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2" r:id="rId1"/>
  </p:sldMasterIdLst>
  <p:handoutMasterIdLst>
    <p:handoutMasterId r:id="rId25"/>
  </p:handoutMasterIdLst>
  <p:sldIdLst>
    <p:sldId id="256" r:id="rId2"/>
    <p:sldId id="412" r:id="rId3"/>
    <p:sldId id="389" r:id="rId4"/>
    <p:sldId id="417" r:id="rId5"/>
    <p:sldId id="418" r:id="rId6"/>
    <p:sldId id="473" r:id="rId7"/>
    <p:sldId id="419" r:id="rId8"/>
    <p:sldId id="442" r:id="rId9"/>
    <p:sldId id="391" r:id="rId10"/>
    <p:sldId id="390" r:id="rId11"/>
    <p:sldId id="393" r:id="rId12"/>
    <p:sldId id="396" r:id="rId13"/>
    <p:sldId id="423" r:id="rId14"/>
    <p:sldId id="474" r:id="rId15"/>
    <p:sldId id="430" r:id="rId16"/>
    <p:sldId id="431" r:id="rId17"/>
    <p:sldId id="440" r:id="rId18"/>
    <p:sldId id="462" r:id="rId19"/>
    <p:sldId id="447" r:id="rId20"/>
    <p:sldId id="449" r:id="rId21"/>
    <p:sldId id="450" r:id="rId22"/>
    <p:sldId id="475" r:id="rId23"/>
    <p:sldId id="45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58" autoAdjust="0"/>
    <p:restoredTop sz="94660"/>
  </p:normalViewPr>
  <p:slideViewPr>
    <p:cSldViewPr snapToGrid="0">
      <p:cViewPr varScale="1">
        <p:scale>
          <a:sx n="116" d="100"/>
          <a:sy n="116" d="100"/>
        </p:scale>
        <p:origin x="9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hyperlink" Target="https://archden.org/tribunal/marriage-forms/" TargetMode="Externa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archden.org/tribunal/marriage-forms/" TargetMode="External"/><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A368DE-4278-4A35-BF4D-4E06DE55E0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BFACD9-3E8D-45CA-BA72-9E186F711998}">
      <dgm:prSet/>
      <dgm:spPr/>
      <dgm:t>
        <a:bodyPr/>
        <a:lstStyle/>
        <a:p>
          <a:pPr>
            <a:lnSpc>
              <a:spcPct val="100000"/>
            </a:lnSpc>
          </a:pPr>
          <a:r>
            <a:rPr lang="en-US" dirty="0"/>
            <a:t>Remote preparation begins in early childhood. Involves formation of character, self-control and self-esteem, the proper use of one’s inclination, growth in virtue, and respect for persons of the opposite sex.</a:t>
          </a:r>
        </a:p>
      </dgm:t>
    </dgm:pt>
    <dgm:pt modelId="{A64F0A90-CFD4-4512-A322-D6728320AA8F}" type="parTrans" cxnId="{3BC4B32C-D77D-4965-945D-19222DD761CD}">
      <dgm:prSet/>
      <dgm:spPr/>
      <dgm:t>
        <a:bodyPr/>
        <a:lstStyle/>
        <a:p>
          <a:endParaRPr lang="en-US"/>
        </a:p>
      </dgm:t>
    </dgm:pt>
    <dgm:pt modelId="{3F3124C3-D5AE-459D-8F35-C912D99DC8BA}" type="sibTrans" cxnId="{3BC4B32C-D77D-4965-945D-19222DD761CD}">
      <dgm:prSet/>
      <dgm:spPr/>
      <dgm:t>
        <a:bodyPr/>
        <a:lstStyle/>
        <a:p>
          <a:endParaRPr lang="en-US"/>
        </a:p>
      </dgm:t>
    </dgm:pt>
    <dgm:pt modelId="{ED5C8339-A70A-4B06-A873-1B910D746475}">
      <dgm:prSet/>
      <dgm:spPr/>
      <dgm:t>
        <a:bodyPr/>
        <a:lstStyle/>
        <a:p>
          <a:pPr>
            <a:lnSpc>
              <a:spcPct val="100000"/>
            </a:lnSpc>
          </a:pPr>
          <a:r>
            <a:rPr lang="en-US" dirty="0"/>
            <a:t>Proximate preparation consists of the various marriage preparation requirements, such as determining their freedom to marry, taking a marriage inventory, NFP classes, marriages prep classes, etc.</a:t>
          </a:r>
        </a:p>
      </dgm:t>
    </dgm:pt>
    <dgm:pt modelId="{624E5ADB-4534-4C15-9776-60AA6DA5B65C}" type="parTrans" cxnId="{2884DAD7-C225-49AB-81F8-92F7577C544B}">
      <dgm:prSet/>
      <dgm:spPr/>
      <dgm:t>
        <a:bodyPr/>
        <a:lstStyle/>
        <a:p>
          <a:endParaRPr lang="en-US"/>
        </a:p>
      </dgm:t>
    </dgm:pt>
    <dgm:pt modelId="{0E83E627-F6E3-43A9-95E3-D4123BB4B127}" type="sibTrans" cxnId="{2884DAD7-C225-49AB-81F8-92F7577C544B}">
      <dgm:prSet/>
      <dgm:spPr/>
      <dgm:t>
        <a:bodyPr/>
        <a:lstStyle/>
        <a:p>
          <a:endParaRPr lang="en-US"/>
        </a:p>
      </dgm:t>
    </dgm:pt>
    <dgm:pt modelId="{07AF0FCF-2BA7-41A8-B72E-D57941EC398D}">
      <dgm:prSet/>
      <dgm:spPr/>
      <dgm:t>
        <a:bodyPr/>
        <a:lstStyle/>
        <a:p>
          <a:pPr>
            <a:lnSpc>
              <a:spcPct val="100000"/>
            </a:lnSpc>
          </a:pPr>
          <a:r>
            <a:rPr lang="en-US" baseline="0" dirty="0">
              <a:solidFill>
                <a:schemeClr val="bg1"/>
              </a:solidFill>
            </a:rPr>
            <a:t>Immediate preparation consists of the final meetings between the engaged and marriage preparation ministers in the last two months prior to the celebration of the sacrament. The goal is to prepare the wedding liturgy and make final preparations for the couple’s worthy celebration of their sacrament.</a:t>
          </a:r>
        </a:p>
      </dgm:t>
    </dgm:pt>
    <dgm:pt modelId="{CB0FA668-1AB4-4E65-9542-37956C88320A}" type="parTrans" cxnId="{6F5578A6-F470-4599-8562-2B907E867125}">
      <dgm:prSet/>
      <dgm:spPr/>
      <dgm:t>
        <a:bodyPr/>
        <a:lstStyle/>
        <a:p>
          <a:endParaRPr lang="en-US"/>
        </a:p>
      </dgm:t>
    </dgm:pt>
    <dgm:pt modelId="{D57AE6F4-935E-4EA6-BA72-5867B9637784}" type="sibTrans" cxnId="{6F5578A6-F470-4599-8562-2B907E867125}">
      <dgm:prSet/>
      <dgm:spPr/>
      <dgm:t>
        <a:bodyPr/>
        <a:lstStyle/>
        <a:p>
          <a:endParaRPr lang="en-US"/>
        </a:p>
      </dgm:t>
    </dgm:pt>
    <dgm:pt modelId="{5D4BCB78-DAF7-4185-954C-9C3EED8D35F2}" type="pres">
      <dgm:prSet presAssocID="{B0A368DE-4278-4A35-BF4D-4E06DE55E02A}" presName="root" presStyleCnt="0">
        <dgm:presLayoutVars>
          <dgm:dir/>
          <dgm:resizeHandles val="exact"/>
        </dgm:presLayoutVars>
      </dgm:prSet>
      <dgm:spPr/>
    </dgm:pt>
    <dgm:pt modelId="{63627393-E81E-4B19-8176-20E31943131A}" type="pres">
      <dgm:prSet presAssocID="{B7BFACD9-3E8D-45CA-BA72-9E186F711998}" presName="compNode" presStyleCnt="0"/>
      <dgm:spPr/>
    </dgm:pt>
    <dgm:pt modelId="{29185AF9-0EB8-4454-8259-AC55E0675EE1}" type="pres">
      <dgm:prSet presAssocID="{B7BFACD9-3E8D-45CA-BA72-9E186F711998}" presName="bgRect" presStyleLbl="bgShp" presStyleIdx="0" presStyleCnt="3"/>
      <dgm:spPr/>
    </dgm:pt>
    <dgm:pt modelId="{1B5D2653-9E2F-4052-B685-775EF57FBBA0}" type="pres">
      <dgm:prSet presAssocID="{B7BFACD9-3E8D-45CA-BA72-9E186F711998}"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amily with two children"/>
        </a:ext>
      </dgm:extLst>
    </dgm:pt>
    <dgm:pt modelId="{49B7285D-8B8C-4627-AC72-50E1D663F9A5}" type="pres">
      <dgm:prSet presAssocID="{B7BFACD9-3E8D-45CA-BA72-9E186F711998}" presName="spaceRect" presStyleCnt="0"/>
      <dgm:spPr/>
    </dgm:pt>
    <dgm:pt modelId="{E0023114-9580-43AC-B58B-63C1916CCBC3}" type="pres">
      <dgm:prSet presAssocID="{B7BFACD9-3E8D-45CA-BA72-9E186F711998}" presName="parTx" presStyleLbl="revTx" presStyleIdx="0" presStyleCnt="3">
        <dgm:presLayoutVars>
          <dgm:chMax val="0"/>
          <dgm:chPref val="0"/>
        </dgm:presLayoutVars>
      </dgm:prSet>
      <dgm:spPr/>
    </dgm:pt>
    <dgm:pt modelId="{15A50E0F-AE9D-45C4-AD7F-FCD8F0EEB4C9}" type="pres">
      <dgm:prSet presAssocID="{3F3124C3-D5AE-459D-8F35-C912D99DC8BA}" presName="sibTrans" presStyleCnt="0"/>
      <dgm:spPr/>
    </dgm:pt>
    <dgm:pt modelId="{D0A727F7-C992-40F4-B1FF-A07F530C8BA8}" type="pres">
      <dgm:prSet presAssocID="{ED5C8339-A70A-4B06-A873-1B910D746475}" presName="compNode" presStyleCnt="0"/>
      <dgm:spPr/>
    </dgm:pt>
    <dgm:pt modelId="{4F5FF68C-46F6-4315-BCA7-E6CD9546B1C6}" type="pres">
      <dgm:prSet presAssocID="{ED5C8339-A70A-4B06-A873-1B910D746475}" presName="bgRect" presStyleLbl="bgShp" presStyleIdx="1" presStyleCnt="3"/>
      <dgm:spPr/>
    </dgm:pt>
    <dgm:pt modelId="{53D9B81F-ED2C-4134-8C3D-BA4309FF814D}" type="pres">
      <dgm:prSet presAssocID="{ED5C8339-A70A-4B06-A873-1B910D74647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Questions"/>
        </a:ext>
      </dgm:extLst>
    </dgm:pt>
    <dgm:pt modelId="{71D6F00A-5F33-4A3C-9BD1-800D627BCC5A}" type="pres">
      <dgm:prSet presAssocID="{ED5C8339-A70A-4B06-A873-1B910D746475}" presName="spaceRect" presStyleCnt="0"/>
      <dgm:spPr/>
    </dgm:pt>
    <dgm:pt modelId="{9D9A8A4F-3401-4909-97AF-095F30594DC0}" type="pres">
      <dgm:prSet presAssocID="{ED5C8339-A70A-4B06-A873-1B910D746475}" presName="parTx" presStyleLbl="revTx" presStyleIdx="1" presStyleCnt="3" custLinFactNeighborX="1012" custLinFactNeighborY="6381">
        <dgm:presLayoutVars>
          <dgm:chMax val="0"/>
          <dgm:chPref val="0"/>
        </dgm:presLayoutVars>
      </dgm:prSet>
      <dgm:spPr/>
    </dgm:pt>
    <dgm:pt modelId="{5C3E7455-8C82-4FE2-94DE-F2F7D055E4C1}" type="pres">
      <dgm:prSet presAssocID="{0E83E627-F6E3-43A9-95E3-D4123BB4B127}" presName="sibTrans" presStyleCnt="0"/>
      <dgm:spPr/>
    </dgm:pt>
    <dgm:pt modelId="{1DAD9622-27BE-4699-997B-9536E77C7F82}" type="pres">
      <dgm:prSet presAssocID="{07AF0FCF-2BA7-41A8-B72E-D57941EC398D}" presName="compNode" presStyleCnt="0"/>
      <dgm:spPr/>
    </dgm:pt>
    <dgm:pt modelId="{A773A60A-98A0-4F03-95CD-C3D935C22366}" type="pres">
      <dgm:prSet presAssocID="{07AF0FCF-2BA7-41A8-B72E-D57941EC398D}" presName="bgRect" presStyleLbl="bgShp" presStyleIdx="2" presStyleCnt="3"/>
      <dgm:spPr/>
    </dgm:pt>
    <dgm:pt modelId="{78C102FB-C137-49A7-908F-93362A5BE4C5}" type="pres">
      <dgm:prSet presAssocID="{07AF0FCF-2BA7-41A8-B72E-D57941EC398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lipboard Partially Checked"/>
        </a:ext>
      </dgm:extLst>
    </dgm:pt>
    <dgm:pt modelId="{1B4C6A84-A0A6-4EC7-88CE-D4C8ED9FD180}" type="pres">
      <dgm:prSet presAssocID="{07AF0FCF-2BA7-41A8-B72E-D57941EC398D}" presName="spaceRect" presStyleCnt="0"/>
      <dgm:spPr/>
    </dgm:pt>
    <dgm:pt modelId="{F7143513-9B55-4743-B059-7FE84909F6BE}" type="pres">
      <dgm:prSet presAssocID="{07AF0FCF-2BA7-41A8-B72E-D57941EC398D}" presName="parTx" presStyleLbl="revTx" presStyleIdx="2" presStyleCnt="3" custLinFactNeighborX="2267" custLinFactNeighborY="12754">
        <dgm:presLayoutVars>
          <dgm:chMax val="0"/>
          <dgm:chPref val="0"/>
        </dgm:presLayoutVars>
      </dgm:prSet>
      <dgm:spPr/>
    </dgm:pt>
  </dgm:ptLst>
  <dgm:cxnLst>
    <dgm:cxn modelId="{07EB2B06-ECB1-DE49-AA71-049C3E49C1C5}" type="presOf" srcId="{ED5C8339-A70A-4B06-A873-1B910D746475}" destId="{9D9A8A4F-3401-4909-97AF-095F30594DC0}" srcOrd="0" destOrd="0" presId="urn:microsoft.com/office/officeart/2018/2/layout/IconVerticalSolidList"/>
    <dgm:cxn modelId="{A6F33D08-767E-4349-96D3-EE318B42E898}" type="presOf" srcId="{07AF0FCF-2BA7-41A8-B72E-D57941EC398D}" destId="{F7143513-9B55-4743-B059-7FE84909F6BE}" srcOrd="0" destOrd="0" presId="urn:microsoft.com/office/officeart/2018/2/layout/IconVerticalSolidList"/>
    <dgm:cxn modelId="{C354962C-1A66-0744-8116-04EE9A548B43}" type="presOf" srcId="{B7BFACD9-3E8D-45CA-BA72-9E186F711998}" destId="{E0023114-9580-43AC-B58B-63C1916CCBC3}" srcOrd="0" destOrd="0" presId="urn:microsoft.com/office/officeart/2018/2/layout/IconVerticalSolidList"/>
    <dgm:cxn modelId="{3BC4B32C-D77D-4965-945D-19222DD761CD}" srcId="{B0A368DE-4278-4A35-BF4D-4E06DE55E02A}" destId="{B7BFACD9-3E8D-45CA-BA72-9E186F711998}" srcOrd="0" destOrd="0" parTransId="{A64F0A90-CFD4-4512-A322-D6728320AA8F}" sibTransId="{3F3124C3-D5AE-459D-8F35-C912D99DC8BA}"/>
    <dgm:cxn modelId="{6F5578A6-F470-4599-8562-2B907E867125}" srcId="{B0A368DE-4278-4A35-BF4D-4E06DE55E02A}" destId="{07AF0FCF-2BA7-41A8-B72E-D57941EC398D}" srcOrd="2" destOrd="0" parTransId="{CB0FA668-1AB4-4E65-9542-37956C88320A}" sibTransId="{D57AE6F4-935E-4EA6-BA72-5867B9637784}"/>
    <dgm:cxn modelId="{2884DAD7-C225-49AB-81F8-92F7577C544B}" srcId="{B0A368DE-4278-4A35-BF4D-4E06DE55E02A}" destId="{ED5C8339-A70A-4B06-A873-1B910D746475}" srcOrd="1" destOrd="0" parTransId="{624E5ADB-4534-4C15-9776-60AA6DA5B65C}" sibTransId="{0E83E627-F6E3-43A9-95E3-D4123BB4B127}"/>
    <dgm:cxn modelId="{75AEA3E6-4214-4547-BCE6-59B8F155B327}" type="presOf" srcId="{B0A368DE-4278-4A35-BF4D-4E06DE55E02A}" destId="{5D4BCB78-DAF7-4185-954C-9C3EED8D35F2}" srcOrd="0" destOrd="0" presId="urn:microsoft.com/office/officeart/2018/2/layout/IconVerticalSolidList"/>
    <dgm:cxn modelId="{6F1019D2-4F81-D840-A3D4-DFDD7D0B0915}" type="presParOf" srcId="{5D4BCB78-DAF7-4185-954C-9C3EED8D35F2}" destId="{63627393-E81E-4B19-8176-20E31943131A}" srcOrd="0" destOrd="0" presId="urn:microsoft.com/office/officeart/2018/2/layout/IconVerticalSolidList"/>
    <dgm:cxn modelId="{4F8D813B-9164-AB45-AA6C-104FF1FFC1CA}" type="presParOf" srcId="{63627393-E81E-4B19-8176-20E31943131A}" destId="{29185AF9-0EB8-4454-8259-AC55E0675EE1}" srcOrd="0" destOrd="0" presId="urn:microsoft.com/office/officeart/2018/2/layout/IconVerticalSolidList"/>
    <dgm:cxn modelId="{644EE22D-6D57-2C44-9067-83B4726E277D}" type="presParOf" srcId="{63627393-E81E-4B19-8176-20E31943131A}" destId="{1B5D2653-9E2F-4052-B685-775EF57FBBA0}" srcOrd="1" destOrd="0" presId="urn:microsoft.com/office/officeart/2018/2/layout/IconVerticalSolidList"/>
    <dgm:cxn modelId="{AEA88ED6-7877-F943-B5CC-7F5CAF4459A2}" type="presParOf" srcId="{63627393-E81E-4B19-8176-20E31943131A}" destId="{49B7285D-8B8C-4627-AC72-50E1D663F9A5}" srcOrd="2" destOrd="0" presId="urn:microsoft.com/office/officeart/2018/2/layout/IconVerticalSolidList"/>
    <dgm:cxn modelId="{67CB435D-6725-2444-A7CD-87C40BE69972}" type="presParOf" srcId="{63627393-E81E-4B19-8176-20E31943131A}" destId="{E0023114-9580-43AC-B58B-63C1916CCBC3}" srcOrd="3" destOrd="0" presId="urn:microsoft.com/office/officeart/2018/2/layout/IconVerticalSolidList"/>
    <dgm:cxn modelId="{50283637-7787-8840-B68E-D12917C5DC64}" type="presParOf" srcId="{5D4BCB78-DAF7-4185-954C-9C3EED8D35F2}" destId="{15A50E0F-AE9D-45C4-AD7F-FCD8F0EEB4C9}" srcOrd="1" destOrd="0" presId="urn:microsoft.com/office/officeart/2018/2/layout/IconVerticalSolidList"/>
    <dgm:cxn modelId="{766C9540-6AB5-724E-87C4-7F946DF62EA7}" type="presParOf" srcId="{5D4BCB78-DAF7-4185-954C-9C3EED8D35F2}" destId="{D0A727F7-C992-40F4-B1FF-A07F530C8BA8}" srcOrd="2" destOrd="0" presId="urn:microsoft.com/office/officeart/2018/2/layout/IconVerticalSolidList"/>
    <dgm:cxn modelId="{93A2B0C2-2B96-A346-9D35-8802BBFD5362}" type="presParOf" srcId="{D0A727F7-C992-40F4-B1FF-A07F530C8BA8}" destId="{4F5FF68C-46F6-4315-BCA7-E6CD9546B1C6}" srcOrd="0" destOrd="0" presId="urn:microsoft.com/office/officeart/2018/2/layout/IconVerticalSolidList"/>
    <dgm:cxn modelId="{370B8628-312A-3B43-91CE-AC8DE38507D6}" type="presParOf" srcId="{D0A727F7-C992-40F4-B1FF-A07F530C8BA8}" destId="{53D9B81F-ED2C-4134-8C3D-BA4309FF814D}" srcOrd="1" destOrd="0" presId="urn:microsoft.com/office/officeart/2018/2/layout/IconVerticalSolidList"/>
    <dgm:cxn modelId="{D0B11EAD-319F-074B-BB2B-62A83D53AB22}" type="presParOf" srcId="{D0A727F7-C992-40F4-B1FF-A07F530C8BA8}" destId="{71D6F00A-5F33-4A3C-9BD1-800D627BCC5A}" srcOrd="2" destOrd="0" presId="urn:microsoft.com/office/officeart/2018/2/layout/IconVerticalSolidList"/>
    <dgm:cxn modelId="{4CD94C3F-4418-0640-A241-6B9B3FB3ABFA}" type="presParOf" srcId="{D0A727F7-C992-40F4-B1FF-A07F530C8BA8}" destId="{9D9A8A4F-3401-4909-97AF-095F30594DC0}" srcOrd="3" destOrd="0" presId="urn:microsoft.com/office/officeart/2018/2/layout/IconVerticalSolidList"/>
    <dgm:cxn modelId="{A99B28CD-4719-E442-B023-8B75C43B36E4}" type="presParOf" srcId="{5D4BCB78-DAF7-4185-954C-9C3EED8D35F2}" destId="{5C3E7455-8C82-4FE2-94DE-F2F7D055E4C1}" srcOrd="3" destOrd="0" presId="urn:microsoft.com/office/officeart/2018/2/layout/IconVerticalSolidList"/>
    <dgm:cxn modelId="{FC6EF1D8-9C43-064D-BA27-CA5F19F94BC6}" type="presParOf" srcId="{5D4BCB78-DAF7-4185-954C-9C3EED8D35F2}" destId="{1DAD9622-27BE-4699-997B-9536E77C7F82}" srcOrd="4" destOrd="0" presId="urn:microsoft.com/office/officeart/2018/2/layout/IconVerticalSolidList"/>
    <dgm:cxn modelId="{1F3689AA-7D9D-B149-A95C-45CCB79E9FFC}" type="presParOf" srcId="{1DAD9622-27BE-4699-997B-9536E77C7F82}" destId="{A773A60A-98A0-4F03-95CD-C3D935C22366}" srcOrd="0" destOrd="0" presId="urn:microsoft.com/office/officeart/2018/2/layout/IconVerticalSolidList"/>
    <dgm:cxn modelId="{EF6BBEF7-C059-3847-BBC9-13FA292DEB46}" type="presParOf" srcId="{1DAD9622-27BE-4699-997B-9536E77C7F82}" destId="{78C102FB-C137-49A7-908F-93362A5BE4C5}" srcOrd="1" destOrd="0" presId="urn:microsoft.com/office/officeart/2018/2/layout/IconVerticalSolidList"/>
    <dgm:cxn modelId="{C2163053-D7C3-624A-9F6E-99A36330E962}" type="presParOf" srcId="{1DAD9622-27BE-4699-997B-9536E77C7F82}" destId="{1B4C6A84-A0A6-4EC7-88CE-D4C8ED9FD180}" srcOrd="2" destOrd="0" presId="urn:microsoft.com/office/officeart/2018/2/layout/IconVerticalSolidList"/>
    <dgm:cxn modelId="{90FDAC65-BE6D-994A-911A-5DDCEF49ED2E}" type="presParOf" srcId="{1DAD9622-27BE-4699-997B-9536E77C7F82}" destId="{F7143513-9B55-4743-B059-7FE84909F6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A368DE-4278-4A35-BF4D-4E06DE55E02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7BFACD9-3E8D-45CA-BA72-9E186F711998}">
      <dgm:prSet/>
      <dgm:spPr/>
      <dgm:t>
        <a:bodyPr/>
        <a:lstStyle/>
        <a:p>
          <a:pPr>
            <a:lnSpc>
              <a:spcPct val="100000"/>
            </a:lnSpc>
          </a:pPr>
          <a:r>
            <a:rPr lang="en-US" dirty="0"/>
            <a:t>The Marriage Forms are the paperwork necessary to complete marriage preparation. These forms, when filled out, will contain the canonical information necessary before the wedding can happen.</a:t>
          </a:r>
        </a:p>
      </dgm:t>
    </dgm:pt>
    <dgm:pt modelId="{A64F0A90-CFD4-4512-A322-D6728320AA8F}" type="parTrans" cxnId="{3BC4B32C-D77D-4965-945D-19222DD761CD}">
      <dgm:prSet/>
      <dgm:spPr/>
      <dgm:t>
        <a:bodyPr/>
        <a:lstStyle/>
        <a:p>
          <a:endParaRPr lang="en-US"/>
        </a:p>
      </dgm:t>
    </dgm:pt>
    <dgm:pt modelId="{3F3124C3-D5AE-459D-8F35-C912D99DC8BA}" type="sibTrans" cxnId="{3BC4B32C-D77D-4965-945D-19222DD761CD}">
      <dgm:prSet/>
      <dgm:spPr/>
      <dgm:t>
        <a:bodyPr/>
        <a:lstStyle/>
        <a:p>
          <a:endParaRPr lang="en-US"/>
        </a:p>
      </dgm:t>
    </dgm:pt>
    <dgm:pt modelId="{ED5C8339-A70A-4B06-A873-1B910D746475}">
      <dgm:prSet/>
      <dgm:spPr/>
      <dgm:t>
        <a:bodyPr/>
        <a:lstStyle/>
        <a:p>
          <a:pPr>
            <a:lnSpc>
              <a:spcPct val="100000"/>
            </a:lnSpc>
          </a:pPr>
          <a:r>
            <a:rPr lang="en-US"/>
            <a:t>These forms are known as the MA, MB, MC, MD, and ME forms.</a:t>
          </a:r>
        </a:p>
      </dgm:t>
    </dgm:pt>
    <dgm:pt modelId="{624E5ADB-4534-4C15-9776-60AA6DA5B65C}" type="parTrans" cxnId="{2884DAD7-C225-49AB-81F8-92F7577C544B}">
      <dgm:prSet/>
      <dgm:spPr/>
      <dgm:t>
        <a:bodyPr/>
        <a:lstStyle/>
        <a:p>
          <a:endParaRPr lang="en-US"/>
        </a:p>
      </dgm:t>
    </dgm:pt>
    <dgm:pt modelId="{0E83E627-F6E3-43A9-95E3-D4123BB4B127}" type="sibTrans" cxnId="{2884DAD7-C225-49AB-81F8-92F7577C544B}">
      <dgm:prSet/>
      <dgm:spPr/>
      <dgm:t>
        <a:bodyPr/>
        <a:lstStyle/>
        <a:p>
          <a:endParaRPr lang="en-US"/>
        </a:p>
      </dgm:t>
    </dgm:pt>
    <dgm:pt modelId="{07AF0FCF-2BA7-41A8-B72E-D57941EC398D}">
      <dgm:prSet/>
      <dgm:spPr/>
      <dgm:t>
        <a:bodyPr/>
        <a:lstStyle/>
        <a:p>
          <a:pPr>
            <a:lnSpc>
              <a:spcPct val="100000"/>
            </a:lnSpc>
          </a:pPr>
          <a:r>
            <a:rPr lang="en-US" dirty="0"/>
            <a:t>These forms can be found on the Archdiocese of Denver website: </a:t>
          </a:r>
          <a:r>
            <a:rPr lang="en-US" dirty="0">
              <a:hlinkClick xmlns:r="http://schemas.openxmlformats.org/officeDocument/2006/relationships" r:id="rId1"/>
            </a:rPr>
            <a:t>https://archden.org/tribunal/marriage-forms/</a:t>
          </a:r>
          <a:r>
            <a:rPr lang="en-US" dirty="0"/>
            <a:t> </a:t>
          </a:r>
        </a:p>
      </dgm:t>
    </dgm:pt>
    <dgm:pt modelId="{CB0FA668-1AB4-4E65-9542-37956C88320A}" type="parTrans" cxnId="{6F5578A6-F470-4599-8562-2B907E867125}">
      <dgm:prSet/>
      <dgm:spPr/>
      <dgm:t>
        <a:bodyPr/>
        <a:lstStyle/>
        <a:p>
          <a:endParaRPr lang="en-US"/>
        </a:p>
      </dgm:t>
    </dgm:pt>
    <dgm:pt modelId="{D57AE6F4-935E-4EA6-BA72-5867B9637784}" type="sibTrans" cxnId="{6F5578A6-F470-4599-8562-2B907E867125}">
      <dgm:prSet/>
      <dgm:spPr/>
      <dgm:t>
        <a:bodyPr/>
        <a:lstStyle/>
        <a:p>
          <a:endParaRPr lang="en-US"/>
        </a:p>
      </dgm:t>
    </dgm:pt>
    <dgm:pt modelId="{5D4BCB78-DAF7-4185-954C-9C3EED8D35F2}" type="pres">
      <dgm:prSet presAssocID="{B0A368DE-4278-4A35-BF4D-4E06DE55E02A}" presName="root" presStyleCnt="0">
        <dgm:presLayoutVars>
          <dgm:dir/>
          <dgm:resizeHandles val="exact"/>
        </dgm:presLayoutVars>
      </dgm:prSet>
      <dgm:spPr/>
    </dgm:pt>
    <dgm:pt modelId="{63627393-E81E-4B19-8176-20E31943131A}" type="pres">
      <dgm:prSet presAssocID="{B7BFACD9-3E8D-45CA-BA72-9E186F711998}" presName="compNode" presStyleCnt="0"/>
      <dgm:spPr/>
    </dgm:pt>
    <dgm:pt modelId="{29185AF9-0EB8-4454-8259-AC55E0675EE1}" type="pres">
      <dgm:prSet presAssocID="{B7BFACD9-3E8D-45CA-BA72-9E186F711998}" presName="bgRect" presStyleLbl="bgShp" presStyleIdx="0" presStyleCnt="3"/>
      <dgm:spPr/>
    </dgm:pt>
    <dgm:pt modelId="{1B5D2653-9E2F-4052-B685-775EF57FBBA0}" type="pres">
      <dgm:prSet presAssocID="{B7BFACD9-3E8D-45CA-BA72-9E186F711998}"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Wedding Rings"/>
        </a:ext>
      </dgm:extLst>
    </dgm:pt>
    <dgm:pt modelId="{49B7285D-8B8C-4627-AC72-50E1D663F9A5}" type="pres">
      <dgm:prSet presAssocID="{B7BFACD9-3E8D-45CA-BA72-9E186F711998}" presName="spaceRect" presStyleCnt="0"/>
      <dgm:spPr/>
    </dgm:pt>
    <dgm:pt modelId="{E0023114-9580-43AC-B58B-63C1916CCBC3}" type="pres">
      <dgm:prSet presAssocID="{B7BFACD9-3E8D-45CA-BA72-9E186F711998}" presName="parTx" presStyleLbl="revTx" presStyleIdx="0" presStyleCnt="3">
        <dgm:presLayoutVars>
          <dgm:chMax val="0"/>
          <dgm:chPref val="0"/>
        </dgm:presLayoutVars>
      </dgm:prSet>
      <dgm:spPr/>
    </dgm:pt>
    <dgm:pt modelId="{15A50E0F-AE9D-45C4-AD7F-FCD8F0EEB4C9}" type="pres">
      <dgm:prSet presAssocID="{3F3124C3-D5AE-459D-8F35-C912D99DC8BA}" presName="sibTrans" presStyleCnt="0"/>
      <dgm:spPr/>
    </dgm:pt>
    <dgm:pt modelId="{D0A727F7-C992-40F4-B1FF-A07F530C8BA8}" type="pres">
      <dgm:prSet presAssocID="{ED5C8339-A70A-4B06-A873-1B910D746475}" presName="compNode" presStyleCnt="0"/>
      <dgm:spPr/>
    </dgm:pt>
    <dgm:pt modelId="{4F5FF68C-46F6-4315-BCA7-E6CD9546B1C6}" type="pres">
      <dgm:prSet presAssocID="{ED5C8339-A70A-4B06-A873-1B910D746475}" presName="bgRect" presStyleLbl="bgShp" presStyleIdx="1" presStyleCnt="3"/>
      <dgm:spPr/>
    </dgm:pt>
    <dgm:pt modelId="{53D9B81F-ED2C-4134-8C3D-BA4309FF814D}" type="pres">
      <dgm:prSet presAssocID="{ED5C8339-A70A-4B06-A873-1B910D746475}"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ocument"/>
        </a:ext>
      </dgm:extLst>
    </dgm:pt>
    <dgm:pt modelId="{71D6F00A-5F33-4A3C-9BD1-800D627BCC5A}" type="pres">
      <dgm:prSet presAssocID="{ED5C8339-A70A-4B06-A873-1B910D746475}" presName="spaceRect" presStyleCnt="0"/>
      <dgm:spPr/>
    </dgm:pt>
    <dgm:pt modelId="{9D9A8A4F-3401-4909-97AF-095F30594DC0}" type="pres">
      <dgm:prSet presAssocID="{ED5C8339-A70A-4B06-A873-1B910D746475}" presName="parTx" presStyleLbl="revTx" presStyleIdx="1" presStyleCnt="3">
        <dgm:presLayoutVars>
          <dgm:chMax val="0"/>
          <dgm:chPref val="0"/>
        </dgm:presLayoutVars>
      </dgm:prSet>
      <dgm:spPr/>
    </dgm:pt>
    <dgm:pt modelId="{5C3E7455-8C82-4FE2-94DE-F2F7D055E4C1}" type="pres">
      <dgm:prSet presAssocID="{0E83E627-F6E3-43A9-95E3-D4123BB4B127}" presName="sibTrans" presStyleCnt="0"/>
      <dgm:spPr/>
    </dgm:pt>
    <dgm:pt modelId="{1DAD9622-27BE-4699-997B-9536E77C7F82}" type="pres">
      <dgm:prSet presAssocID="{07AF0FCF-2BA7-41A8-B72E-D57941EC398D}" presName="compNode" presStyleCnt="0"/>
      <dgm:spPr/>
    </dgm:pt>
    <dgm:pt modelId="{A773A60A-98A0-4F03-95CD-C3D935C22366}" type="pres">
      <dgm:prSet presAssocID="{07AF0FCF-2BA7-41A8-B72E-D57941EC398D}" presName="bgRect" presStyleLbl="bgShp" presStyleIdx="2" presStyleCnt="3"/>
      <dgm:spPr/>
    </dgm:pt>
    <dgm:pt modelId="{78C102FB-C137-49A7-908F-93362A5BE4C5}" type="pres">
      <dgm:prSet presAssocID="{07AF0FCF-2BA7-41A8-B72E-D57941EC398D}"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Marker"/>
        </a:ext>
      </dgm:extLst>
    </dgm:pt>
    <dgm:pt modelId="{1B4C6A84-A0A6-4EC7-88CE-D4C8ED9FD180}" type="pres">
      <dgm:prSet presAssocID="{07AF0FCF-2BA7-41A8-B72E-D57941EC398D}" presName="spaceRect" presStyleCnt="0"/>
      <dgm:spPr/>
    </dgm:pt>
    <dgm:pt modelId="{F7143513-9B55-4743-B059-7FE84909F6BE}" type="pres">
      <dgm:prSet presAssocID="{07AF0FCF-2BA7-41A8-B72E-D57941EC398D}" presName="parTx" presStyleLbl="revTx" presStyleIdx="2" presStyleCnt="3">
        <dgm:presLayoutVars>
          <dgm:chMax val="0"/>
          <dgm:chPref val="0"/>
        </dgm:presLayoutVars>
      </dgm:prSet>
      <dgm:spPr/>
    </dgm:pt>
  </dgm:ptLst>
  <dgm:cxnLst>
    <dgm:cxn modelId="{07EB2B06-ECB1-DE49-AA71-049C3E49C1C5}" type="presOf" srcId="{ED5C8339-A70A-4B06-A873-1B910D746475}" destId="{9D9A8A4F-3401-4909-97AF-095F30594DC0}" srcOrd="0" destOrd="0" presId="urn:microsoft.com/office/officeart/2018/2/layout/IconVerticalSolidList"/>
    <dgm:cxn modelId="{A6F33D08-767E-4349-96D3-EE318B42E898}" type="presOf" srcId="{07AF0FCF-2BA7-41A8-B72E-D57941EC398D}" destId="{F7143513-9B55-4743-B059-7FE84909F6BE}" srcOrd="0" destOrd="0" presId="urn:microsoft.com/office/officeart/2018/2/layout/IconVerticalSolidList"/>
    <dgm:cxn modelId="{C354962C-1A66-0744-8116-04EE9A548B43}" type="presOf" srcId="{B7BFACD9-3E8D-45CA-BA72-9E186F711998}" destId="{E0023114-9580-43AC-B58B-63C1916CCBC3}" srcOrd="0" destOrd="0" presId="urn:microsoft.com/office/officeart/2018/2/layout/IconVerticalSolidList"/>
    <dgm:cxn modelId="{3BC4B32C-D77D-4965-945D-19222DD761CD}" srcId="{B0A368DE-4278-4A35-BF4D-4E06DE55E02A}" destId="{B7BFACD9-3E8D-45CA-BA72-9E186F711998}" srcOrd="0" destOrd="0" parTransId="{A64F0A90-CFD4-4512-A322-D6728320AA8F}" sibTransId="{3F3124C3-D5AE-459D-8F35-C912D99DC8BA}"/>
    <dgm:cxn modelId="{6F5578A6-F470-4599-8562-2B907E867125}" srcId="{B0A368DE-4278-4A35-BF4D-4E06DE55E02A}" destId="{07AF0FCF-2BA7-41A8-B72E-D57941EC398D}" srcOrd="2" destOrd="0" parTransId="{CB0FA668-1AB4-4E65-9542-37956C88320A}" sibTransId="{D57AE6F4-935E-4EA6-BA72-5867B9637784}"/>
    <dgm:cxn modelId="{2884DAD7-C225-49AB-81F8-92F7577C544B}" srcId="{B0A368DE-4278-4A35-BF4D-4E06DE55E02A}" destId="{ED5C8339-A70A-4B06-A873-1B910D746475}" srcOrd="1" destOrd="0" parTransId="{624E5ADB-4534-4C15-9776-60AA6DA5B65C}" sibTransId="{0E83E627-F6E3-43A9-95E3-D4123BB4B127}"/>
    <dgm:cxn modelId="{75AEA3E6-4214-4547-BCE6-59B8F155B327}" type="presOf" srcId="{B0A368DE-4278-4A35-BF4D-4E06DE55E02A}" destId="{5D4BCB78-DAF7-4185-954C-9C3EED8D35F2}" srcOrd="0" destOrd="0" presId="urn:microsoft.com/office/officeart/2018/2/layout/IconVerticalSolidList"/>
    <dgm:cxn modelId="{6F1019D2-4F81-D840-A3D4-DFDD7D0B0915}" type="presParOf" srcId="{5D4BCB78-DAF7-4185-954C-9C3EED8D35F2}" destId="{63627393-E81E-4B19-8176-20E31943131A}" srcOrd="0" destOrd="0" presId="urn:microsoft.com/office/officeart/2018/2/layout/IconVerticalSolidList"/>
    <dgm:cxn modelId="{4F8D813B-9164-AB45-AA6C-104FF1FFC1CA}" type="presParOf" srcId="{63627393-E81E-4B19-8176-20E31943131A}" destId="{29185AF9-0EB8-4454-8259-AC55E0675EE1}" srcOrd="0" destOrd="0" presId="urn:microsoft.com/office/officeart/2018/2/layout/IconVerticalSolidList"/>
    <dgm:cxn modelId="{644EE22D-6D57-2C44-9067-83B4726E277D}" type="presParOf" srcId="{63627393-E81E-4B19-8176-20E31943131A}" destId="{1B5D2653-9E2F-4052-B685-775EF57FBBA0}" srcOrd="1" destOrd="0" presId="urn:microsoft.com/office/officeart/2018/2/layout/IconVerticalSolidList"/>
    <dgm:cxn modelId="{AEA88ED6-7877-F943-B5CC-7F5CAF4459A2}" type="presParOf" srcId="{63627393-E81E-4B19-8176-20E31943131A}" destId="{49B7285D-8B8C-4627-AC72-50E1D663F9A5}" srcOrd="2" destOrd="0" presId="urn:microsoft.com/office/officeart/2018/2/layout/IconVerticalSolidList"/>
    <dgm:cxn modelId="{67CB435D-6725-2444-A7CD-87C40BE69972}" type="presParOf" srcId="{63627393-E81E-4B19-8176-20E31943131A}" destId="{E0023114-9580-43AC-B58B-63C1916CCBC3}" srcOrd="3" destOrd="0" presId="urn:microsoft.com/office/officeart/2018/2/layout/IconVerticalSolidList"/>
    <dgm:cxn modelId="{50283637-7787-8840-B68E-D12917C5DC64}" type="presParOf" srcId="{5D4BCB78-DAF7-4185-954C-9C3EED8D35F2}" destId="{15A50E0F-AE9D-45C4-AD7F-FCD8F0EEB4C9}" srcOrd="1" destOrd="0" presId="urn:microsoft.com/office/officeart/2018/2/layout/IconVerticalSolidList"/>
    <dgm:cxn modelId="{766C9540-6AB5-724E-87C4-7F946DF62EA7}" type="presParOf" srcId="{5D4BCB78-DAF7-4185-954C-9C3EED8D35F2}" destId="{D0A727F7-C992-40F4-B1FF-A07F530C8BA8}" srcOrd="2" destOrd="0" presId="urn:microsoft.com/office/officeart/2018/2/layout/IconVerticalSolidList"/>
    <dgm:cxn modelId="{93A2B0C2-2B96-A346-9D35-8802BBFD5362}" type="presParOf" srcId="{D0A727F7-C992-40F4-B1FF-A07F530C8BA8}" destId="{4F5FF68C-46F6-4315-BCA7-E6CD9546B1C6}" srcOrd="0" destOrd="0" presId="urn:microsoft.com/office/officeart/2018/2/layout/IconVerticalSolidList"/>
    <dgm:cxn modelId="{370B8628-312A-3B43-91CE-AC8DE38507D6}" type="presParOf" srcId="{D0A727F7-C992-40F4-B1FF-A07F530C8BA8}" destId="{53D9B81F-ED2C-4134-8C3D-BA4309FF814D}" srcOrd="1" destOrd="0" presId="urn:microsoft.com/office/officeart/2018/2/layout/IconVerticalSolidList"/>
    <dgm:cxn modelId="{D0B11EAD-319F-074B-BB2B-62A83D53AB22}" type="presParOf" srcId="{D0A727F7-C992-40F4-B1FF-A07F530C8BA8}" destId="{71D6F00A-5F33-4A3C-9BD1-800D627BCC5A}" srcOrd="2" destOrd="0" presId="urn:microsoft.com/office/officeart/2018/2/layout/IconVerticalSolidList"/>
    <dgm:cxn modelId="{4CD94C3F-4418-0640-A241-6B9B3FB3ABFA}" type="presParOf" srcId="{D0A727F7-C992-40F4-B1FF-A07F530C8BA8}" destId="{9D9A8A4F-3401-4909-97AF-095F30594DC0}" srcOrd="3" destOrd="0" presId="urn:microsoft.com/office/officeart/2018/2/layout/IconVerticalSolidList"/>
    <dgm:cxn modelId="{A99B28CD-4719-E442-B023-8B75C43B36E4}" type="presParOf" srcId="{5D4BCB78-DAF7-4185-954C-9C3EED8D35F2}" destId="{5C3E7455-8C82-4FE2-94DE-F2F7D055E4C1}" srcOrd="3" destOrd="0" presId="urn:microsoft.com/office/officeart/2018/2/layout/IconVerticalSolidList"/>
    <dgm:cxn modelId="{FC6EF1D8-9C43-064D-BA27-CA5F19F94BC6}" type="presParOf" srcId="{5D4BCB78-DAF7-4185-954C-9C3EED8D35F2}" destId="{1DAD9622-27BE-4699-997B-9536E77C7F82}" srcOrd="4" destOrd="0" presId="urn:microsoft.com/office/officeart/2018/2/layout/IconVerticalSolidList"/>
    <dgm:cxn modelId="{1F3689AA-7D9D-B149-A95C-45CCB79E9FFC}" type="presParOf" srcId="{1DAD9622-27BE-4699-997B-9536E77C7F82}" destId="{A773A60A-98A0-4F03-95CD-C3D935C22366}" srcOrd="0" destOrd="0" presId="urn:microsoft.com/office/officeart/2018/2/layout/IconVerticalSolidList"/>
    <dgm:cxn modelId="{EF6BBEF7-C059-3847-BBC9-13FA292DEB46}" type="presParOf" srcId="{1DAD9622-27BE-4699-997B-9536E77C7F82}" destId="{78C102FB-C137-49A7-908F-93362A5BE4C5}" srcOrd="1" destOrd="0" presId="urn:microsoft.com/office/officeart/2018/2/layout/IconVerticalSolidList"/>
    <dgm:cxn modelId="{C2163053-D7C3-624A-9F6E-99A36330E962}" type="presParOf" srcId="{1DAD9622-27BE-4699-997B-9536E77C7F82}" destId="{1B4C6A84-A0A6-4EC7-88CE-D4C8ED9FD180}" srcOrd="2" destOrd="0" presId="urn:microsoft.com/office/officeart/2018/2/layout/IconVerticalSolidList"/>
    <dgm:cxn modelId="{90FDAC65-BE6D-994A-911A-5DDCEF49ED2E}" type="presParOf" srcId="{1DAD9622-27BE-4699-997B-9536E77C7F82}" destId="{F7143513-9B55-4743-B059-7FE84909F6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E6708B-252D-494B-A12D-37526142965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6C3B419-F07F-496C-B2AC-0DCC6623F05E}">
      <dgm:prSet/>
      <dgm:spPr/>
      <dgm:t>
        <a:bodyPr/>
        <a:lstStyle/>
        <a:p>
          <a:r>
            <a:rPr lang="en-US" dirty="0"/>
            <a:t>MA form</a:t>
          </a:r>
        </a:p>
      </dgm:t>
    </dgm:pt>
    <dgm:pt modelId="{93ED80E8-FA2E-45BD-A86D-0D1A71DE6B2F}" type="parTrans" cxnId="{E8D3B0A7-1F49-4347-80A2-82BBF4F237F9}">
      <dgm:prSet/>
      <dgm:spPr/>
      <dgm:t>
        <a:bodyPr/>
        <a:lstStyle/>
        <a:p>
          <a:endParaRPr lang="en-US"/>
        </a:p>
      </dgm:t>
    </dgm:pt>
    <dgm:pt modelId="{8DE2262F-2A40-4635-931C-B600DECE110D}" type="sibTrans" cxnId="{E8D3B0A7-1F49-4347-80A2-82BBF4F237F9}">
      <dgm:prSet/>
      <dgm:spPr/>
      <dgm:t>
        <a:bodyPr/>
        <a:lstStyle/>
        <a:p>
          <a:endParaRPr lang="en-US"/>
        </a:p>
      </dgm:t>
    </dgm:pt>
    <dgm:pt modelId="{F6E7AC80-3236-4EB7-956A-FDC8316F5041}">
      <dgm:prSet/>
      <dgm:spPr/>
      <dgm:t>
        <a:bodyPr/>
        <a:lstStyle/>
        <a:p>
          <a:r>
            <a:rPr lang="en-US" dirty="0"/>
            <a:t>Must establish that both parties are free to marry and marrying freely.</a:t>
          </a:r>
        </a:p>
      </dgm:t>
    </dgm:pt>
    <dgm:pt modelId="{FB13234C-59A1-418A-B2EF-23814CF6D327}" type="parTrans" cxnId="{83944A87-2E8A-492F-90A9-54A826BC0CA1}">
      <dgm:prSet/>
      <dgm:spPr/>
      <dgm:t>
        <a:bodyPr/>
        <a:lstStyle/>
        <a:p>
          <a:endParaRPr lang="en-US"/>
        </a:p>
      </dgm:t>
    </dgm:pt>
    <dgm:pt modelId="{2CD76765-7428-439E-96F3-35B4FC8CCE6B}" type="sibTrans" cxnId="{83944A87-2E8A-492F-90A9-54A826BC0CA1}">
      <dgm:prSet/>
      <dgm:spPr/>
      <dgm:t>
        <a:bodyPr/>
        <a:lstStyle/>
        <a:p>
          <a:endParaRPr lang="en-US"/>
        </a:p>
      </dgm:t>
    </dgm:pt>
    <dgm:pt modelId="{BC98202B-AD6B-463E-8179-0BF7A18DF728}">
      <dgm:prSet/>
      <dgm:spPr/>
      <dgm:t>
        <a:bodyPr/>
        <a:lstStyle/>
        <a:p>
          <a:r>
            <a:rPr lang="en-US" dirty="0"/>
            <a:t>Must identify any dispensations or permissions which may be necessary.</a:t>
          </a:r>
        </a:p>
      </dgm:t>
    </dgm:pt>
    <dgm:pt modelId="{1436A1B6-D4B4-4683-AE55-1B157D7B76AF}" type="parTrans" cxnId="{B7BF530C-6EC2-4C29-925A-B7AF7C728001}">
      <dgm:prSet/>
      <dgm:spPr/>
      <dgm:t>
        <a:bodyPr/>
        <a:lstStyle/>
        <a:p>
          <a:endParaRPr lang="en-US"/>
        </a:p>
      </dgm:t>
    </dgm:pt>
    <dgm:pt modelId="{1017F230-BBE4-4405-BF77-3310046C1132}" type="sibTrans" cxnId="{B7BF530C-6EC2-4C29-925A-B7AF7C728001}">
      <dgm:prSet/>
      <dgm:spPr/>
      <dgm:t>
        <a:bodyPr/>
        <a:lstStyle/>
        <a:p>
          <a:endParaRPr lang="en-US"/>
        </a:p>
      </dgm:t>
    </dgm:pt>
    <dgm:pt modelId="{FE3298DD-98DB-4BAB-8165-CA4F2BA8DCA2}">
      <dgm:prSet/>
      <dgm:spPr/>
      <dgm:t>
        <a:bodyPr/>
        <a:lstStyle/>
        <a:p>
          <a:r>
            <a:rPr lang="en-US" dirty="0"/>
            <a:t>If any dispensations or permissions are necessary, then complete MC form.</a:t>
          </a:r>
        </a:p>
      </dgm:t>
    </dgm:pt>
    <dgm:pt modelId="{EB1F1126-0845-468F-AC20-0C917A5DC503}" type="parTrans" cxnId="{2310C9F2-6579-4B17-A2DE-D458FCBC00AD}">
      <dgm:prSet/>
      <dgm:spPr/>
      <dgm:t>
        <a:bodyPr/>
        <a:lstStyle/>
        <a:p>
          <a:endParaRPr lang="en-US"/>
        </a:p>
      </dgm:t>
    </dgm:pt>
    <dgm:pt modelId="{18FF3A85-C14C-4B58-B57C-2AF9F7332EF6}" type="sibTrans" cxnId="{2310C9F2-6579-4B17-A2DE-D458FCBC00AD}">
      <dgm:prSet/>
      <dgm:spPr/>
      <dgm:t>
        <a:bodyPr/>
        <a:lstStyle/>
        <a:p>
          <a:endParaRPr lang="en-US"/>
        </a:p>
      </dgm:t>
    </dgm:pt>
    <dgm:pt modelId="{0F494A8C-3EF6-4A59-BB09-35C8557EC725}">
      <dgm:prSet/>
      <dgm:spPr/>
      <dgm:t>
        <a:bodyPr/>
        <a:lstStyle/>
        <a:p>
          <a:r>
            <a:rPr lang="en-US" dirty="0"/>
            <a:t>Documents (e.g., baptismal certificates) and freedom to marry witnesses (MB form) must also be collected.</a:t>
          </a:r>
        </a:p>
      </dgm:t>
    </dgm:pt>
    <dgm:pt modelId="{3928D4F1-0A8C-4B13-8B9B-4654E8F16D4C}" type="parTrans" cxnId="{4A36E883-26DB-4FCD-A246-2EF408431583}">
      <dgm:prSet/>
      <dgm:spPr/>
      <dgm:t>
        <a:bodyPr/>
        <a:lstStyle/>
        <a:p>
          <a:endParaRPr lang="en-US"/>
        </a:p>
      </dgm:t>
    </dgm:pt>
    <dgm:pt modelId="{27D23936-3A11-4412-A599-DDCC0F775A97}" type="sibTrans" cxnId="{4A36E883-26DB-4FCD-A246-2EF408431583}">
      <dgm:prSet/>
      <dgm:spPr/>
      <dgm:t>
        <a:bodyPr/>
        <a:lstStyle/>
        <a:p>
          <a:endParaRPr lang="en-US"/>
        </a:p>
      </dgm:t>
    </dgm:pt>
    <dgm:pt modelId="{8DFEB434-46F2-FC4E-9E6D-A0084704FB53}">
      <dgm:prSet/>
      <dgm:spPr/>
      <dgm:t>
        <a:bodyPr/>
        <a:lstStyle/>
        <a:p>
          <a:r>
            <a:rPr lang="en-US"/>
            <a:t>Each party is to be interviewed individually so as to allow complete freedom in their responses.</a:t>
          </a:r>
          <a:endParaRPr lang="en-US" dirty="0"/>
        </a:p>
      </dgm:t>
    </dgm:pt>
    <dgm:pt modelId="{A8244375-D023-B14C-8BCC-BDCAFBDDAA0A}" type="parTrans" cxnId="{F13134B4-88CB-6442-BEAD-4D1B9562E854}">
      <dgm:prSet/>
      <dgm:spPr/>
      <dgm:t>
        <a:bodyPr/>
        <a:lstStyle/>
        <a:p>
          <a:endParaRPr lang="en-US"/>
        </a:p>
      </dgm:t>
    </dgm:pt>
    <dgm:pt modelId="{CC0DF16A-49D6-2E40-A549-036BF93C0C41}" type="sibTrans" cxnId="{F13134B4-88CB-6442-BEAD-4D1B9562E854}">
      <dgm:prSet/>
      <dgm:spPr/>
      <dgm:t>
        <a:bodyPr/>
        <a:lstStyle/>
        <a:p>
          <a:endParaRPr lang="en-US"/>
        </a:p>
      </dgm:t>
    </dgm:pt>
    <dgm:pt modelId="{FFA020FB-227A-194A-95AA-D3E70A869453}" type="pres">
      <dgm:prSet presAssocID="{E1E6708B-252D-494B-A12D-375261429652}" presName="linear" presStyleCnt="0">
        <dgm:presLayoutVars>
          <dgm:animLvl val="lvl"/>
          <dgm:resizeHandles val="exact"/>
        </dgm:presLayoutVars>
      </dgm:prSet>
      <dgm:spPr/>
    </dgm:pt>
    <dgm:pt modelId="{E7553D61-35B0-5A4E-A663-6506CFE365D1}" type="pres">
      <dgm:prSet presAssocID="{F6C3B419-F07F-496C-B2AC-0DCC6623F05E}" presName="parentText" presStyleLbl="node1" presStyleIdx="0" presStyleCnt="6">
        <dgm:presLayoutVars>
          <dgm:chMax val="0"/>
          <dgm:bulletEnabled val="1"/>
        </dgm:presLayoutVars>
      </dgm:prSet>
      <dgm:spPr/>
    </dgm:pt>
    <dgm:pt modelId="{A886A8DC-429C-D045-BA94-152DE39F7AA5}" type="pres">
      <dgm:prSet presAssocID="{8DE2262F-2A40-4635-931C-B600DECE110D}" presName="spacer" presStyleCnt="0"/>
      <dgm:spPr/>
    </dgm:pt>
    <dgm:pt modelId="{92D54EB3-066E-D145-8FA5-FD6C717BB57C}" type="pres">
      <dgm:prSet presAssocID="{F6E7AC80-3236-4EB7-956A-FDC8316F5041}" presName="parentText" presStyleLbl="node1" presStyleIdx="1" presStyleCnt="6">
        <dgm:presLayoutVars>
          <dgm:chMax val="0"/>
          <dgm:bulletEnabled val="1"/>
        </dgm:presLayoutVars>
      </dgm:prSet>
      <dgm:spPr/>
    </dgm:pt>
    <dgm:pt modelId="{2EE1B2AE-A68C-3346-A922-5434DD0F0713}" type="pres">
      <dgm:prSet presAssocID="{2CD76765-7428-439E-96F3-35B4FC8CCE6B}" presName="spacer" presStyleCnt="0"/>
      <dgm:spPr/>
    </dgm:pt>
    <dgm:pt modelId="{712E2BFA-C3C3-D342-837D-A0E2CF7F4E6D}" type="pres">
      <dgm:prSet presAssocID="{8DFEB434-46F2-FC4E-9E6D-A0084704FB53}" presName="parentText" presStyleLbl="node1" presStyleIdx="2" presStyleCnt="6">
        <dgm:presLayoutVars>
          <dgm:chMax val="0"/>
          <dgm:bulletEnabled val="1"/>
        </dgm:presLayoutVars>
      </dgm:prSet>
      <dgm:spPr/>
    </dgm:pt>
    <dgm:pt modelId="{C417DE97-44D8-3D4C-9CDA-5A3B643AFA17}" type="pres">
      <dgm:prSet presAssocID="{CC0DF16A-49D6-2E40-A549-036BF93C0C41}" presName="spacer" presStyleCnt="0"/>
      <dgm:spPr/>
    </dgm:pt>
    <dgm:pt modelId="{B50186FB-9C5C-E242-89E0-83D661C0C42A}" type="pres">
      <dgm:prSet presAssocID="{BC98202B-AD6B-463E-8179-0BF7A18DF728}" presName="parentText" presStyleLbl="node1" presStyleIdx="3" presStyleCnt="6">
        <dgm:presLayoutVars>
          <dgm:chMax val="0"/>
          <dgm:bulletEnabled val="1"/>
        </dgm:presLayoutVars>
      </dgm:prSet>
      <dgm:spPr/>
    </dgm:pt>
    <dgm:pt modelId="{5A49D413-3A4B-2541-B6E7-A5D1016E9859}" type="pres">
      <dgm:prSet presAssocID="{1017F230-BBE4-4405-BF77-3310046C1132}" presName="spacer" presStyleCnt="0"/>
      <dgm:spPr/>
    </dgm:pt>
    <dgm:pt modelId="{63240FFC-0F9B-C048-AC60-B012E29258DF}" type="pres">
      <dgm:prSet presAssocID="{FE3298DD-98DB-4BAB-8165-CA4F2BA8DCA2}" presName="parentText" presStyleLbl="node1" presStyleIdx="4" presStyleCnt="6">
        <dgm:presLayoutVars>
          <dgm:chMax val="0"/>
          <dgm:bulletEnabled val="1"/>
        </dgm:presLayoutVars>
      </dgm:prSet>
      <dgm:spPr/>
    </dgm:pt>
    <dgm:pt modelId="{902D9B29-589C-D845-AC32-188763EC0710}" type="pres">
      <dgm:prSet presAssocID="{18FF3A85-C14C-4B58-B57C-2AF9F7332EF6}" presName="spacer" presStyleCnt="0"/>
      <dgm:spPr/>
    </dgm:pt>
    <dgm:pt modelId="{3E63CDAD-A94F-7747-85A6-EEEB89C8EE18}" type="pres">
      <dgm:prSet presAssocID="{0F494A8C-3EF6-4A59-BB09-35C8557EC725}" presName="parentText" presStyleLbl="node1" presStyleIdx="5" presStyleCnt="6">
        <dgm:presLayoutVars>
          <dgm:chMax val="0"/>
          <dgm:bulletEnabled val="1"/>
        </dgm:presLayoutVars>
      </dgm:prSet>
      <dgm:spPr/>
    </dgm:pt>
  </dgm:ptLst>
  <dgm:cxnLst>
    <dgm:cxn modelId="{B7BF530C-6EC2-4C29-925A-B7AF7C728001}" srcId="{E1E6708B-252D-494B-A12D-375261429652}" destId="{BC98202B-AD6B-463E-8179-0BF7A18DF728}" srcOrd="3" destOrd="0" parTransId="{1436A1B6-D4B4-4683-AE55-1B157D7B76AF}" sibTransId="{1017F230-BBE4-4405-BF77-3310046C1132}"/>
    <dgm:cxn modelId="{C0A1790C-DE18-C847-A68F-357CF7DD2501}" type="presOf" srcId="{0F494A8C-3EF6-4A59-BB09-35C8557EC725}" destId="{3E63CDAD-A94F-7747-85A6-EEEB89C8EE18}" srcOrd="0" destOrd="0" presId="urn:microsoft.com/office/officeart/2005/8/layout/vList2"/>
    <dgm:cxn modelId="{214C2E14-4554-2A4B-8695-8322A75610E1}" type="presOf" srcId="{F6C3B419-F07F-496C-B2AC-0DCC6623F05E}" destId="{E7553D61-35B0-5A4E-A663-6506CFE365D1}" srcOrd="0" destOrd="0" presId="urn:microsoft.com/office/officeart/2005/8/layout/vList2"/>
    <dgm:cxn modelId="{26A24816-EFA3-924B-AC21-A72A032222EF}" type="presOf" srcId="{BC98202B-AD6B-463E-8179-0BF7A18DF728}" destId="{B50186FB-9C5C-E242-89E0-83D661C0C42A}" srcOrd="0" destOrd="0" presId="urn:microsoft.com/office/officeart/2005/8/layout/vList2"/>
    <dgm:cxn modelId="{22AD4124-BE22-2345-96DE-65E9BF2DD6FC}" type="presOf" srcId="{8DFEB434-46F2-FC4E-9E6D-A0084704FB53}" destId="{712E2BFA-C3C3-D342-837D-A0E2CF7F4E6D}" srcOrd="0" destOrd="0" presId="urn:microsoft.com/office/officeart/2005/8/layout/vList2"/>
    <dgm:cxn modelId="{FF3F8C34-BB81-5542-990C-01D1D98722FE}" type="presOf" srcId="{F6E7AC80-3236-4EB7-956A-FDC8316F5041}" destId="{92D54EB3-066E-D145-8FA5-FD6C717BB57C}" srcOrd="0" destOrd="0" presId="urn:microsoft.com/office/officeart/2005/8/layout/vList2"/>
    <dgm:cxn modelId="{BA76D140-9C5C-BF48-9534-44F99C598445}" type="presOf" srcId="{FE3298DD-98DB-4BAB-8165-CA4F2BA8DCA2}" destId="{63240FFC-0F9B-C048-AC60-B012E29258DF}" srcOrd="0" destOrd="0" presId="urn:microsoft.com/office/officeart/2005/8/layout/vList2"/>
    <dgm:cxn modelId="{4A36E883-26DB-4FCD-A246-2EF408431583}" srcId="{E1E6708B-252D-494B-A12D-375261429652}" destId="{0F494A8C-3EF6-4A59-BB09-35C8557EC725}" srcOrd="5" destOrd="0" parTransId="{3928D4F1-0A8C-4B13-8B9B-4654E8F16D4C}" sibTransId="{27D23936-3A11-4412-A599-DDCC0F775A97}"/>
    <dgm:cxn modelId="{83944A87-2E8A-492F-90A9-54A826BC0CA1}" srcId="{E1E6708B-252D-494B-A12D-375261429652}" destId="{F6E7AC80-3236-4EB7-956A-FDC8316F5041}" srcOrd="1" destOrd="0" parTransId="{FB13234C-59A1-418A-B2EF-23814CF6D327}" sibTransId="{2CD76765-7428-439E-96F3-35B4FC8CCE6B}"/>
    <dgm:cxn modelId="{E8D3B0A7-1F49-4347-80A2-82BBF4F237F9}" srcId="{E1E6708B-252D-494B-A12D-375261429652}" destId="{F6C3B419-F07F-496C-B2AC-0DCC6623F05E}" srcOrd="0" destOrd="0" parTransId="{93ED80E8-FA2E-45BD-A86D-0D1A71DE6B2F}" sibTransId="{8DE2262F-2A40-4635-931C-B600DECE110D}"/>
    <dgm:cxn modelId="{F13134B4-88CB-6442-BEAD-4D1B9562E854}" srcId="{E1E6708B-252D-494B-A12D-375261429652}" destId="{8DFEB434-46F2-FC4E-9E6D-A0084704FB53}" srcOrd="2" destOrd="0" parTransId="{A8244375-D023-B14C-8BCC-BDCAFBDDAA0A}" sibTransId="{CC0DF16A-49D6-2E40-A549-036BF93C0C41}"/>
    <dgm:cxn modelId="{0CEE58DB-4BB4-C349-A298-F01C80B79BAA}" type="presOf" srcId="{E1E6708B-252D-494B-A12D-375261429652}" destId="{FFA020FB-227A-194A-95AA-D3E70A869453}" srcOrd="0" destOrd="0" presId="urn:microsoft.com/office/officeart/2005/8/layout/vList2"/>
    <dgm:cxn modelId="{2310C9F2-6579-4B17-A2DE-D458FCBC00AD}" srcId="{E1E6708B-252D-494B-A12D-375261429652}" destId="{FE3298DD-98DB-4BAB-8165-CA4F2BA8DCA2}" srcOrd="4" destOrd="0" parTransId="{EB1F1126-0845-468F-AC20-0C917A5DC503}" sibTransId="{18FF3A85-C14C-4B58-B57C-2AF9F7332EF6}"/>
    <dgm:cxn modelId="{6EFDF7A3-9E9C-6C4E-B8D2-EED32EB2F7EF}" type="presParOf" srcId="{FFA020FB-227A-194A-95AA-D3E70A869453}" destId="{E7553D61-35B0-5A4E-A663-6506CFE365D1}" srcOrd="0" destOrd="0" presId="urn:microsoft.com/office/officeart/2005/8/layout/vList2"/>
    <dgm:cxn modelId="{C4996DBC-CA3D-1D4F-A5A6-A575FA9CCB17}" type="presParOf" srcId="{FFA020FB-227A-194A-95AA-D3E70A869453}" destId="{A886A8DC-429C-D045-BA94-152DE39F7AA5}" srcOrd="1" destOrd="0" presId="urn:microsoft.com/office/officeart/2005/8/layout/vList2"/>
    <dgm:cxn modelId="{EF058C47-A5B8-994C-BB79-29F91D2DB770}" type="presParOf" srcId="{FFA020FB-227A-194A-95AA-D3E70A869453}" destId="{92D54EB3-066E-D145-8FA5-FD6C717BB57C}" srcOrd="2" destOrd="0" presId="urn:microsoft.com/office/officeart/2005/8/layout/vList2"/>
    <dgm:cxn modelId="{3647D6B1-B79D-D043-94FD-0D54F6AD5D6D}" type="presParOf" srcId="{FFA020FB-227A-194A-95AA-D3E70A869453}" destId="{2EE1B2AE-A68C-3346-A922-5434DD0F0713}" srcOrd="3" destOrd="0" presId="urn:microsoft.com/office/officeart/2005/8/layout/vList2"/>
    <dgm:cxn modelId="{0B683009-E37D-764C-BEA7-1CA3785DCA73}" type="presParOf" srcId="{FFA020FB-227A-194A-95AA-D3E70A869453}" destId="{712E2BFA-C3C3-D342-837D-A0E2CF7F4E6D}" srcOrd="4" destOrd="0" presId="urn:microsoft.com/office/officeart/2005/8/layout/vList2"/>
    <dgm:cxn modelId="{1B714A1F-8B92-1B44-B99B-A20A41B5039D}" type="presParOf" srcId="{FFA020FB-227A-194A-95AA-D3E70A869453}" destId="{C417DE97-44D8-3D4C-9CDA-5A3B643AFA17}" srcOrd="5" destOrd="0" presId="urn:microsoft.com/office/officeart/2005/8/layout/vList2"/>
    <dgm:cxn modelId="{63C13145-AFD2-3A4B-A9ED-AC5DB67667EB}" type="presParOf" srcId="{FFA020FB-227A-194A-95AA-D3E70A869453}" destId="{B50186FB-9C5C-E242-89E0-83D661C0C42A}" srcOrd="6" destOrd="0" presId="urn:microsoft.com/office/officeart/2005/8/layout/vList2"/>
    <dgm:cxn modelId="{FE3C787B-8537-CD4A-BF12-431DA0E06FAA}" type="presParOf" srcId="{FFA020FB-227A-194A-95AA-D3E70A869453}" destId="{5A49D413-3A4B-2541-B6E7-A5D1016E9859}" srcOrd="7" destOrd="0" presId="urn:microsoft.com/office/officeart/2005/8/layout/vList2"/>
    <dgm:cxn modelId="{2CE62C1A-1B4F-6F48-A0A3-A34CC8633228}" type="presParOf" srcId="{FFA020FB-227A-194A-95AA-D3E70A869453}" destId="{63240FFC-0F9B-C048-AC60-B012E29258DF}" srcOrd="8" destOrd="0" presId="urn:microsoft.com/office/officeart/2005/8/layout/vList2"/>
    <dgm:cxn modelId="{B6FA6292-B0A5-D147-9805-279C38A1362A}" type="presParOf" srcId="{FFA020FB-227A-194A-95AA-D3E70A869453}" destId="{902D9B29-589C-D845-AC32-188763EC0710}" srcOrd="9" destOrd="0" presId="urn:microsoft.com/office/officeart/2005/8/layout/vList2"/>
    <dgm:cxn modelId="{3EDD89BA-EA52-744C-A48A-FA7789419A4D}" type="presParOf" srcId="{FFA020FB-227A-194A-95AA-D3E70A869453}" destId="{3E63CDAD-A94F-7747-85A6-EEEB89C8EE18}"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AE18D9-EB10-774A-B1E4-B156422DBEC6}" type="doc">
      <dgm:prSet loTypeId="urn:microsoft.com/office/officeart/2005/8/layout/arrow2" loCatId="" qsTypeId="urn:microsoft.com/office/officeart/2005/8/quickstyle/simple1" qsCatId="simple" csTypeId="urn:microsoft.com/office/officeart/2005/8/colors/accent1_2" csCatId="accent1" phldr="1"/>
      <dgm:spPr/>
    </dgm:pt>
    <dgm:pt modelId="{1511A070-475C-344F-8E88-C23221FFAC8F}">
      <dgm:prSet phldrT="[Text]" custT="1"/>
      <dgm:spPr/>
      <dgm:t>
        <a:bodyPr/>
        <a:lstStyle/>
        <a:p>
          <a:r>
            <a:rPr lang="en-US" sz="2000" dirty="0"/>
            <a:t>Write a cover letter to the Archdiocese explaining when and where the wedding is happening</a:t>
          </a:r>
        </a:p>
      </dgm:t>
    </dgm:pt>
    <dgm:pt modelId="{482E27CA-F6C9-F547-BC89-553234A44D9A}" type="parTrans" cxnId="{A33B0264-455F-2B4D-A4E6-CE0FEB9E4351}">
      <dgm:prSet/>
      <dgm:spPr/>
      <dgm:t>
        <a:bodyPr/>
        <a:lstStyle/>
        <a:p>
          <a:endParaRPr lang="en-US"/>
        </a:p>
      </dgm:t>
    </dgm:pt>
    <dgm:pt modelId="{AFF5F6F1-DC06-C04B-A7B7-B4823EB2C3C4}" type="sibTrans" cxnId="{A33B0264-455F-2B4D-A4E6-CE0FEB9E4351}">
      <dgm:prSet/>
      <dgm:spPr/>
      <dgm:t>
        <a:bodyPr/>
        <a:lstStyle/>
        <a:p>
          <a:endParaRPr lang="en-US"/>
        </a:p>
      </dgm:t>
    </dgm:pt>
    <dgm:pt modelId="{33B0CA11-8674-C347-B37A-BC7084011127}">
      <dgm:prSet phldrT="[Text]" custT="1"/>
      <dgm:spPr/>
      <dgm:t>
        <a:bodyPr/>
        <a:lstStyle/>
        <a:p>
          <a:r>
            <a:rPr lang="en-US" sz="2000" dirty="0"/>
            <a:t>Send the entire marriage file to the Archdiocese at least one month prior to the wedding.</a:t>
          </a:r>
        </a:p>
      </dgm:t>
    </dgm:pt>
    <dgm:pt modelId="{9F6A8937-0E46-C240-B4CC-81EE73687B0B}" type="parTrans" cxnId="{C56944AB-6F81-2343-A653-0D67F0224375}">
      <dgm:prSet/>
      <dgm:spPr/>
      <dgm:t>
        <a:bodyPr/>
        <a:lstStyle/>
        <a:p>
          <a:endParaRPr lang="en-US"/>
        </a:p>
      </dgm:t>
    </dgm:pt>
    <dgm:pt modelId="{8195720E-59EF-EB4C-BFF5-E18BFED6FF92}" type="sibTrans" cxnId="{C56944AB-6F81-2343-A653-0D67F0224375}">
      <dgm:prSet/>
      <dgm:spPr/>
      <dgm:t>
        <a:bodyPr/>
        <a:lstStyle/>
        <a:p>
          <a:endParaRPr lang="en-US"/>
        </a:p>
      </dgm:t>
    </dgm:pt>
    <dgm:pt modelId="{BB9CD414-978F-5F44-8816-BE68E178FCA7}">
      <dgm:prSet phldrT="[Text]" custT="1"/>
      <dgm:spPr/>
      <dgm:t>
        <a:bodyPr/>
        <a:lstStyle/>
        <a:p>
          <a:r>
            <a:rPr lang="en-US" sz="2000" dirty="0"/>
            <a:t>The Archdiocese will review the file and produce a </a:t>
          </a:r>
          <a:r>
            <a:rPr lang="en-US" sz="2000" i="1" dirty="0" err="1"/>
            <a:t>visum</a:t>
          </a:r>
          <a:r>
            <a:rPr lang="en-US" sz="2000" dirty="0"/>
            <a:t> and send the file to the other diocese.</a:t>
          </a:r>
        </a:p>
      </dgm:t>
    </dgm:pt>
    <dgm:pt modelId="{EF65B159-3612-8545-BE8E-5990B263C138}" type="parTrans" cxnId="{51E10969-5A3A-3145-9096-A0D444052961}">
      <dgm:prSet/>
      <dgm:spPr/>
      <dgm:t>
        <a:bodyPr/>
        <a:lstStyle/>
        <a:p>
          <a:endParaRPr lang="en-US"/>
        </a:p>
      </dgm:t>
    </dgm:pt>
    <dgm:pt modelId="{8EC52C51-3B0E-8C4F-BBA0-B054578E8651}" type="sibTrans" cxnId="{51E10969-5A3A-3145-9096-A0D444052961}">
      <dgm:prSet/>
      <dgm:spPr/>
      <dgm:t>
        <a:bodyPr/>
        <a:lstStyle/>
        <a:p>
          <a:endParaRPr lang="en-US"/>
        </a:p>
      </dgm:t>
    </dgm:pt>
    <dgm:pt modelId="{276702C4-2E19-294B-8774-4BB7429E2F4A}" type="pres">
      <dgm:prSet presAssocID="{8EAE18D9-EB10-774A-B1E4-B156422DBEC6}" presName="arrowDiagram" presStyleCnt="0">
        <dgm:presLayoutVars>
          <dgm:chMax val="5"/>
          <dgm:dir/>
          <dgm:resizeHandles val="exact"/>
        </dgm:presLayoutVars>
      </dgm:prSet>
      <dgm:spPr/>
    </dgm:pt>
    <dgm:pt modelId="{28F8ECD3-2DC9-1042-A121-3CEBF29B1E92}" type="pres">
      <dgm:prSet presAssocID="{8EAE18D9-EB10-774A-B1E4-B156422DBEC6}" presName="arrow" presStyleLbl="bgShp" presStyleIdx="0" presStyleCnt="1"/>
      <dgm:spPr/>
    </dgm:pt>
    <dgm:pt modelId="{4B7E916C-1D05-4140-8F48-CF31BBAD51B6}" type="pres">
      <dgm:prSet presAssocID="{8EAE18D9-EB10-774A-B1E4-B156422DBEC6}" presName="arrowDiagram3" presStyleCnt="0"/>
      <dgm:spPr/>
    </dgm:pt>
    <dgm:pt modelId="{94EA7246-E889-344A-B3D9-3FFEB8944790}" type="pres">
      <dgm:prSet presAssocID="{1511A070-475C-344F-8E88-C23221FFAC8F}" presName="bullet3a" presStyleLbl="node1" presStyleIdx="0" presStyleCnt="3"/>
      <dgm:spPr/>
    </dgm:pt>
    <dgm:pt modelId="{F492377A-EA3E-B24D-87A0-8DF555B65A2E}" type="pres">
      <dgm:prSet presAssocID="{1511A070-475C-344F-8E88-C23221FFAC8F}" presName="textBox3a" presStyleLbl="revTx" presStyleIdx="0" presStyleCnt="3" custScaleX="336211" custScaleY="73349" custLinFactNeighborX="12697" custLinFactNeighborY="2129">
        <dgm:presLayoutVars>
          <dgm:bulletEnabled val="1"/>
        </dgm:presLayoutVars>
      </dgm:prSet>
      <dgm:spPr/>
    </dgm:pt>
    <dgm:pt modelId="{43EAB26D-897E-FB44-A8C2-F8BF32A2A7D1}" type="pres">
      <dgm:prSet presAssocID="{33B0CA11-8674-C347-B37A-BC7084011127}" presName="bullet3b" presStyleLbl="node1" presStyleIdx="1" presStyleCnt="3"/>
      <dgm:spPr/>
    </dgm:pt>
    <dgm:pt modelId="{85692251-DAE8-DA4B-91B4-9877FDC1E1F6}" type="pres">
      <dgm:prSet presAssocID="{33B0CA11-8674-C347-B37A-BC7084011127}" presName="textBox3b" presStyleLbl="revTx" presStyleIdx="1" presStyleCnt="3" custScaleX="284902" custScaleY="73102">
        <dgm:presLayoutVars>
          <dgm:bulletEnabled val="1"/>
        </dgm:presLayoutVars>
      </dgm:prSet>
      <dgm:spPr/>
    </dgm:pt>
    <dgm:pt modelId="{EB2C5D93-7132-6B46-AA62-A8F7262A2CD0}" type="pres">
      <dgm:prSet presAssocID="{BB9CD414-978F-5F44-8816-BE68E178FCA7}" presName="bullet3c" presStyleLbl="node1" presStyleIdx="2" presStyleCnt="3" custLinFactX="54750" custLinFactNeighborX="100000" custLinFactNeighborY="-46432"/>
      <dgm:spPr/>
    </dgm:pt>
    <dgm:pt modelId="{04A3523D-4BFB-234F-A639-D5C75364C9CC}" type="pres">
      <dgm:prSet presAssocID="{BB9CD414-978F-5F44-8816-BE68E178FCA7}" presName="textBox3c" presStyleLbl="revTx" presStyleIdx="2" presStyleCnt="3" custScaleX="243869" custScaleY="82593" custLinFactNeighborX="13149" custLinFactNeighborY="-5596">
        <dgm:presLayoutVars>
          <dgm:bulletEnabled val="1"/>
        </dgm:presLayoutVars>
      </dgm:prSet>
      <dgm:spPr/>
    </dgm:pt>
  </dgm:ptLst>
  <dgm:cxnLst>
    <dgm:cxn modelId="{CF161E09-2796-A744-BA80-B4783DE45A76}" type="presOf" srcId="{BB9CD414-978F-5F44-8816-BE68E178FCA7}" destId="{04A3523D-4BFB-234F-A639-D5C75364C9CC}" srcOrd="0" destOrd="0" presId="urn:microsoft.com/office/officeart/2005/8/layout/arrow2"/>
    <dgm:cxn modelId="{A33B0264-455F-2B4D-A4E6-CE0FEB9E4351}" srcId="{8EAE18D9-EB10-774A-B1E4-B156422DBEC6}" destId="{1511A070-475C-344F-8E88-C23221FFAC8F}" srcOrd="0" destOrd="0" parTransId="{482E27CA-F6C9-F547-BC89-553234A44D9A}" sibTransId="{AFF5F6F1-DC06-C04B-A7B7-B4823EB2C3C4}"/>
    <dgm:cxn modelId="{51E10969-5A3A-3145-9096-A0D444052961}" srcId="{8EAE18D9-EB10-774A-B1E4-B156422DBEC6}" destId="{BB9CD414-978F-5F44-8816-BE68E178FCA7}" srcOrd="2" destOrd="0" parTransId="{EF65B159-3612-8545-BE8E-5990B263C138}" sibTransId="{8EC52C51-3B0E-8C4F-BBA0-B054578E8651}"/>
    <dgm:cxn modelId="{C56944AB-6F81-2343-A653-0D67F0224375}" srcId="{8EAE18D9-EB10-774A-B1E4-B156422DBEC6}" destId="{33B0CA11-8674-C347-B37A-BC7084011127}" srcOrd="1" destOrd="0" parTransId="{9F6A8937-0E46-C240-B4CC-81EE73687B0B}" sibTransId="{8195720E-59EF-EB4C-BFF5-E18BFED6FF92}"/>
    <dgm:cxn modelId="{8EB2EBAF-5CC3-ED41-99BE-18CE6FEE9DEE}" type="presOf" srcId="{8EAE18D9-EB10-774A-B1E4-B156422DBEC6}" destId="{276702C4-2E19-294B-8774-4BB7429E2F4A}" srcOrd="0" destOrd="0" presId="urn:microsoft.com/office/officeart/2005/8/layout/arrow2"/>
    <dgm:cxn modelId="{6E3C41B6-F15E-0249-8BFF-92636EDBCEDE}" type="presOf" srcId="{33B0CA11-8674-C347-B37A-BC7084011127}" destId="{85692251-DAE8-DA4B-91B4-9877FDC1E1F6}" srcOrd="0" destOrd="0" presId="urn:microsoft.com/office/officeart/2005/8/layout/arrow2"/>
    <dgm:cxn modelId="{487D74FD-1977-4F4E-A981-35A6EFA2C7E1}" type="presOf" srcId="{1511A070-475C-344F-8E88-C23221FFAC8F}" destId="{F492377A-EA3E-B24D-87A0-8DF555B65A2E}" srcOrd="0" destOrd="0" presId="urn:microsoft.com/office/officeart/2005/8/layout/arrow2"/>
    <dgm:cxn modelId="{79FA8E81-198F-7D4A-A9EB-CB241A456AEC}" type="presParOf" srcId="{276702C4-2E19-294B-8774-4BB7429E2F4A}" destId="{28F8ECD3-2DC9-1042-A121-3CEBF29B1E92}" srcOrd="0" destOrd="0" presId="urn:microsoft.com/office/officeart/2005/8/layout/arrow2"/>
    <dgm:cxn modelId="{110EE6C7-221D-C945-84B0-84CC53FFEBC7}" type="presParOf" srcId="{276702C4-2E19-294B-8774-4BB7429E2F4A}" destId="{4B7E916C-1D05-4140-8F48-CF31BBAD51B6}" srcOrd="1" destOrd="0" presId="urn:microsoft.com/office/officeart/2005/8/layout/arrow2"/>
    <dgm:cxn modelId="{C1760773-53A5-C441-94DE-163BD77C20E2}" type="presParOf" srcId="{4B7E916C-1D05-4140-8F48-CF31BBAD51B6}" destId="{94EA7246-E889-344A-B3D9-3FFEB8944790}" srcOrd="0" destOrd="0" presId="urn:microsoft.com/office/officeart/2005/8/layout/arrow2"/>
    <dgm:cxn modelId="{F4E5B766-ADFB-7844-AF0D-2776B630FE9C}" type="presParOf" srcId="{4B7E916C-1D05-4140-8F48-CF31BBAD51B6}" destId="{F492377A-EA3E-B24D-87A0-8DF555B65A2E}" srcOrd="1" destOrd="0" presId="urn:microsoft.com/office/officeart/2005/8/layout/arrow2"/>
    <dgm:cxn modelId="{05345ADF-8035-424B-B830-C7F0C98E5C05}" type="presParOf" srcId="{4B7E916C-1D05-4140-8F48-CF31BBAD51B6}" destId="{43EAB26D-897E-FB44-A8C2-F8BF32A2A7D1}" srcOrd="2" destOrd="0" presId="urn:microsoft.com/office/officeart/2005/8/layout/arrow2"/>
    <dgm:cxn modelId="{C1D0A3B7-9390-EF43-95F7-0EECEF7F23B4}" type="presParOf" srcId="{4B7E916C-1D05-4140-8F48-CF31BBAD51B6}" destId="{85692251-DAE8-DA4B-91B4-9877FDC1E1F6}" srcOrd="3" destOrd="0" presId="urn:microsoft.com/office/officeart/2005/8/layout/arrow2"/>
    <dgm:cxn modelId="{4C9D8F07-7291-CA4B-86FE-7EDEB9B18537}" type="presParOf" srcId="{4B7E916C-1D05-4140-8F48-CF31BBAD51B6}" destId="{EB2C5D93-7132-6B46-AA62-A8F7262A2CD0}" srcOrd="4" destOrd="0" presId="urn:microsoft.com/office/officeart/2005/8/layout/arrow2"/>
    <dgm:cxn modelId="{2049FE7E-1BA2-F741-B482-07567C1F1047}" type="presParOf" srcId="{4B7E916C-1D05-4140-8F48-CF31BBAD51B6}" destId="{04A3523D-4BFB-234F-A639-D5C75364C9CC}" srcOrd="5"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85AF9-0EB8-4454-8259-AC55E0675EE1}">
      <dsp:nvSpPr>
        <dsp:cNvPr id="0" name=""/>
        <dsp:cNvSpPr/>
      </dsp:nvSpPr>
      <dsp:spPr>
        <a:xfrm>
          <a:off x="0" y="3202"/>
          <a:ext cx="5914209" cy="14523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5D2653-9E2F-4052-B685-775EF57FBBA0}">
      <dsp:nvSpPr>
        <dsp:cNvPr id="0" name=""/>
        <dsp:cNvSpPr/>
      </dsp:nvSpPr>
      <dsp:spPr>
        <a:xfrm>
          <a:off x="439350" y="329992"/>
          <a:ext cx="799600" cy="79881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023114-9580-43AC-B58B-63C1916CCBC3}">
      <dsp:nvSpPr>
        <dsp:cNvPr id="0" name=""/>
        <dsp:cNvSpPr/>
      </dsp:nvSpPr>
      <dsp:spPr>
        <a:xfrm>
          <a:off x="1678301" y="3202"/>
          <a:ext cx="4210061" cy="149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16" tIns="158516" rIns="158516" bIns="158516" numCol="1" spcCol="1270" anchor="ctr" anchorCtr="0">
          <a:noAutofit/>
        </a:bodyPr>
        <a:lstStyle/>
        <a:p>
          <a:pPr marL="0" lvl="0" indent="0" algn="l" defTabSz="622300">
            <a:lnSpc>
              <a:spcPct val="100000"/>
            </a:lnSpc>
            <a:spcBef>
              <a:spcPct val="0"/>
            </a:spcBef>
            <a:spcAft>
              <a:spcPct val="35000"/>
            </a:spcAft>
            <a:buNone/>
          </a:pPr>
          <a:r>
            <a:rPr lang="en-US" sz="1400" kern="1200" dirty="0"/>
            <a:t>Remote preparation begins in early childhood. Involves formation of character, self-control and self-esteem, the proper use of one’s inclination, growth in virtue, and respect for persons of the opposite sex.</a:t>
          </a:r>
        </a:p>
      </dsp:txBody>
      <dsp:txXfrm>
        <a:off x="1678301" y="3202"/>
        <a:ext cx="4210061" cy="1497786"/>
      </dsp:txXfrm>
    </dsp:sp>
    <dsp:sp modelId="{4F5FF68C-46F6-4315-BCA7-E6CD9546B1C6}">
      <dsp:nvSpPr>
        <dsp:cNvPr id="0" name=""/>
        <dsp:cNvSpPr/>
      </dsp:nvSpPr>
      <dsp:spPr>
        <a:xfrm>
          <a:off x="0" y="1875435"/>
          <a:ext cx="5914209" cy="14523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9B81F-ED2C-4134-8C3D-BA4309FF814D}">
      <dsp:nvSpPr>
        <dsp:cNvPr id="0" name=""/>
        <dsp:cNvSpPr/>
      </dsp:nvSpPr>
      <dsp:spPr>
        <a:xfrm>
          <a:off x="439350" y="2202225"/>
          <a:ext cx="799600" cy="7988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9A8A4F-3401-4909-97AF-095F30594DC0}">
      <dsp:nvSpPr>
        <dsp:cNvPr id="0" name=""/>
        <dsp:cNvSpPr/>
      </dsp:nvSpPr>
      <dsp:spPr>
        <a:xfrm>
          <a:off x="1704147" y="1971009"/>
          <a:ext cx="4210061" cy="149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16" tIns="158516" rIns="158516" bIns="158516" numCol="1" spcCol="1270" anchor="ctr" anchorCtr="0">
          <a:noAutofit/>
        </a:bodyPr>
        <a:lstStyle/>
        <a:p>
          <a:pPr marL="0" lvl="0" indent="0" algn="l" defTabSz="622300">
            <a:lnSpc>
              <a:spcPct val="100000"/>
            </a:lnSpc>
            <a:spcBef>
              <a:spcPct val="0"/>
            </a:spcBef>
            <a:spcAft>
              <a:spcPct val="35000"/>
            </a:spcAft>
            <a:buNone/>
          </a:pPr>
          <a:r>
            <a:rPr lang="en-US" sz="1400" kern="1200" dirty="0"/>
            <a:t>Proximate preparation consists of the various marriage preparation requirements, such as determining their freedom to marry, taking a marriage inventory, NFP classes, marriages prep classes, etc.</a:t>
          </a:r>
        </a:p>
      </dsp:txBody>
      <dsp:txXfrm>
        <a:off x="1704147" y="1971009"/>
        <a:ext cx="4210061" cy="1497786"/>
      </dsp:txXfrm>
    </dsp:sp>
    <dsp:sp modelId="{A773A60A-98A0-4F03-95CD-C3D935C22366}">
      <dsp:nvSpPr>
        <dsp:cNvPr id="0" name=""/>
        <dsp:cNvSpPr/>
      </dsp:nvSpPr>
      <dsp:spPr>
        <a:xfrm>
          <a:off x="0" y="3747668"/>
          <a:ext cx="5914209" cy="14523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102FB-C137-49A7-908F-93362A5BE4C5}">
      <dsp:nvSpPr>
        <dsp:cNvPr id="0" name=""/>
        <dsp:cNvSpPr/>
      </dsp:nvSpPr>
      <dsp:spPr>
        <a:xfrm>
          <a:off x="439780" y="4074457"/>
          <a:ext cx="799600" cy="79881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143513-9B55-4743-B059-7FE84909F6BE}">
      <dsp:nvSpPr>
        <dsp:cNvPr id="0" name=""/>
        <dsp:cNvSpPr/>
      </dsp:nvSpPr>
      <dsp:spPr>
        <a:xfrm>
          <a:off x="1731633" y="3750870"/>
          <a:ext cx="4182575" cy="14977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516" tIns="158516" rIns="158516" bIns="158516" numCol="1" spcCol="1270" anchor="ctr" anchorCtr="0">
          <a:noAutofit/>
        </a:bodyPr>
        <a:lstStyle/>
        <a:p>
          <a:pPr marL="0" lvl="0" indent="0" algn="l" defTabSz="622300">
            <a:lnSpc>
              <a:spcPct val="100000"/>
            </a:lnSpc>
            <a:spcBef>
              <a:spcPct val="0"/>
            </a:spcBef>
            <a:spcAft>
              <a:spcPct val="35000"/>
            </a:spcAft>
            <a:buNone/>
          </a:pPr>
          <a:r>
            <a:rPr lang="en-US" sz="1400" kern="1200" baseline="0" dirty="0">
              <a:solidFill>
                <a:schemeClr val="bg1"/>
              </a:solidFill>
            </a:rPr>
            <a:t>Immediate preparation consists of the final meetings between the engaged and marriage preparation ministers in the last two months prior to the celebration of the sacrament. The goal is to prepare the wedding liturgy and make final preparations for the couple’s worthy celebration of their sacrament.</a:t>
          </a:r>
        </a:p>
      </dsp:txBody>
      <dsp:txXfrm>
        <a:off x="1731633" y="3750870"/>
        <a:ext cx="4182575" cy="1497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185AF9-0EB8-4454-8259-AC55E0675EE1}">
      <dsp:nvSpPr>
        <dsp:cNvPr id="0" name=""/>
        <dsp:cNvSpPr/>
      </dsp:nvSpPr>
      <dsp:spPr>
        <a:xfrm>
          <a:off x="0" y="640"/>
          <a:ext cx="5914209" cy="14992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5D2653-9E2F-4052-B685-775EF57FBBA0}">
      <dsp:nvSpPr>
        <dsp:cNvPr id="0" name=""/>
        <dsp:cNvSpPr/>
      </dsp:nvSpPr>
      <dsp:spPr>
        <a:xfrm>
          <a:off x="453523" y="337971"/>
          <a:ext cx="824587" cy="824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023114-9580-43AC-B58B-63C1916CCBC3}">
      <dsp:nvSpPr>
        <dsp:cNvPr id="0" name=""/>
        <dsp:cNvSpPr/>
      </dsp:nvSpPr>
      <dsp:spPr>
        <a:xfrm>
          <a:off x="1731633" y="640"/>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711200">
            <a:lnSpc>
              <a:spcPct val="100000"/>
            </a:lnSpc>
            <a:spcBef>
              <a:spcPct val="0"/>
            </a:spcBef>
            <a:spcAft>
              <a:spcPct val="35000"/>
            </a:spcAft>
            <a:buNone/>
          </a:pPr>
          <a:r>
            <a:rPr lang="en-US" sz="1600" kern="1200" dirty="0"/>
            <a:t>The Marriage Forms are the paperwork necessary to complete marriage preparation. These forms, when filled out, will contain the canonical information necessary before the wedding can happen.</a:t>
          </a:r>
        </a:p>
      </dsp:txBody>
      <dsp:txXfrm>
        <a:off x="1731633" y="640"/>
        <a:ext cx="4182575" cy="1499250"/>
      </dsp:txXfrm>
    </dsp:sp>
    <dsp:sp modelId="{4F5FF68C-46F6-4315-BCA7-E6CD9546B1C6}">
      <dsp:nvSpPr>
        <dsp:cNvPr id="0" name=""/>
        <dsp:cNvSpPr/>
      </dsp:nvSpPr>
      <dsp:spPr>
        <a:xfrm>
          <a:off x="0" y="1874703"/>
          <a:ext cx="5914209" cy="14992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D9B81F-ED2C-4134-8C3D-BA4309FF814D}">
      <dsp:nvSpPr>
        <dsp:cNvPr id="0" name=""/>
        <dsp:cNvSpPr/>
      </dsp:nvSpPr>
      <dsp:spPr>
        <a:xfrm>
          <a:off x="453523" y="2212034"/>
          <a:ext cx="824587" cy="824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9A8A4F-3401-4909-97AF-095F30594DC0}">
      <dsp:nvSpPr>
        <dsp:cNvPr id="0" name=""/>
        <dsp:cNvSpPr/>
      </dsp:nvSpPr>
      <dsp:spPr>
        <a:xfrm>
          <a:off x="1731633" y="1874703"/>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711200">
            <a:lnSpc>
              <a:spcPct val="100000"/>
            </a:lnSpc>
            <a:spcBef>
              <a:spcPct val="0"/>
            </a:spcBef>
            <a:spcAft>
              <a:spcPct val="35000"/>
            </a:spcAft>
            <a:buNone/>
          </a:pPr>
          <a:r>
            <a:rPr lang="en-US" sz="1600" kern="1200"/>
            <a:t>These forms are known as the MA, MB, MC, MD, and ME forms.</a:t>
          </a:r>
        </a:p>
      </dsp:txBody>
      <dsp:txXfrm>
        <a:off x="1731633" y="1874703"/>
        <a:ext cx="4182575" cy="1499250"/>
      </dsp:txXfrm>
    </dsp:sp>
    <dsp:sp modelId="{A773A60A-98A0-4F03-95CD-C3D935C22366}">
      <dsp:nvSpPr>
        <dsp:cNvPr id="0" name=""/>
        <dsp:cNvSpPr/>
      </dsp:nvSpPr>
      <dsp:spPr>
        <a:xfrm>
          <a:off x="0" y="3748766"/>
          <a:ext cx="5914209" cy="14992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102FB-C137-49A7-908F-93362A5BE4C5}">
      <dsp:nvSpPr>
        <dsp:cNvPr id="0" name=""/>
        <dsp:cNvSpPr/>
      </dsp:nvSpPr>
      <dsp:spPr>
        <a:xfrm>
          <a:off x="453523" y="4086097"/>
          <a:ext cx="824587" cy="824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143513-9B55-4743-B059-7FE84909F6BE}">
      <dsp:nvSpPr>
        <dsp:cNvPr id="0" name=""/>
        <dsp:cNvSpPr/>
      </dsp:nvSpPr>
      <dsp:spPr>
        <a:xfrm>
          <a:off x="1731633" y="3748766"/>
          <a:ext cx="4182575" cy="149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71" tIns="158671" rIns="158671" bIns="158671" numCol="1" spcCol="1270" anchor="ctr" anchorCtr="0">
          <a:noAutofit/>
        </a:bodyPr>
        <a:lstStyle/>
        <a:p>
          <a:pPr marL="0" lvl="0" indent="0" algn="l" defTabSz="711200">
            <a:lnSpc>
              <a:spcPct val="100000"/>
            </a:lnSpc>
            <a:spcBef>
              <a:spcPct val="0"/>
            </a:spcBef>
            <a:spcAft>
              <a:spcPct val="35000"/>
            </a:spcAft>
            <a:buNone/>
          </a:pPr>
          <a:r>
            <a:rPr lang="en-US" sz="1600" kern="1200" dirty="0"/>
            <a:t>These forms can be found on the Archdiocese of Denver website: </a:t>
          </a:r>
          <a:r>
            <a:rPr lang="en-US" sz="1600" kern="1200" dirty="0">
              <a:hlinkClick xmlns:r="http://schemas.openxmlformats.org/officeDocument/2006/relationships" r:id="rId7"/>
            </a:rPr>
            <a:t>https://archden.org/tribunal/marriage-forms/</a:t>
          </a:r>
          <a:r>
            <a:rPr lang="en-US" sz="1600" kern="1200" dirty="0"/>
            <a:t> </a:t>
          </a:r>
        </a:p>
      </dsp:txBody>
      <dsp:txXfrm>
        <a:off x="1731633" y="3748766"/>
        <a:ext cx="4182575" cy="1499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553D61-35B0-5A4E-A663-6506CFE365D1}">
      <dsp:nvSpPr>
        <dsp:cNvPr id="0" name=""/>
        <dsp:cNvSpPr/>
      </dsp:nvSpPr>
      <dsp:spPr>
        <a:xfrm>
          <a:off x="0" y="123622"/>
          <a:ext cx="5914209" cy="783168"/>
        </a:xfrm>
        <a:prstGeom prst="roundRect">
          <a:avLst/>
        </a:prstGeom>
        <a:blipFill>
          <a:blip xmlns:r="http://schemas.openxmlformats.org/officeDocument/2006/relationships" r:embed="rId1">
            <a:duotone>
              <a:schemeClr val="accent2">
                <a:hueOff val="0"/>
                <a:satOff val="0"/>
                <a:lumOff val="0"/>
                <a:alphaOff val="0"/>
                <a:shade val="74000"/>
                <a:satMod val="130000"/>
                <a:lumMod val="90000"/>
              </a:schemeClr>
              <a:schemeClr val="accent2">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 form</a:t>
          </a:r>
        </a:p>
      </dsp:txBody>
      <dsp:txXfrm>
        <a:off x="38231" y="161853"/>
        <a:ext cx="5837747" cy="706706"/>
      </dsp:txXfrm>
    </dsp:sp>
    <dsp:sp modelId="{92D54EB3-066E-D145-8FA5-FD6C717BB57C}">
      <dsp:nvSpPr>
        <dsp:cNvPr id="0" name=""/>
        <dsp:cNvSpPr/>
      </dsp:nvSpPr>
      <dsp:spPr>
        <a:xfrm>
          <a:off x="0" y="967271"/>
          <a:ext cx="5914209" cy="783168"/>
        </a:xfrm>
        <a:prstGeom prst="roundRect">
          <a:avLst/>
        </a:prstGeom>
        <a:blipFill>
          <a:blip xmlns:r="http://schemas.openxmlformats.org/officeDocument/2006/relationships" r:embed="rId1">
            <a:duotone>
              <a:schemeClr val="accent2">
                <a:hueOff val="210721"/>
                <a:satOff val="2326"/>
                <a:lumOff val="1529"/>
                <a:alphaOff val="0"/>
                <a:shade val="74000"/>
                <a:satMod val="130000"/>
                <a:lumMod val="90000"/>
              </a:schemeClr>
              <a:schemeClr val="accent2">
                <a:hueOff val="210721"/>
                <a:satOff val="2326"/>
                <a:lumOff val="152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Must establish that both parties are free to marry and marrying freely.</a:t>
          </a:r>
        </a:p>
      </dsp:txBody>
      <dsp:txXfrm>
        <a:off x="38231" y="1005502"/>
        <a:ext cx="5837747" cy="706706"/>
      </dsp:txXfrm>
    </dsp:sp>
    <dsp:sp modelId="{712E2BFA-C3C3-D342-837D-A0E2CF7F4E6D}">
      <dsp:nvSpPr>
        <dsp:cNvPr id="0" name=""/>
        <dsp:cNvSpPr/>
      </dsp:nvSpPr>
      <dsp:spPr>
        <a:xfrm>
          <a:off x="0" y="1810919"/>
          <a:ext cx="5914209" cy="783168"/>
        </a:xfrm>
        <a:prstGeom prst="roundRect">
          <a:avLst/>
        </a:prstGeom>
        <a:blipFill>
          <a:blip xmlns:r="http://schemas.openxmlformats.org/officeDocument/2006/relationships" r:embed="rId1">
            <a:duotone>
              <a:schemeClr val="accent2">
                <a:hueOff val="421443"/>
                <a:satOff val="4652"/>
                <a:lumOff val="3059"/>
                <a:alphaOff val="0"/>
                <a:shade val="74000"/>
                <a:satMod val="130000"/>
                <a:lumMod val="90000"/>
              </a:schemeClr>
              <a:schemeClr val="accent2">
                <a:hueOff val="421443"/>
                <a:satOff val="4652"/>
                <a:lumOff val="3059"/>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Each party is to be interviewed individually so as to allow complete freedom in their responses.</a:t>
          </a:r>
          <a:endParaRPr lang="en-US" sz="2100" kern="1200" dirty="0"/>
        </a:p>
      </dsp:txBody>
      <dsp:txXfrm>
        <a:off x="38231" y="1849150"/>
        <a:ext cx="5837747" cy="706706"/>
      </dsp:txXfrm>
    </dsp:sp>
    <dsp:sp modelId="{B50186FB-9C5C-E242-89E0-83D661C0C42A}">
      <dsp:nvSpPr>
        <dsp:cNvPr id="0" name=""/>
        <dsp:cNvSpPr/>
      </dsp:nvSpPr>
      <dsp:spPr>
        <a:xfrm>
          <a:off x="0" y="2654568"/>
          <a:ext cx="5914209" cy="783168"/>
        </a:xfrm>
        <a:prstGeom prst="roundRect">
          <a:avLst/>
        </a:prstGeom>
        <a:blipFill>
          <a:blip xmlns:r="http://schemas.openxmlformats.org/officeDocument/2006/relationships" r:embed="rId1">
            <a:duotone>
              <a:schemeClr val="accent2">
                <a:hueOff val="632164"/>
                <a:satOff val="6978"/>
                <a:lumOff val="4588"/>
                <a:alphaOff val="0"/>
                <a:shade val="74000"/>
                <a:satMod val="130000"/>
                <a:lumMod val="90000"/>
              </a:schemeClr>
              <a:schemeClr val="accent2">
                <a:hueOff val="632164"/>
                <a:satOff val="6978"/>
                <a:lumOff val="458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Must identify any dispensations or permissions which may be necessary.</a:t>
          </a:r>
        </a:p>
      </dsp:txBody>
      <dsp:txXfrm>
        <a:off x="38231" y="2692799"/>
        <a:ext cx="5837747" cy="706706"/>
      </dsp:txXfrm>
    </dsp:sp>
    <dsp:sp modelId="{63240FFC-0F9B-C048-AC60-B012E29258DF}">
      <dsp:nvSpPr>
        <dsp:cNvPr id="0" name=""/>
        <dsp:cNvSpPr/>
      </dsp:nvSpPr>
      <dsp:spPr>
        <a:xfrm>
          <a:off x="0" y="3498217"/>
          <a:ext cx="5914209" cy="783168"/>
        </a:xfrm>
        <a:prstGeom prst="roundRect">
          <a:avLst/>
        </a:prstGeom>
        <a:blipFill>
          <a:blip xmlns:r="http://schemas.openxmlformats.org/officeDocument/2006/relationships" r:embed="rId1">
            <a:duotone>
              <a:schemeClr val="accent2">
                <a:hueOff val="842886"/>
                <a:satOff val="9304"/>
                <a:lumOff val="6118"/>
                <a:alphaOff val="0"/>
                <a:shade val="74000"/>
                <a:satMod val="130000"/>
                <a:lumMod val="90000"/>
              </a:schemeClr>
              <a:schemeClr val="accent2">
                <a:hueOff val="842886"/>
                <a:satOff val="9304"/>
                <a:lumOff val="6118"/>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If any dispensations or permissions are necessary, then complete MC form.</a:t>
          </a:r>
        </a:p>
      </dsp:txBody>
      <dsp:txXfrm>
        <a:off x="38231" y="3536448"/>
        <a:ext cx="5837747" cy="706706"/>
      </dsp:txXfrm>
    </dsp:sp>
    <dsp:sp modelId="{3E63CDAD-A94F-7747-85A6-EEEB89C8EE18}">
      <dsp:nvSpPr>
        <dsp:cNvPr id="0" name=""/>
        <dsp:cNvSpPr/>
      </dsp:nvSpPr>
      <dsp:spPr>
        <a:xfrm>
          <a:off x="0" y="4341865"/>
          <a:ext cx="5914209" cy="783168"/>
        </a:xfrm>
        <a:prstGeom prst="roundRect">
          <a:avLst/>
        </a:prstGeom>
        <a:blipFill>
          <a:blip xmlns:r="http://schemas.openxmlformats.org/officeDocument/2006/relationships" r:embed="rId1">
            <a:duotone>
              <a:schemeClr val="accent2">
                <a:hueOff val="1053607"/>
                <a:satOff val="11630"/>
                <a:lumOff val="7647"/>
                <a:alphaOff val="0"/>
                <a:shade val="74000"/>
                <a:satMod val="130000"/>
                <a:lumMod val="90000"/>
              </a:schemeClr>
              <a:schemeClr val="accent2">
                <a:hueOff val="1053607"/>
                <a:satOff val="11630"/>
                <a:lumOff val="7647"/>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Documents (e.g., baptismal certificates) and freedom to marry witnesses (MB form) must also be collected.</a:t>
          </a:r>
        </a:p>
      </dsp:txBody>
      <dsp:txXfrm>
        <a:off x="38231" y="4380096"/>
        <a:ext cx="5837747" cy="706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8ECD3-2DC9-1042-A121-3CEBF29B1E92}">
      <dsp:nvSpPr>
        <dsp:cNvPr id="0" name=""/>
        <dsp:cNvSpPr/>
      </dsp:nvSpPr>
      <dsp:spPr>
        <a:xfrm>
          <a:off x="861997" y="0"/>
          <a:ext cx="7477764" cy="467360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EA7246-E889-344A-B3D9-3FFEB8944790}">
      <dsp:nvSpPr>
        <dsp:cNvPr id="0" name=""/>
        <dsp:cNvSpPr/>
      </dsp:nvSpPr>
      <dsp:spPr>
        <a:xfrm>
          <a:off x="1811673" y="3225720"/>
          <a:ext cx="194421" cy="1944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92377A-EA3E-B24D-87A0-8DF555B65A2E}">
      <dsp:nvSpPr>
        <dsp:cNvPr id="0" name=""/>
        <dsp:cNvSpPr/>
      </dsp:nvSpPr>
      <dsp:spPr>
        <a:xfrm>
          <a:off x="72332" y="3531671"/>
          <a:ext cx="5857868" cy="990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02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Write a cover letter to the Archdiocese explaining when and where the wedding is happening</a:t>
          </a:r>
        </a:p>
      </dsp:txBody>
      <dsp:txXfrm>
        <a:off x="72332" y="3531671"/>
        <a:ext cx="5857868" cy="990703"/>
      </dsp:txXfrm>
    </dsp:sp>
    <dsp:sp modelId="{43EAB26D-897E-FB44-A8C2-F8BF32A2A7D1}">
      <dsp:nvSpPr>
        <dsp:cNvPr id="0" name=""/>
        <dsp:cNvSpPr/>
      </dsp:nvSpPr>
      <dsp:spPr>
        <a:xfrm>
          <a:off x="3527820" y="1955435"/>
          <a:ext cx="351454" cy="35145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692251-DAE8-DA4B-91B4-9877FDC1E1F6}">
      <dsp:nvSpPr>
        <dsp:cNvPr id="0" name=""/>
        <dsp:cNvSpPr/>
      </dsp:nvSpPr>
      <dsp:spPr>
        <a:xfrm>
          <a:off x="2044363" y="2473095"/>
          <a:ext cx="5113032" cy="1858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229"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Send the entire marriage file to the Archdiocese at least one month prior to the wedding.</a:t>
          </a:r>
        </a:p>
      </dsp:txBody>
      <dsp:txXfrm>
        <a:off x="2044363" y="2473095"/>
        <a:ext cx="5113032" cy="1858574"/>
      </dsp:txXfrm>
    </dsp:sp>
    <dsp:sp modelId="{EB2C5D93-7132-6B46-AA62-A8F7262A2CD0}">
      <dsp:nvSpPr>
        <dsp:cNvPr id="0" name=""/>
        <dsp:cNvSpPr/>
      </dsp:nvSpPr>
      <dsp:spPr>
        <a:xfrm>
          <a:off x="6343853" y="956736"/>
          <a:ext cx="486054" cy="48605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3523D-4BFB-234F-A639-D5C75364C9CC}">
      <dsp:nvSpPr>
        <dsp:cNvPr id="0" name=""/>
        <dsp:cNvSpPr/>
      </dsp:nvSpPr>
      <dsp:spPr>
        <a:xfrm>
          <a:off x="4543729" y="1526385"/>
          <a:ext cx="4376628" cy="2682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550" tIns="0" rIns="0" bIns="0" numCol="1" spcCol="1270" anchor="t" anchorCtr="0">
          <a:noAutofit/>
        </a:bodyPr>
        <a:lstStyle/>
        <a:p>
          <a:pPr marL="0" lvl="0" indent="0" algn="l" defTabSz="889000">
            <a:lnSpc>
              <a:spcPct val="90000"/>
            </a:lnSpc>
            <a:spcBef>
              <a:spcPct val="0"/>
            </a:spcBef>
            <a:spcAft>
              <a:spcPct val="35000"/>
            </a:spcAft>
            <a:buNone/>
          </a:pPr>
          <a:r>
            <a:rPr lang="en-US" sz="2000" kern="1200" dirty="0"/>
            <a:t>The Archdiocese will review the file and produce a </a:t>
          </a:r>
          <a:r>
            <a:rPr lang="en-US" sz="2000" i="1" kern="1200" dirty="0" err="1"/>
            <a:t>visum</a:t>
          </a:r>
          <a:r>
            <a:rPr lang="en-US" sz="2000" kern="1200" dirty="0"/>
            <a:t> and send the file to the other diocese.</a:t>
          </a:r>
        </a:p>
      </dsp:txBody>
      <dsp:txXfrm>
        <a:off x="4543729" y="1526385"/>
        <a:ext cx="4376628" cy="268274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886C41-19CC-4036-ADAF-E5A5F3D81FFA}" type="datetimeFigureOut">
              <a:rPr lang="en-US" smtClean="0"/>
              <a:t>11/17/20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8BD3A9-FC1F-41D0-A731-03167BB76761}" type="slidenum">
              <a:rPr lang="en-US" smtClean="0"/>
              <a:t>‹#›</a:t>
            </a:fld>
            <a:endParaRPr lang="en-US"/>
          </a:p>
        </p:txBody>
      </p:sp>
    </p:spTree>
    <p:extLst>
      <p:ext uri="{BB962C8B-B14F-4D97-AF65-F5344CB8AC3E}">
        <p14:creationId xmlns:p14="http://schemas.microsoft.com/office/powerpoint/2010/main" val="519941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63167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701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031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6963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50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697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28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3411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48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472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168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625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341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189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66188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333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06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tile tx="0" ty="0" sx="100000" sy="100000" flip="none" algn="tl"/>
        </a:blip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11/17/20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417844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07/relationships/hdphoto" Target="../media/hdphoto8.wdp"/><Relationship Id="rId7" Type="http://schemas.openxmlformats.org/officeDocument/2006/relationships/diagramQuickStyle" Target="../diagrams/quickStyle4.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png"/><Relationship Id="rId7" Type="http://schemas.openxmlformats.org/officeDocument/2006/relationships/diagramColors" Target="../diagrams/colors3.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crackSpacing="25"/>
                    </a14:imgEffect>
                  </a14:imgLayer>
                </a14:imgProps>
              </a:ext>
            </a:extLst>
          </a:blip>
          <a:stretch/>
        </a:blipFill>
        <a:effectLst/>
      </p:bgPr>
    </p:bg>
    <p:spTree>
      <p:nvGrpSpPr>
        <p:cNvPr id="1" name=""/>
        <p:cNvGrpSpPr/>
        <p:nvPr/>
      </p:nvGrpSpPr>
      <p:grpSpPr>
        <a:xfrm>
          <a:off x="0" y="0"/>
          <a:ext cx="0" cy="0"/>
          <a:chOff x="0" y="0"/>
          <a:chExt cx="0" cy="0"/>
        </a:xfrm>
      </p:grpSpPr>
      <p:sp useBgFill="1">
        <p:nvSpPr>
          <p:cNvPr id="37" name="Rectangle 7">
            <a:extLst>
              <a:ext uri="{FF2B5EF4-FFF2-40B4-BE49-F238E27FC236}">
                <a16:creationId xmlns:a16="http://schemas.microsoft.com/office/drawing/2014/main" id="{44F7C90B-8333-4519-BE89-44DEAD4D3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9">
            <a:extLst>
              <a:ext uri="{FF2B5EF4-FFF2-40B4-BE49-F238E27FC236}">
                <a16:creationId xmlns:a16="http://schemas.microsoft.com/office/drawing/2014/main" id="{03EAE297-BAB5-4C1D-9F2C-D67C4FEC8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5">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56219" y="-362154"/>
            <a:ext cx="7645504" cy="4927600"/>
          </a:xfrm>
        </p:spPr>
        <p:txBody>
          <a:bodyPr anchor="ctr">
            <a:normAutofit/>
          </a:bodyPr>
          <a:lstStyle/>
          <a:p>
            <a:pPr lvl="0" algn="l">
              <a:spcBef>
                <a:spcPct val="20000"/>
              </a:spcBef>
              <a:spcAft>
                <a:spcPts val="600"/>
              </a:spcAft>
              <a:buClr>
                <a:srgbClr val="83992A"/>
              </a:buClr>
              <a:buSzPct val="115000"/>
            </a:pPr>
            <a:r>
              <a:rPr lang="en-CA" sz="4400" dirty="0">
                <a:solidFill>
                  <a:schemeClr val="tx1"/>
                </a:solidFill>
              </a:rPr>
              <a:t>Marriage Paperwork Workshop</a:t>
            </a:r>
            <a:br>
              <a:rPr lang="en-CA" sz="4800" dirty="0">
                <a:solidFill>
                  <a:schemeClr val="tx1"/>
                </a:solidFill>
              </a:rPr>
            </a:br>
            <a:r>
              <a:rPr lang="en-CA" sz="4400" dirty="0">
                <a:solidFill>
                  <a:schemeClr val="tx1"/>
                </a:solidFill>
              </a:rPr>
              <a:t>and</a:t>
            </a:r>
            <a:br>
              <a:rPr lang="en-CA" sz="4400" dirty="0">
                <a:solidFill>
                  <a:schemeClr val="tx1"/>
                </a:solidFill>
              </a:rPr>
            </a:br>
            <a:r>
              <a:rPr lang="en-CA" sz="4400" dirty="0">
                <a:solidFill>
                  <a:schemeClr val="tx1"/>
                </a:solidFill>
              </a:rPr>
              <a:t>Advocate Training</a:t>
            </a:r>
          </a:p>
        </p:txBody>
      </p:sp>
      <p:sp>
        <p:nvSpPr>
          <p:cNvPr id="3" name="Subtitle 2"/>
          <p:cNvSpPr>
            <a:spLocks noGrp="1"/>
          </p:cNvSpPr>
          <p:nvPr>
            <p:ph type="subTitle" idx="1"/>
          </p:nvPr>
        </p:nvSpPr>
        <p:spPr>
          <a:xfrm>
            <a:off x="935704" y="-362154"/>
            <a:ext cx="3220683" cy="4927600"/>
          </a:xfrm>
        </p:spPr>
        <p:txBody>
          <a:bodyPr anchor="ctr">
            <a:normAutofit/>
          </a:bodyPr>
          <a:lstStyle/>
          <a:p>
            <a:pPr algn="r"/>
            <a:r>
              <a:rPr lang="en-CA" sz="2400" dirty="0"/>
              <a:t>Wednesday, November 18, 2020 @ 1pm</a:t>
            </a:r>
          </a:p>
          <a:p>
            <a:pPr algn="r"/>
            <a:r>
              <a:rPr lang="en-CA" sz="2400" dirty="0"/>
              <a:t>Zoom Meeting</a:t>
            </a:r>
          </a:p>
        </p:txBody>
      </p:sp>
      <p:cxnSp>
        <p:nvCxnSpPr>
          <p:cNvPr id="39" name="Straight Connector 11">
            <a:extLst>
              <a:ext uri="{FF2B5EF4-FFF2-40B4-BE49-F238E27FC236}">
                <a16:creationId xmlns:a16="http://schemas.microsoft.com/office/drawing/2014/main" id="{8D6DCE45-FCB6-4B94-8EDA-A0CC941E7B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219" y="1143000"/>
            <a:ext cx="0" cy="442762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Subtitle 2">
            <a:extLst>
              <a:ext uri="{FF2B5EF4-FFF2-40B4-BE49-F238E27FC236}">
                <a16:creationId xmlns:a16="http://schemas.microsoft.com/office/drawing/2014/main" id="{6B323707-C650-1844-BCBF-AA2B2ED30C38}"/>
              </a:ext>
            </a:extLst>
          </p:cNvPr>
          <p:cNvSpPr txBox="1">
            <a:spLocks/>
          </p:cNvSpPr>
          <p:nvPr/>
        </p:nvSpPr>
        <p:spPr>
          <a:xfrm>
            <a:off x="1295343" y="1647313"/>
            <a:ext cx="3220683" cy="4927600"/>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gn="r"/>
            <a:r>
              <a:rPr lang="en-CA" sz="2400" dirty="0"/>
              <a:t>Presented by:</a:t>
            </a:r>
          </a:p>
        </p:txBody>
      </p:sp>
      <p:sp>
        <p:nvSpPr>
          <p:cNvPr id="40" name="Title 1">
            <a:extLst>
              <a:ext uri="{FF2B5EF4-FFF2-40B4-BE49-F238E27FC236}">
                <a16:creationId xmlns:a16="http://schemas.microsoft.com/office/drawing/2014/main" id="{2AA730BB-2E38-D24C-BF09-B5B803B3A9F2}"/>
              </a:ext>
            </a:extLst>
          </p:cNvPr>
          <p:cNvSpPr txBox="1">
            <a:spLocks/>
          </p:cNvSpPr>
          <p:nvPr/>
        </p:nvSpPr>
        <p:spPr>
          <a:xfrm>
            <a:off x="4671454" y="2101646"/>
            <a:ext cx="7645504" cy="49276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ct val="20000"/>
              </a:spcBef>
              <a:spcAft>
                <a:spcPts val="600"/>
              </a:spcAft>
              <a:buClr>
                <a:srgbClr val="83992A"/>
              </a:buClr>
              <a:buSzPct val="115000"/>
            </a:pPr>
            <a:r>
              <a:rPr lang="en-CA" sz="4400" dirty="0">
                <a:solidFill>
                  <a:schemeClr val="tx1"/>
                </a:solidFill>
              </a:rPr>
              <a:t>The Metropolitan Tribunal of Denver</a:t>
            </a:r>
          </a:p>
        </p:txBody>
      </p:sp>
      <p:pic>
        <p:nvPicPr>
          <p:cNvPr id="41" name="Picture 40">
            <a:extLst>
              <a:ext uri="{FF2B5EF4-FFF2-40B4-BE49-F238E27FC236}">
                <a16:creationId xmlns:a16="http://schemas.microsoft.com/office/drawing/2014/main" id="{BDCB4C5D-A9DE-D141-8C93-0D288C699F6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585" b="98491" l="3046" r="96701">
                        <a14:foregroundMark x1="49239" y1="54340" x2="49239" y2="54340"/>
                        <a14:foregroundMark x1="48731" y1="40000" x2="48731" y2="40000"/>
                        <a14:foregroundMark x1="77919" y1="53774" x2="77919" y2="53774"/>
                        <a14:foregroundMark x1="51523" y1="73585" x2="51523" y2="73585"/>
                        <a14:foregroundMark x1="48731" y1="62075" x2="48731" y2="62075"/>
                        <a14:foregroundMark x1="24365" y1="52264" x2="24365" y2="52264"/>
                        <a14:foregroundMark x1="18274" y1="52830" x2="18274" y2="52830"/>
                        <a14:foregroundMark x1="18274" y1="54906" x2="18274" y2="54906"/>
                        <a14:foregroundMark x1="52284" y1="39245" x2="52284" y2="39245"/>
                        <a14:foregroundMark x1="49492" y1="39245" x2="49492" y2="39245"/>
                        <a14:foregroundMark x1="47208" y1="41698" x2="47208" y2="41698"/>
                        <a14:foregroundMark x1="47208" y1="45094" x2="47208" y2="45094"/>
                        <a14:foregroundMark x1="47208" y1="43962" x2="47208" y2="43962"/>
                        <a14:foregroundMark x1="47462" y1="47547" x2="47462" y2="47547"/>
                        <a14:foregroundMark x1="46954" y1="49623" x2="46954" y2="49623"/>
                        <a14:foregroundMark x1="47208" y1="48868" x2="47208" y2="48868"/>
                        <a14:foregroundMark x1="47462" y1="51321" x2="47462" y2="51321"/>
                        <a14:foregroundMark x1="81726" y1="52264" x2="81726" y2="52264"/>
                        <a14:foregroundMark x1="82487" y1="56792" x2="82487" y2="56792"/>
                        <a14:foregroundMark x1="16751" y1="56604" x2="16751" y2="56604"/>
                        <a14:foregroundMark x1="20305" y1="51887" x2="20305" y2="51887"/>
                        <a14:foregroundMark x1="29188" y1="56792" x2="29188" y2="56792"/>
                        <a14:foregroundMark x1="28934" y1="52075" x2="28934" y2="52075"/>
                        <a14:foregroundMark x1="34772" y1="56792" x2="34772" y2="56792"/>
                        <a14:foregroundMark x1="34518" y1="52075" x2="34518" y2="52075"/>
                        <a14:foregroundMark x1="39848" y1="56792" x2="39848" y2="56792"/>
                        <a14:foregroundMark x1="40355" y1="51887" x2="40355" y2="51887"/>
                        <a14:foregroundMark x1="52792" y1="56604" x2="52792" y2="56604"/>
                        <a14:foregroundMark x1="58122" y1="51887" x2="58122" y2="51887"/>
                        <a14:foregroundMark x1="51269" y1="64906" x2="51269" y2="64906"/>
                        <a14:foregroundMark x1="59645" y1="61321" x2="59645" y2="61321"/>
                        <a14:foregroundMark x1="60406" y1="57925" x2="60406" y2="57925"/>
                        <a14:foregroundMark x1="58629" y1="60189" x2="58629" y2="60189"/>
                        <a14:foregroundMark x1="50254" y1="96981" x2="50254" y2="96981"/>
                        <a14:foregroundMark x1="52538" y1="94151" x2="52538" y2="94151"/>
                        <a14:foregroundMark x1="47208" y1="92264" x2="47208" y2="92264"/>
                        <a14:foregroundMark x1="52538" y1="87736" x2="52538" y2="87736"/>
                        <a14:foregroundMark x1="47208" y1="85660" x2="47208" y2="85660"/>
                        <a14:foregroundMark x1="47208" y1="70943" x2="47208" y2="70943"/>
                        <a14:foregroundMark x1="52284" y1="68302" x2="52284" y2="68302"/>
                      </a14:backgroundRemoval>
                    </a14:imgEffect>
                  </a14:imgLayer>
                </a14:imgProps>
              </a:ext>
              <a:ext uri="{28A0092B-C50C-407E-A947-70E740481C1C}">
                <a14:useLocalDpi xmlns:a14="http://schemas.microsoft.com/office/drawing/2010/main" val="0"/>
              </a:ext>
            </a:extLst>
          </a:blip>
          <a:stretch>
            <a:fillRect/>
          </a:stretch>
        </p:blipFill>
        <p:spPr>
          <a:xfrm>
            <a:off x="3042069" y="4366917"/>
            <a:ext cx="1254511" cy="1687540"/>
          </a:xfrm>
          <a:prstGeom prst="rect">
            <a:avLst/>
          </a:prstGeom>
        </p:spPr>
      </p:pic>
    </p:spTree>
    <p:extLst>
      <p:ext uri="{BB962C8B-B14F-4D97-AF65-F5344CB8AC3E}">
        <p14:creationId xmlns:p14="http://schemas.microsoft.com/office/powerpoint/2010/main" val="35651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7E4F490-FA76-4FF0-B36A-72B01E1175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5C8C51A-4ECF-4857-8298-6C8334C7F8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accent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41C46E-A2A6-4DF0-84BD-502A2E56D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sq">
            <a:solidFill>
              <a:srgbClr val="FFFFFF">
                <a:alpha val="80000"/>
              </a:srgbClr>
            </a:solidFill>
            <a:miter lim="800000"/>
          </a:ln>
          <a:effec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p:nvPr>
        </p:nvSpPr>
        <p:spPr>
          <a:xfrm>
            <a:off x="952108" y="954756"/>
            <a:ext cx="2730414" cy="4946003"/>
          </a:xfrm>
        </p:spPr>
        <p:txBody>
          <a:bodyPr>
            <a:normAutofit/>
          </a:bodyPr>
          <a:lstStyle/>
          <a:p>
            <a:r>
              <a:rPr lang="en-US">
                <a:solidFill>
                  <a:srgbClr val="FFFFFF"/>
                </a:solidFill>
              </a:rPr>
              <a:t>Place of Marriage</a:t>
            </a:r>
          </a:p>
        </p:txBody>
      </p:sp>
      <p:sp>
        <p:nvSpPr>
          <p:cNvPr id="25" name="Rectangle 24">
            <a:extLst>
              <a:ext uri="{FF2B5EF4-FFF2-40B4-BE49-F238E27FC236}">
                <a16:creationId xmlns:a16="http://schemas.microsoft.com/office/drawing/2014/main" id="{67CE4C0A-D88E-41BB-8F06-8C0E2604B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solidFill>
            <a:schemeClr val="bg2">
              <a:lumMod val="90000"/>
              <a:lumOff val="10000"/>
            </a:schemeClr>
          </a:soli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5150360" y="469900"/>
            <a:ext cx="5953630" cy="5752592"/>
          </a:xfrm>
        </p:spPr>
        <p:txBody>
          <a:bodyPr anchor="ctr">
            <a:normAutofit/>
          </a:bodyPr>
          <a:lstStyle/>
          <a:p>
            <a:pPr marL="0" indent="0">
              <a:lnSpc>
                <a:spcPct val="90000"/>
              </a:lnSpc>
              <a:spcBef>
                <a:spcPts val="0"/>
              </a:spcBef>
              <a:buNone/>
            </a:pPr>
            <a:r>
              <a:rPr lang="en-US" dirty="0">
                <a:solidFill>
                  <a:schemeClr val="tx1"/>
                </a:solidFill>
              </a:rPr>
              <a:t>Canons 1115 and 1118</a:t>
            </a:r>
          </a:p>
          <a:p>
            <a:pPr marL="0" indent="0">
              <a:lnSpc>
                <a:spcPct val="90000"/>
              </a:lnSpc>
              <a:spcBef>
                <a:spcPts val="0"/>
              </a:spcBef>
              <a:buNone/>
            </a:pPr>
            <a:r>
              <a:rPr lang="en-US" dirty="0">
                <a:solidFill>
                  <a:schemeClr val="tx1"/>
                </a:solidFill>
              </a:rPr>
              <a:t>Canon 1115: Marriage is to take place in the parish of one of them. </a:t>
            </a:r>
          </a:p>
          <a:p>
            <a:pPr marL="0" indent="0">
              <a:lnSpc>
                <a:spcPct val="90000"/>
              </a:lnSpc>
              <a:spcBef>
                <a:spcPts val="0"/>
              </a:spcBef>
              <a:buNone/>
            </a:pPr>
            <a:r>
              <a:rPr lang="en-US" dirty="0">
                <a:solidFill>
                  <a:schemeClr val="tx1"/>
                </a:solidFill>
              </a:rPr>
              <a:t>Note: there is no requirement for parish registration. </a:t>
            </a:r>
          </a:p>
          <a:p>
            <a:pPr marL="0" indent="0">
              <a:lnSpc>
                <a:spcPct val="90000"/>
              </a:lnSpc>
              <a:spcBef>
                <a:spcPts val="0"/>
              </a:spcBef>
              <a:buNone/>
            </a:pPr>
            <a:r>
              <a:rPr lang="en-US" dirty="0">
                <a:solidFill>
                  <a:schemeClr val="tx1"/>
                </a:solidFill>
              </a:rPr>
              <a:t>Permission can be given for marriage elsewhere.</a:t>
            </a:r>
          </a:p>
          <a:p>
            <a:pPr marL="457200" lvl="1" indent="0">
              <a:lnSpc>
                <a:spcPct val="90000"/>
              </a:lnSpc>
              <a:spcBef>
                <a:spcPts val="0"/>
              </a:spcBef>
              <a:buNone/>
            </a:pPr>
            <a:endParaRPr lang="en-US" dirty="0">
              <a:solidFill>
                <a:schemeClr val="tx1"/>
              </a:solidFill>
            </a:endParaRPr>
          </a:p>
          <a:p>
            <a:pPr marL="0" indent="0">
              <a:lnSpc>
                <a:spcPct val="90000"/>
              </a:lnSpc>
              <a:spcBef>
                <a:spcPts val="0"/>
              </a:spcBef>
              <a:buNone/>
            </a:pPr>
            <a:r>
              <a:rPr lang="en-US" dirty="0">
                <a:solidFill>
                  <a:schemeClr val="tx1"/>
                </a:solidFill>
              </a:rPr>
              <a:t>Canon 1118: Marriage between the baptized is to take place in the parish church. It can be celebrated in another church or oratory with permission. Only the local ordinary can permit marriage outside of a church or oratory. A non-sacramental marriage can take place in a church or other suitable place. No permission is necessary.</a:t>
            </a:r>
          </a:p>
          <a:p>
            <a:pPr marL="457200" lvl="1" indent="0">
              <a:lnSpc>
                <a:spcPct val="90000"/>
              </a:lnSpc>
              <a:spcBef>
                <a:spcPts val="0"/>
              </a:spcBef>
              <a:buNone/>
            </a:pPr>
            <a:endParaRPr lang="en-US" dirty="0">
              <a:solidFill>
                <a:schemeClr val="tx1"/>
              </a:solidFill>
            </a:endParaRPr>
          </a:p>
        </p:txBody>
      </p:sp>
    </p:spTree>
    <p:extLst>
      <p:ext uri="{BB962C8B-B14F-4D97-AF65-F5344CB8AC3E}">
        <p14:creationId xmlns:p14="http://schemas.microsoft.com/office/powerpoint/2010/main" val="204317681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6" name="Straight Connector 35">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8" name="Rectangle 37">
            <a:extLst>
              <a:ext uri="{FF2B5EF4-FFF2-40B4-BE49-F238E27FC236}">
                <a16:creationId xmlns:a16="http://schemas.microsoft.com/office/drawing/2014/main" id="{BC05791D-157B-4AA2-82CA-BE441DF4B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201BA73-6DE9-4B29-9666-64915B963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bg2">
              <a:lumMod val="90000"/>
              <a:lumOff val="10000"/>
            </a:schemeClr>
          </a:solidFill>
          <a:ln>
            <a:noFill/>
          </a:ln>
          <a:effectLst>
            <a:outerShdw blurRad="50800" dist="38100" dir="5400000" algn="t" rotWithShape="0">
              <a:schemeClr val="tx2">
                <a:alpha val="40000"/>
              </a:schemeClr>
            </a:outerShdw>
          </a:effectLst>
          <a:scene3d>
            <a:camera prst="orthographicFront"/>
            <a:lightRig rig="balanced" dir="t"/>
          </a:scene3d>
          <a:sp3d>
            <a:contourClr>
              <a:schemeClr val="tx2">
                <a:lumMod val="75000"/>
                <a:lumOff val="2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1F75129-64DA-4018-B855-6DB3D06BC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1295401" y="616552"/>
            <a:ext cx="9601196" cy="1303867"/>
          </a:xfrm>
        </p:spPr>
        <p:txBody>
          <a:bodyPr vert="horz" lIns="91440" tIns="45720" rIns="91440" bIns="45720" rtlCol="0" anchor="ctr">
            <a:normAutofit/>
          </a:bodyPr>
          <a:lstStyle/>
          <a:p>
            <a:r>
              <a:rPr lang="en-US" dirty="0"/>
              <a:t>Special Circumstances</a:t>
            </a:r>
          </a:p>
        </p:txBody>
      </p:sp>
      <p:sp>
        <p:nvSpPr>
          <p:cNvPr id="14" name="Content Placeholder 13"/>
          <p:cNvSpPr>
            <a:spLocks noGrp="1"/>
          </p:cNvSpPr>
          <p:nvPr>
            <p:ph idx="4294967295"/>
          </p:nvPr>
        </p:nvSpPr>
        <p:spPr>
          <a:xfrm>
            <a:off x="1162051" y="1684663"/>
            <a:ext cx="9601196" cy="4077147"/>
          </a:xfrm>
        </p:spPr>
        <p:txBody>
          <a:bodyPr vert="horz" lIns="91440" tIns="45720" rIns="91440" bIns="45720" rtlCol="0" anchor="t">
            <a:noAutofit/>
          </a:bodyPr>
          <a:lstStyle/>
          <a:p>
            <a:pPr marL="0" indent="0">
              <a:lnSpc>
                <a:spcPct val="90000"/>
              </a:lnSpc>
              <a:buNone/>
            </a:pPr>
            <a:r>
              <a:rPr lang="en-US" sz="2500" dirty="0"/>
              <a:t>See canons 1102, 1071: </a:t>
            </a:r>
          </a:p>
          <a:p>
            <a:pPr marL="514350" indent="-514350">
              <a:lnSpc>
                <a:spcPct val="90000"/>
              </a:lnSpc>
            </a:pPr>
            <a:r>
              <a:rPr lang="en-US" sz="2500" dirty="0"/>
              <a:t>present or past conditions (see c. 1102),</a:t>
            </a:r>
          </a:p>
          <a:p>
            <a:pPr marL="514350" indent="-514350">
              <a:lnSpc>
                <a:spcPct val="90000"/>
              </a:lnSpc>
            </a:pPr>
            <a:r>
              <a:rPr lang="en-US" sz="2500" dirty="0"/>
              <a:t>transients,</a:t>
            </a:r>
          </a:p>
          <a:p>
            <a:pPr marL="514350" indent="-514350">
              <a:lnSpc>
                <a:spcPct val="90000"/>
              </a:lnSpc>
            </a:pPr>
            <a:r>
              <a:rPr lang="en-US" sz="2500" dirty="0"/>
              <a:t>not recognized by civil law, </a:t>
            </a:r>
          </a:p>
          <a:p>
            <a:pPr marL="514350" indent="-514350">
              <a:lnSpc>
                <a:spcPct val="90000"/>
              </a:lnSpc>
            </a:pPr>
            <a:r>
              <a:rPr lang="en-US" sz="2500" dirty="0"/>
              <a:t>obligations towards others from a previous union, </a:t>
            </a:r>
          </a:p>
          <a:p>
            <a:pPr marL="514350" indent="-514350">
              <a:lnSpc>
                <a:spcPct val="90000"/>
              </a:lnSpc>
            </a:pPr>
            <a:r>
              <a:rPr lang="en-US" sz="2500" dirty="0"/>
              <a:t>notoriously rejected the faith (in this case, promises must be signed), </a:t>
            </a:r>
          </a:p>
          <a:p>
            <a:pPr marL="514350" indent="-514350">
              <a:lnSpc>
                <a:spcPct val="90000"/>
              </a:lnSpc>
            </a:pPr>
            <a:r>
              <a:rPr lang="en-US" sz="2500" dirty="0"/>
              <a:t>under a censure (e.g., excommunication), </a:t>
            </a:r>
          </a:p>
          <a:p>
            <a:pPr marL="514350" indent="-514350">
              <a:lnSpc>
                <a:spcPct val="90000"/>
              </a:lnSpc>
            </a:pPr>
            <a:r>
              <a:rPr lang="en-US" sz="2500" dirty="0"/>
              <a:t>minor child without parents’ knowledge or consent, </a:t>
            </a:r>
          </a:p>
        </p:txBody>
      </p:sp>
    </p:spTree>
    <p:extLst>
      <p:ext uri="{BB962C8B-B14F-4D97-AF65-F5344CB8AC3E}">
        <p14:creationId xmlns:p14="http://schemas.microsoft.com/office/powerpoint/2010/main" val="414421078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2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DA954E3F-C90F-4AED-8C5E-30BBC9987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5F274D6-81B5-4350-AFD5-014504FF5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640080" y="635508"/>
            <a:ext cx="3354470" cy="5586984"/>
          </a:xfrm>
        </p:spPr>
        <p:txBody>
          <a:bodyPr vert="horz" lIns="91440" tIns="45720" rIns="91440" bIns="45720" rtlCol="0" anchor="ctr">
            <a:normAutofit/>
          </a:bodyPr>
          <a:lstStyle/>
          <a:p>
            <a:r>
              <a:rPr lang="en-US">
                <a:solidFill>
                  <a:srgbClr val="212121"/>
                </a:solidFill>
              </a:rPr>
              <a:t>Disparity of Cult</a:t>
            </a:r>
          </a:p>
        </p:txBody>
      </p:sp>
      <p:sp useBgFill="1">
        <p:nvSpPr>
          <p:cNvPr id="27" name="Rectangle 26">
            <a:extLst>
              <a:ext uri="{FF2B5EF4-FFF2-40B4-BE49-F238E27FC236}">
                <a16:creationId xmlns:a16="http://schemas.microsoft.com/office/drawing/2014/main" id="{8D21268E-FF5E-4624-BB9D-B825216E9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4082" y="469900"/>
            <a:ext cx="6582982" cy="5918200"/>
          </a:xfrm>
          <a:prstGeom prst="rect">
            <a:avLst/>
          </a:prstGeom>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2819B5D-60BA-4995-92D8-FC547E604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8325" y="635508"/>
            <a:ext cx="6254496"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Content Placeholder 13"/>
          <p:cNvSpPr>
            <a:spLocks noGrp="1"/>
          </p:cNvSpPr>
          <p:nvPr>
            <p:ph idx="4294967295"/>
          </p:nvPr>
        </p:nvSpPr>
        <p:spPr>
          <a:xfrm>
            <a:off x="5617804" y="954756"/>
            <a:ext cx="5613283" cy="4853888"/>
          </a:xfrm>
        </p:spPr>
        <p:txBody>
          <a:bodyPr vert="horz" lIns="91440" tIns="45720" rIns="91440" bIns="45720" rtlCol="0" anchor="ctr">
            <a:normAutofit/>
          </a:bodyPr>
          <a:lstStyle/>
          <a:p>
            <a:pPr marL="0" indent="0">
              <a:lnSpc>
                <a:spcPct val="90000"/>
              </a:lnSpc>
              <a:buNone/>
            </a:pPr>
            <a:r>
              <a:rPr lang="en-US" sz="1900" dirty="0">
                <a:solidFill>
                  <a:schemeClr val="tx1"/>
                </a:solidFill>
              </a:rPr>
              <a:t>Canon 1086 §§1-2: The impediment of disparity of cult pertains between a Catholic and a non-baptized party.</a:t>
            </a:r>
          </a:p>
          <a:p>
            <a:pPr marL="0" indent="0">
              <a:lnSpc>
                <a:spcPct val="90000"/>
              </a:lnSpc>
              <a:buNone/>
            </a:pPr>
            <a:r>
              <a:rPr lang="en-US" sz="1900" dirty="0">
                <a:solidFill>
                  <a:schemeClr val="tx1"/>
                </a:solidFill>
              </a:rPr>
              <a:t>Before a dispensation from disparity of cult is granted, the same promises for a mixed marriage must be signed.</a:t>
            </a:r>
          </a:p>
          <a:p>
            <a:pPr marL="457200" lvl="1" indent="0">
              <a:lnSpc>
                <a:spcPct val="90000"/>
              </a:lnSpc>
            </a:pPr>
            <a:endParaRPr lang="en-US" sz="1900" dirty="0">
              <a:solidFill>
                <a:schemeClr val="tx1"/>
              </a:solidFill>
            </a:endParaRPr>
          </a:p>
          <a:p>
            <a:pPr marL="0" indent="0">
              <a:lnSpc>
                <a:spcPct val="90000"/>
              </a:lnSpc>
              <a:buNone/>
            </a:pPr>
            <a:r>
              <a:rPr lang="en-US" sz="1900" dirty="0">
                <a:solidFill>
                  <a:schemeClr val="tx1"/>
                </a:solidFill>
              </a:rPr>
              <a:t>Therefore, if a Catholic wishes to marry a non-baptized person, the following must happen (all are required for validity):</a:t>
            </a:r>
          </a:p>
          <a:p>
            <a:pPr marL="971550" lvl="1" indent="-514350">
              <a:lnSpc>
                <a:spcPct val="90000"/>
              </a:lnSpc>
            </a:pPr>
            <a:r>
              <a:rPr lang="en-US" sz="1900" dirty="0">
                <a:solidFill>
                  <a:schemeClr val="tx1"/>
                </a:solidFill>
              </a:rPr>
              <a:t>There must be a just and reasonable cause for dispensation,</a:t>
            </a:r>
          </a:p>
          <a:p>
            <a:pPr marL="971550" lvl="1" indent="-514350">
              <a:lnSpc>
                <a:spcPct val="90000"/>
              </a:lnSpc>
            </a:pPr>
            <a:r>
              <a:rPr lang="en-US" sz="1900" dirty="0">
                <a:solidFill>
                  <a:schemeClr val="tx1"/>
                </a:solidFill>
              </a:rPr>
              <a:t>The promises for mixed marriage must be signed,</a:t>
            </a:r>
          </a:p>
          <a:p>
            <a:pPr marL="971550" lvl="1" indent="-514350">
              <a:lnSpc>
                <a:spcPct val="90000"/>
              </a:lnSpc>
            </a:pPr>
            <a:r>
              <a:rPr lang="en-US" sz="1900" dirty="0">
                <a:solidFill>
                  <a:schemeClr val="tx1"/>
                </a:solidFill>
              </a:rPr>
              <a:t>A dispensation must be granted by the local ordinary.</a:t>
            </a:r>
          </a:p>
          <a:p>
            <a:pPr marL="971550" lvl="1" indent="-514350">
              <a:lnSpc>
                <a:spcPct val="90000"/>
              </a:lnSpc>
            </a:pPr>
            <a:endParaRPr lang="en-US" sz="1900" dirty="0">
              <a:solidFill>
                <a:schemeClr val="tx1"/>
              </a:solidFill>
            </a:endParaRPr>
          </a:p>
        </p:txBody>
      </p:sp>
    </p:spTree>
    <p:extLst>
      <p:ext uri="{BB962C8B-B14F-4D97-AF65-F5344CB8AC3E}">
        <p14:creationId xmlns:p14="http://schemas.microsoft.com/office/powerpoint/2010/main" val="85487164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2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952108" y="954756"/>
            <a:ext cx="2730414" cy="4946003"/>
          </a:xfrm>
        </p:spPr>
        <p:txBody>
          <a:bodyPr vert="horz" lIns="91440" tIns="45720" rIns="91440" bIns="45720" rtlCol="0" anchor="ctr">
            <a:normAutofit/>
          </a:bodyPr>
          <a:lstStyle/>
          <a:p>
            <a:r>
              <a:rPr lang="en-US" sz="3600">
                <a:solidFill>
                  <a:srgbClr val="FFFFFF"/>
                </a:solidFill>
              </a:rPr>
              <a:t>Dispensation: Canonical Form</a:t>
            </a:r>
          </a:p>
        </p:txBody>
      </p:sp>
      <p:sp>
        <p:nvSpPr>
          <p:cNvPr id="29" name="Rectangle 28">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4294967295"/>
          </p:nvPr>
        </p:nvSpPr>
        <p:spPr>
          <a:xfrm>
            <a:off x="5140934" y="469900"/>
            <a:ext cx="5953630" cy="5405968"/>
          </a:xfrm>
        </p:spPr>
        <p:txBody>
          <a:bodyPr vert="horz" lIns="91440" tIns="45720" rIns="91440" bIns="45720" rtlCol="0" anchor="ctr">
            <a:normAutofit/>
          </a:bodyPr>
          <a:lstStyle/>
          <a:p>
            <a:pPr marL="457200" lvl="1" indent="0">
              <a:buNone/>
            </a:pPr>
            <a:r>
              <a:rPr lang="en-US" dirty="0">
                <a:solidFill>
                  <a:srgbClr val="212121"/>
                </a:solidFill>
              </a:rPr>
              <a:t>Canonical Form:</a:t>
            </a:r>
          </a:p>
          <a:p>
            <a:pPr marL="457200" lvl="1" indent="0">
              <a:buNone/>
            </a:pPr>
            <a:r>
              <a:rPr lang="en-US" dirty="0">
                <a:solidFill>
                  <a:srgbClr val="212121"/>
                </a:solidFill>
              </a:rPr>
              <a:t>Can.  1108 §1: “Only those marriages are valid which are contracted before the local ordinary, pastor, or a priest or deacon delegated by either of them, who assist, and before two witnesses according to the rules expressed in the following canons […].”</a:t>
            </a:r>
          </a:p>
          <a:p>
            <a:pPr marL="457200" lvl="1" indent="0"/>
            <a:endParaRPr lang="en-US" dirty="0">
              <a:solidFill>
                <a:srgbClr val="212121"/>
              </a:solidFill>
            </a:endParaRPr>
          </a:p>
          <a:p>
            <a:pPr marL="457200" lvl="1" indent="0">
              <a:buNone/>
            </a:pPr>
            <a:r>
              <a:rPr lang="en-US" dirty="0">
                <a:solidFill>
                  <a:srgbClr val="212121"/>
                </a:solidFill>
              </a:rPr>
              <a:t>Canonical form can be dispensed, only if:</a:t>
            </a:r>
          </a:p>
          <a:p>
            <a:pPr marL="971550" lvl="1" indent="-514350">
              <a:buClr>
                <a:schemeClr val="tx1"/>
              </a:buClr>
            </a:pPr>
            <a:r>
              <a:rPr lang="en-US" dirty="0">
                <a:solidFill>
                  <a:srgbClr val="212121"/>
                </a:solidFill>
              </a:rPr>
              <a:t>One party is NOT Catholic, and if</a:t>
            </a:r>
          </a:p>
          <a:p>
            <a:pPr marL="971550" lvl="1" indent="-514350">
              <a:buClr>
                <a:schemeClr val="tx1"/>
              </a:buClr>
            </a:pPr>
            <a:r>
              <a:rPr lang="en-US" dirty="0">
                <a:solidFill>
                  <a:srgbClr val="212121"/>
                </a:solidFill>
              </a:rPr>
              <a:t>Grave difficulties hinder the observance of canonical form.</a:t>
            </a:r>
          </a:p>
          <a:p>
            <a:pPr marL="457200" lvl="1" indent="0"/>
            <a:endParaRPr lang="en-US" dirty="0">
              <a:solidFill>
                <a:srgbClr val="212121"/>
              </a:solidFill>
            </a:endParaRPr>
          </a:p>
          <a:p>
            <a:pPr marL="971550" lvl="1" indent="-514350"/>
            <a:endParaRPr lang="en-US" dirty="0">
              <a:solidFill>
                <a:srgbClr val="212121"/>
              </a:solidFill>
            </a:endParaRPr>
          </a:p>
        </p:txBody>
      </p:sp>
    </p:spTree>
    <p:extLst>
      <p:ext uri="{BB962C8B-B14F-4D97-AF65-F5344CB8AC3E}">
        <p14:creationId xmlns:p14="http://schemas.microsoft.com/office/powerpoint/2010/main" val="16571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41" name="Straight Connector 4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3" name="Rectangle 42">
            <a:extLst>
              <a:ext uri="{FF2B5EF4-FFF2-40B4-BE49-F238E27FC236}">
                <a16:creationId xmlns:a16="http://schemas.microsoft.com/office/drawing/2014/main" id="{2D01DB0E-1BC0-4382-B9E0-A6F4B9469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07C450-F0ED-49C0-89D9-615671B54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640080" y="635508"/>
            <a:ext cx="3354470" cy="5586984"/>
          </a:xfrm>
        </p:spPr>
        <p:txBody>
          <a:bodyPr vert="horz" lIns="91440" tIns="45720" rIns="91440" bIns="45720" rtlCol="0" anchor="ctr">
            <a:normAutofit/>
          </a:bodyPr>
          <a:lstStyle/>
          <a:p>
            <a:r>
              <a:rPr lang="en-US" dirty="0">
                <a:solidFill>
                  <a:srgbClr val="FFFFFF"/>
                </a:solidFill>
              </a:rPr>
              <a:t>Immediate Preparation</a:t>
            </a:r>
          </a:p>
        </p:txBody>
      </p:sp>
      <p:sp useBgFill="1">
        <p:nvSpPr>
          <p:cNvPr id="47" name="Rectangle 46">
            <a:extLst>
              <a:ext uri="{FF2B5EF4-FFF2-40B4-BE49-F238E27FC236}">
                <a16:creationId xmlns:a16="http://schemas.microsoft.com/office/drawing/2014/main" id="{597E9E6C-8562-4A83-B455-2E5F36274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9B9E94-0877-4691-8220-82281CDA7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862" y="164592"/>
            <a:ext cx="7205472" cy="6528816"/>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Content Placeholder 13"/>
          <p:cNvSpPr>
            <a:spLocks noGrp="1"/>
          </p:cNvSpPr>
          <p:nvPr>
            <p:ph idx="4294967295"/>
          </p:nvPr>
        </p:nvSpPr>
        <p:spPr>
          <a:xfrm>
            <a:off x="4974917" y="309717"/>
            <a:ext cx="7051417" cy="6238568"/>
          </a:xfrm>
        </p:spPr>
        <p:txBody>
          <a:bodyPr vert="horz" lIns="91440" tIns="45720" rIns="91440" bIns="45720" rtlCol="0" anchor="ctr">
            <a:normAutofit fontScale="77500" lnSpcReduction="20000"/>
          </a:bodyPr>
          <a:lstStyle/>
          <a:p>
            <a:pPr marL="457200" lvl="1" indent="0">
              <a:lnSpc>
                <a:spcPct val="100000"/>
              </a:lnSpc>
              <a:spcBef>
                <a:spcPts val="0"/>
              </a:spcBef>
              <a:buNone/>
            </a:pPr>
            <a:r>
              <a:rPr lang="en-US" sz="3200" dirty="0">
                <a:solidFill>
                  <a:schemeClr val="tx1"/>
                </a:solidFill>
              </a:rPr>
              <a:t>Immediate preparation consists of the final meetings between the engaged and marriage preparation ministers in the last two months prior to the celebration of the sacrament. The goal is to prepare the wedding liturgy and make final preparations for the couple’s worthy celebration of their sacrament.</a:t>
            </a:r>
          </a:p>
          <a:p>
            <a:pPr marL="457200" lvl="1" indent="0">
              <a:lnSpc>
                <a:spcPct val="100000"/>
              </a:lnSpc>
              <a:spcBef>
                <a:spcPts val="0"/>
              </a:spcBef>
              <a:buNone/>
            </a:pPr>
            <a:r>
              <a:rPr lang="en-US" sz="3200" dirty="0">
                <a:solidFill>
                  <a:schemeClr val="tx1"/>
                </a:solidFill>
              </a:rPr>
              <a:t> </a:t>
            </a:r>
          </a:p>
          <a:p>
            <a:pPr marL="457200" lvl="1" indent="0">
              <a:lnSpc>
                <a:spcPct val="100000"/>
              </a:lnSpc>
              <a:spcBef>
                <a:spcPts val="0"/>
              </a:spcBef>
              <a:buNone/>
            </a:pPr>
            <a:r>
              <a:rPr lang="en-US" sz="3200" dirty="0">
                <a:solidFill>
                  <a:schemeClr val="tx1"/>
                </a:solidFill>
              </a:rPr>
              <a:t>Topics to cover during the immediate preparation:</a:t>
            </a:r>
          </a:p>
          <a:p>
            <a:pPr marL="971550" lvl="1" indent="-514350">
              <a:lnSpc>
                <a:spcPct val="100000"/>
              </a:lnSpc>
              <a:spcBef>
                <a:spcPts val="0"/>
              </a:spcBef>
              <a:buFont typeface="+mj-lt"/>
              <a:buAutoNum type="arabicPeriod"/>
            </a:pPr>
            <a:r>
              <a:rPr lang="en-US" sz="3200" dirty="0">
                <a:solidFill>
                  <a:schemeClr val="tx1"/>
                </a:solidFill>
              </a:rPr>
              <a:t>Review of Remote and Proximate preparation, depending on the needs of the couple</a:t>
            </a:r>
          </a:p>
          <a:p>
            <a:pPr marL="971550" lvl="1" indent="-514350">
              <a:lnSpc>
                <a:spcPct val="100000"/>
              </a:lnSpc>
              <a:spcBef>
                <a:spcPts val="0"/>
              </a:spcBef>
              <a:buFont typeface="+mj-lt"/>
              <a:buAutoNum type="arabicPeriod"/>
            </a:pPr>
            <a:r>
              <a:rPr lang="en-US" sz="3200" dirty="0">
                <a:solidFill>
                  <a:schemeClr val="tx1"/>
                </a:solidFill>
              </a:rPr>
              <a:t>Answer any remaining questions</a:t>
            </a:r>
          </a:p>
          <a:p>
            <a:pPr marL="971550" lvl="1" indent="-514350">
              <a:lnSpc>
                <a:spcPct val="100000"/>
              </a:lnSpc>
              <a:spcBef>
                <a:spcPts val="0"/>
              </a:spcBef>
              <a:buFont typeface="+mj-lt"/>
              <a:buAutoNum type="arabicPeriod"/>
            </a:pPr>
            <a:r>
              <a:rPr lang="en-US" sz="3200" dirty="0">
                <a:solidFill>
                  <a:schemeClr val="tx1"/>
                </a:solidFill>
              </a:rPr>
              <a:t>Review paperwork for completeness</a:t>
            </a:r>
          </a:p>
          <a:p>
            <a:pPr marL="971550" lvl="1" indent="-514350">
              <a:lnSpc>
                <a:spcPct val="100000"/>
              </a:lnSpc>
              <a:spcBef>
                <a:spcPts val="0"/>
              </a:spcBef>
              <a:buFont typeface="+mj-lt"/>
              <a:buAutoNum type="arabicPeriod"/>
            </a:pPr>
            <a:r>
              <a:rPr lang="en-US" sz="3200" dirty="0">
                <a:solidFill>
                  <a:schemeClr val="tx1"/>
                </a:solidFill>
              </a:rPr>
              <a:t>Liturgical preparation</a:t>
            </a:r>
          </a:p>
          <a:p>
            <a:pPr marL="971550" lvl="1" indent="-514350">
              <a:lnSpc>
                <a:spcPct val="100000"/>
              </a:lnSpc>
              <a:spcBef>
                <a:spcPts val="0"/>
              </a:spcBef>
              <a:buFont typeface="+mj-lt"/>
              <a:buAutoNum type="arabicPeriod"/>
            </a:pPr>
            <a:r>
              <a:rPr lang="en-US" sz="3200" dirty="0">
                <a:solidFill>
                  <a:schemeClr val="tx1"/>
                </a:solidFill>
              </a:rPr>
              <a:t>A special invitation to receive the Sacrament of Reconciliation  </a:t>
            </a:r>
            <a:endParaRPr lang="en-US" dirty="0">
              <a:solidFill>
                <a:schemeClr val="tx1"/>
              </a:solidFill>
            </a:endParaRPr>
          </a:p>
        </p:txBody>
      </p:sp>
    </p:spTree>
    <p:extLst>
      <p:ext uri="{BB962C8B-B14F-4D97-AF65-F5344CB8AC3E}">
        <p14:creationId xmlns:p14="http://schemas.microsoft.com/office/powerpoint/2010/main" val="101304309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2" name="Straight Connector 31">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34" name="Rectangle 33">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1295401" y="298448"/>
            <a:ext cx="9601196" cy="1303867"/>
          </a:xfrm>
        </p:spPr>
        <p:txBody>
          <a:bodyPr vert="horz" lIns="91440" tIns="45720" rIns="91440" bIns="45720" rtlCol="0" anchor="ctr">
            <a:normAutofit/>
          </a:bodyPr>
          <a:lstStyle/>
          <a:p>
            <a:r>
              <a:rPr lang="en-US" dirty="0"/>
              <a:t>The Marriage File</a:t>
            </a:r>
          </a:p>
        </p:txBody>
      </p:sp>
      <p:sp>
        <p:nvSpPr>
          <p:cNvPr id="14" name="Content Placeholder 13"/>
          <p:cNvSpPr>
            <a:spLocks noGrp="1"/>
          </p:cNvSpPr>
          <p:nvPr>
            <p:ph idx="4294967295"/>
          </p:nvPr>
        </p:nvSpPr>
        <p:spPr>
          <a:xfrm>
            <a:off x="477838" y="1270889"/>
            <a:ext cx="11109325" cy="3318936"/>
          </a:xfrm>
        </p:spPr>
        <p:txBody>
          <a:bodyPr vert="horz" lIns="91440" tIns="45720" rIns="91440" bIns="45720" rtlCol="0" anchor="t">
            <a:noAutofit/>
          </a:bodyPr>
          <a:lstStyle/>
          <a:p>
            <a:pPr marL="457200" lvl="1" indent="0">
              <a:lnSpc>
                <a:spcPct val="90000"/>
              </a:lnSpc>
              <a:buNone/>
            </a:pPr>
            <a:r>
              <a:rPr lang="en-US" sz="2500" dirty="0"/>
              <a:t>The marriage file is that collection of documents, forms, certificates, dispensations, etc. that have been accumulated during the phase of proximate preparation for marriage.  During the immediate phase of preparation, the marriage file should be reviewed to ensure that it is not lacking any essential elements.  These essential elements of the marriage file are:</a:t>
            </a:r>
          </a:p>
          <a:p>
            <a:pPr marL="971550" lvl="1" indent="-514350">
              <a:spcBef>
                <a:spcPts val="0"/>
              </a:spcBef>
              <a:spcAft>
                <a:spcPts val="0"/>
              </a:spcAft>
            </a:pPr>
            <a:r>
              <a:rPr lang="en-US" dirty="0"/>
              <a:t>The prenuptial inquiry</a:t>
            </a:r>
          </a:p>
          <a:p>
            <a:pPr marL="971550" lvl="1" indent="-514350">
              <a:spcBef>
                <a:spcPts val="0"/>
              </a:spcBef>
              <a:spcAft>
                <a:spcPts val="0"/>
              </a:spcAft>
            </a:pPr>
            <a:r>
              <a:rPr lang="en-US" dirty="0"/>
              <a:t>Freedom to marry witness forms</a:t>
            </a:r>
          </a:p>
          <a:p>
            <a:pPr marL="971550" lvl="1" indent="-514350">
              <a:spcBef>
                <a:spcPts val="0"/>
              </a:spcBef>
              <a:spcAft>
                <a:spcPts val="0"/>
              </a:spcAft>
            </a:pPr>
            <a:r>
              <a:rPr lang="en-US" dirty="0"/>
              <a:t>Baptismal Certificates (issued within the last six (6) months)</a:t>
            </a:r>
          </a:p>
          <a:p>
            <a:pPr marL="971550" lvl="1" indent="-514350">
              <a:spcBef>
                <a:spcPts val="0"/>
              </a:spcBef>
              <a:spcAft>
                <a:spcPts val="0"/>
              </a:spcAft>
            </a:pPr>
            <a:r>
              <a:rPr lang="en-US" dirty="0"/>
              <a:t>Delegation of faculty [if necessary]</a:t>
            </a:r>
          </a:p>
          <a:p>
            <a:pPr marL="971550" lvl="1" indent="-514350">
              <a:spcBef>
                <a:spcPts val="0"/>
              </a:spcBef>
              <a:spcAft>
                <a:spcPts val="0"/>
              </a:spcAft>
            </a:pPr>
            <a:r>
              <a:rPr lang="en-US" dirty="0"/>
              <a:t>Permission to be married outside the parish [if necessary]</a:t>
            </a:r>
          </a:p>
          <a:p>
            <a:pPr marL="971550" lvl="1" indent="-514350">
              <a:spcBef>
                <a:spcPts val="0"/>
              </a:spcBef>
              <a:spcAft>
                <a:spcPts val="0"/>
              </a:spcAft>
            </a:pPr>
            <a:r>
              <a:rPr lang="en-US" dirty="0"/>
              <a:t>Dispensations/Permissions granted by the local ordinary or delegate</a:t>
            </a:r>
          </a:p>
          <a:p>
            <a:pPr marL="971550" lvl="1" indent="-514350">
              <a:spcBef>
                <a:spcPts val="0"/>
              </a:spcBef>
              <a:spcAft>
                <a:spcPts val="0"/>
              </a:spcAft>
            </a:pPr>
            <a:r>
              <a:rPr lang="en-US" dirty="0"/>
              <a:t>Certificate of Completion for the Marriage Prep Class</a:t>
            </a:r>
          </a:p>
          <a:p>
            <a:pPr marL="971550" lvl="1" indent="-514350">
              <a:spcBef>
                <a:spcPts val="0"/>
              </a:spcBef>
              <a:spcAft>
                <a:spcPts val="0"/>
              </a:spcAft>
            </a:pPr>
            <a:r>
              <a:rPr lang="en-US" dirty="0"/>
              <a:t>FOCCUS certificate, or evidence of PREPARE/ENRICH</a:t>
            </a:r>
          </a:p>
          <a:p>
            <a:pPr marL="971550" lvl="1" indent="-514350">
              <a:spcBef>
                <a:spcPts val="0"/>
              </a:spcBef>
              <a:spcAft>
                <a:spcPts val="0"/>
              </a:spcAft>
            </a:pPr>
            <a:r>
              <a:rPr lang="en-US" dirty="0"/>
              <a:t>Certificate of Completion for NFP</a:t>
            </a:r>
          </a:p>
          <a:p>
            <a:pPr marL="971550" lvl="1" indent="-514350">
              <a:spcBef>
                <a:spcPts val="0"/>
              </a:spcBef>
              <a:spcAft>
                <a:spcPts val="0"/>
              </a:spcAft>
            </a:pPr>
            <a:r>
              <a:rPr lang="en-US" dirty="0"/>
              <a:t>Certificate of Completion for retreat or equivalent</a:t>
            </a:r>
          </a:p>
        </p:txBody>
      </p:sp>
    </p:spTree>
    <p:extLst>
      <p:ext uri="{BB962C8B-B14F-4D97-AF65-F5344CB8AC3E}">
        <p14:creationId xmlns:p14="http://schemas.microsoft.com/office/powerpoint/2010/main" val="2221387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2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1295401" y="366182"/>
            <a:ext cx="9601196" cy="1303867"/>
          </a:xfrm>
        </p:spPr>
        <p:txBody>
          <a:bodyPr vert="horz" lIns="91440" tIns="45720" rIns="91440" bIns="45720" rtlCol="0" anchor="ctr">
            <a:normAutofit/>
          </a:bodyPr>
          <a:lstStyle/>
          <a:p>
            <a:r>
              <a:rPr lang="en-US" dirty="0"/>
              <a:t>Sending the Marriage File</a:t>
            </a:r>
          </a:p>
        </p:txBody>
      </p:sp>
      <p:sp>
        <p:nvSpPr>
          <p:cNvPr id="14" name="Content Placeholder 13"/>
          <p:cNvSpPr>
            <a:spLocks noGrp="1"/>
          </p:cNvSpPr>
          <p:nvPr>
            <p:ph idx="4294967295"/>
          </p:nvPr>
        </p:nvSpPr>
        <p:spPr>
          <a:xfrm>
            <a:off x="711954" y="1464730"/>
            <a:ext cx="3992781" cy="3318936"/>
          </a:xfrm>
        </p:spPr>
        <p:txBody>
          <a:bodyPr vert="horz" lIns="91440" tIns="45720" rIns="91440" bIns="45720" rtlCol="0" anchor="t">
            <a:normAutofit/>
          </a:bodyPr>
          <a:lstStyle/>
          <a:p>
            <a:pPr marL="457200" lvl="1" indent="0">
              <a:lnSpc>
                <a:spcPct val="90000"/>
              </a:lnSpc>
            </a:pPr>
            <a:endParaRPr lang="en-US" sz="1900" dirty="0"/>
          </a:p>
          <a:p>
            <a:pPr marL="457200" lvl="1" indent="0">
              <a:lnSpc>
                <a:spcPct val="90000"/>
              </a:lnSpc>
              <a:buNone/>
            </a:pPr>
            <a:r>
              <a:rPr lang="en-US" sz="1900" dirty="0"/>
              <a:t>If the wedding is taking place at the parish, then the marriage file stays </a:t>
            </a:r>
            <a:r>
              <a:rPr lang="en-US" sz="1900" u="sng" dirty="0"/>
              <a:t>at the parish</a:t>
            </a:r>
            <a:r>
              <a:rPr lang="en-US" sz="1900" dirty="0"/>
              <a:t>.</a:t>
            </a:r>
          </a:p>
          <a:p>
            <a:pPr marL="457200" lvl="1" indent="0">
              <a:lnSpc>
                <a:spcPct val="90000"/>
              </a:lnSpc>
              <a:buNone/>
            </a:pPr>
            <a:r>
              <a:rPr lang="en-US" sz="1900" dirty="0"/>
              <a:t>If the wedding is taking in another diocese, then the marriage file must be </a:t>
            </a:r>
            <a:r>
              <a:rPr lang="en-US" sz="1900" u="sng" dirty="0"/>
              <a:t>transmitted to the other diocese, but only through the chancery of the Archdiocese of Denver</a:t>
            </a:r>
            <a:r>
              <a:rPr lang="en-US" sz="1900" dirty="0"/>
              <a:t>. </a:t>
            </a:r>
          </a:p>
          <a:p>
            <a:pPr marL="457200" lvl="1" indent="0">
              <a:lnSpc>
                <a:spcPct val="90000"/>
              </a:lnSpc>
              <a:buNone/>
            </a:pPr>
            <a:r>
              <a:rPr lang="en-US" sz="1900" dirty="0"/>
              <a:t>Do not send the file directly.</a:t>
            </a:r>
          </a:p>
          <a:p>
            <a:pPr marL="457200" lvl="1" indent="0">
              <a:lnSpc>
                <a:spcPct val="90000"/>
              </a:lnSpc>
            </a:pPr>
            <a:endParaRPr lang="en-US" sz="1900" dirty="0"/>
          </a:p>
        </p:txBody>
      </p:sp>
      <p:graphicFrame>
        <p:nvGraphicFramePr>
          <p:cNvPr id="2" name="Diagram 1">
            <a:extLst>
              <a:ext uri="{FF2B5EF4-FFF2-40B4-BE49-F238E27FC236}">
                <a16:creationId xmlns:a16="http://schemas.microsoft.com/office/drawing/2014/main" id="{6A726964-D3AB-D448-82D2-5D24DAE96F1C}"/>
              </a:ext>
            </a:extLst>
          </p:cNvPr>
          <p:cNvGraphicFramePr/>
          <p:nvPr>
            <p:extLst>
              <p:ext uri="{D42A27DB-BD31-4B8C-83A1-F6EECF244321}">
                <p14:modId xmlns:p14="http://schemas.microsoft.com/office/powerpoint/2010/main" val="1222331736"/>
              </p:ext>
            </p:extLst>
          </p:nvPr>
        </p:nvGraphicFramePr>
        <p:xfrm>
          <a:off x="2031999" y="1464730"/>
          <a:ext cx="8771467" cy="46736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6353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922266" y="411447"/>
            <a:ext cx="10560050" cy="1449387"/>
          </a:xfrm>
        </p:spPr>
        <p:txBody>
          <a:bodyPr>
            <a:normAutofit/>
          </a:bodyPr>
          <a:lstStyle/>
          <a:p>
            <a:pPr>
              <a:lnSpc>
                <a:spcPct val="100000"/>
              </a:lnSpc>
            </a:pPr>
            <a:r>
              <a:rPr lang="en-US" sz="4800" dirty="0"/>
              <a:t>The Ordinary Contentious Process</a:t>
            </a:r>
          </a:p>
        </p:txBody>
      </p:sp>
      <p:sp>
        <p:nvSpPr>
          <p:cNvPr id="14" name="Content Placeholder 13"/>
          <p:cNvSpPr>
            <a:spLocks noGrp="1"/>
          </p:cNvSpPr>
          <p:nvPr>
            <p:ph idx="4294967295"/>
          </p:nvPr>
        </p:nvSpPr>
        <p:spPr>
          <a:xfrm>
            <a:off x="1241946" y="1751653"/>
            <a:ext cx="7642747" cy="4526318"/>
          </a:xfrm>
        </p:spPr>
        <p:txBody>
          <a:bodyPr>
            <a:noAutofit/>
          </a:bodyPr>
          <a:lstStyle/>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Introduction of a </a:t>
            </a:r>
            <a:r>
              <a:rPr lang="en-US" sz="2800" i="1" dirty="0" err="1">
                <a:solidFill>
                  <a:schemeClr val="tx1"/>
                </a:solidFill>
              </a:rPr>
              <a:t>libellus</a:t>
            </a:r>
            <a:endParaRPr lang="en-US" sz="2800" i="1" dirty="0">
              <a:solidFill>
                <a:schemeClr val="tx1"/>
              </a:solidFill>
            </a:endParaRP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Decision to accept or reject the </a:t>
            </a:r>
            <a:r>
              <a:rPr lang="en-US" sz="2800" i="1" dirty="0" err="1">
                <a:solidFill>
                  <a:schemeClr val="tx1"/>
                </a:solidFill>
              </a:rPr>
              <a:t>libellus</a:t>
            </a:r>
            <a:endParaRPr lang="en-US" sz="2800" i="1" dirty="0">
              <a:solidFill>
                <a:schemeClr val="tx1"/>
              </a:solidFill>
            </a:endParaRP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Citation of the parties</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Setting the grounds</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Instruction of the case</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Publication of the acts</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Conclusion of the case</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Discussion of the case</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Sentence of the judge</a:t>
            </a:r>
          </a:p>
          <a:p>
            <a:pPr marL="914400" lvl="1" indent="-457200">
              <a:lnSpc>
                <a:spcPct val="100000"/>
              </a:lnSpc>
              <a:spcBef>
                <a:spcPts val="0"/>
              </a:spcBef>
              <a:spcAft>
                <a:spcPts val="0"/>
              </a:spcAft>
              <a:buClr>
                <a:schemeClr val="bg2">
                  <a:lumMod val="25000"/>
                </a:schemeClr>
              </a:buClr>
              <a:buFont typeface="+mj-lt"/>
              <a:buAutoNum type="arabicPeriod"/>
            </a:pPr>
            <a:r>
              <a:rPr lang="en-US" sz="2800" dirty="0">
                <a:solidFill>
                  <a:schemeClr val="tx1"/>
                </a:solidFill>
              </a:rPr>
              <a:t>Appeal</a:t>
            </a:r>
          </a:p>
        </p:txBody>
      </p:sp>
      <p:sp>
        <p:nvSpPr>
          <p:cNvPr id="2" name="TextBox 1">
            <a:extLst>
              <a:ext uri="{FF2B5EF4-FFF2-40B4-BE49-F238E27FC236}">
                <a16:creationId xmlns:a16="http://schemas.microsoft.com/office/drawing/2014/main" id="{B78137BB-25A0-4A81-9F1C-8521D68D1CF6}"/>
              </a:ext>
            </a:extLst>
          </p:cNvPr>
          <p:cNvSpPr txBox="1"/>
          <p:nvPr/>
        </p:nvSpPr>
        <p:spPr>
          <a:xfrm>
            <a:off x="7754587" y="2956956"/>
            <a:ext cx="3230088" cy="1754326"/>
          </a:xfrm>
          <a:prstGeom prst="rect">
            <a:avLst/>
          </a:prstGeom>
          <a:noFill/>
          <a:ln>
            <a:solidFill>
              <a:schemeClr val="bg2">
                <a:lumMod val="25000"/>
              </a:schemeClr>
            </a:solidFill>
          </a:ln>
        </p:spPr>
        <p:txBody>
          <a:bodyPr wrap="square" rtlCol="0">
            <a:spAutoFit/>
          </a:bodyPr>
          <a:lstStyle/>
          <a:p>
            <a:r>
              <a:rPr lang="en-US" dirty="0"/>
              <a:t>The ordinary contentious process proceeds through these ten steps. Each step requires some action by one of the parties or by the Tribunal. Many of these steps involve a decree by the Tribunal.</a:t>
            </a:r>
          </a:p>
        </p:txBody>
      </p:sp>
    </p:spTree>
    <p:extLst>
      <p:ext uri="{BB962C8B-B14F-4D97-AF65-F5344CB8AC3E}">
        <p14:creationId xmlns:p14="http://schemas.microsoft.com/office/powerpoint/2010/main" val="1076730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36001" y="686820"/>
            <a:ext cx="7272275" cy="1448087"/>
          </a:xfrm>
        </p:spPr>
        <p:txBody>
          <a:bodyPr>
            <a:normAutofit/>
          </a:bodyPr>
          <a:lstStyle/>
          <a:p>
            <a:pPr>
              <a:lnSpc>
                <a:spcPts val="6000"/>
              </a:lnSpc>
            </a:pPr>
            <a:r>
              <a:rPr lang="en-US" sz="4800" dirty="0"/>
              <a:t>The </a:t>
            </a:r>
            <a:r>
              <a:rPr lang="en-US" sz="4800" i="1" dirty="0" err="1"/>
              <a:t>libellus</a:t>
            </a:r>
            <a:endParaRPr lang="en-US" sz="4800" i="1" dirty="0"/>
          </a:p>
        </p:txBody>
      </p:sp>
      <p:sp>
        <p:nvSpPr>
          <p:cNvPr id="4" name="Content Placeholder 13"/>
          <p:cNvSpPr txBox="1">
            <a:spLocks/>
          </p:cNvSpPr>
          <p:nvPr/>
        </p:nvSpPr>
        <p:spPr>
          <a:xfrm>
            <a:off x="4713667" y="2551904"/>
            <a:ext cx="7018987" cy="34550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400" kern="1200">
                <a:solidFill>
                  <a:schemeClr val="bg2"/>
                </a:solidFill>
                <a:latin typeface="+mn-lt"/>
                <a:ea typeface="+mn-ea"/>
                <a:cs typeface="+mn-cs"/>
              </a:defRPr>
            </a:lvl1pPr>
            <a:lvl2pPr marL="685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2000" kern="1200">
                <a:solidFill>
                  <a:schemeClr val="bg2"/>
                </a:solidFill>
                <a:latin typeface="+mn-lt"/>
                <a:ea typeface="+mn-ea"/>
                <a:cs typeface="+mn-cs"/>
              </a:defRPr>
            </a:lvl2pPr>
            <a:lvl3pPr marL="1143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3pPr>
            <a:lvl4pPr marL="1600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6pPr>
            <a:lvl7pPr marL="29718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7pPr>
            <a:lvl8pPr marL="34290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8pPr>
            <a:lvl9pPr marL="3886200" indent="-228600" algn="l" defTabSz="914400" rtl="0" eaLnBrk="1" latinLnBrk="0" hangingPunct="1">
              <a:lnSpc>
                <a:spcPct val="90000"/>
              </a:lnSpc>
              <a:spcBef>
                <a:spcPct val="30000"/>
              </a:spcBef>
              <a:buClr>
                <a:schemeClr val="accent2"/>
              </a:buClr>
              <a:buSzPct val="70000"/>
              <a:buFont typeface="Arial" panose="020B0604020202020204" pitchFamily="34" charset="0"/>
              <a:buChar char="•"/>
              <a:defRPr sz="1800" kern="1200">
                <a:solidFill>
                  <a:schemeClr val="bg2"/>
                </a:solidFill>
                <a:latin typeface="+mn-lt"/>
                <a:ea typeface="+mn-ea"/>
                <a:cs typeface="+mn-cs"/>
              </a:defRPr>
            </a:lvl9pPr>
          </a:lstStyle>
          <a:p>
            <a:pPr marL="0" indent="0">
              <a:lnSpc>
                <a:spcPct val="100000"/>
              </a:lnSpc>
              <a:spcBef>
                <a:spcPts val="0"/>
              </a:spcBef>
              <a:buNone/>
            </a:pPr>
            <a:r>
              <a:rPr lang="en-US" i="1" dirty="0">
                <a:solidFill>
                  <a:srgbClr val="000000"/>
                </a:solidFill>
              </a:rPr>
              <a:t>Libellus </a:t>
            </a:r>
            <a:r>
              <a:rPr lang="en-US" dirty="0">
                <a:solidFill>
                  <a:srgbClr val="000000"/>
                </a:solidFill>
              </a:rPr>
              <a:t>is a Latin word and means little book. A </a:t>
            </a:r>
            <a:r>
              <a:rPr lang="en-US" i="1" dirty="0" err="1">
                <a:solidFill>
                  <a:srgbClr val="000000"/>
                </a:solidFill>
              </a:rPr>
              <a:t>libellus</a:t>
            </a:r>
            <a:r>
              <a:rPr lang="en-US" dirty="0">
                <a:solidFill>
                  <a:srgbClr val="000000"/>
                </a:solidFill>
              </a:rPr>
              <a:t> is fundamentally a petition. A </a:t>
            </a:r>
            <a:r>
              <a:rPr lang="en-US" i="1" dirty="0" err="1">
                <a:solidFill>
                  <a:srgbClr val="000000"/>
                </a:solidFill>
              </a:rPr>
              <a:t>libellus</a:t>
            </a:r>
            <a:r>
              <a:rPr lang="en-US" dirty="0">
                <a:solidFill>
                  <a:srgbClr val="000000"/>
                </a:solidFill>
              </a:rPr>
              <a:t> is the introductory petition which introduces a case to a tribunal. The structure of a </a:t>
            </a:r>
            <a:r>
              <a:rPr lang="en-US" i="1" dirty="0" err="1">
                <a:solidFill>
                  <a:srgbClr val="000000"/>
                </a:solidFill>
              </a:rPr>
              <a:t>libellus</a:t>
            </a:r>
            <a:r>
              <a:rPr lang="en-US" dirty="0">
                <a:solidFill>
                  <a:srgbClr val="000000"/>
                </a:solidFill>
              </a:rPr>
              <a:t> is similar to the structure of a judicial sentence. A </a:t>
            </a:r>
            <a:r>
              <a:rPr lang="en-US" i="1" dirty="0" err="1">
                <a:solidFill>
                  <a:srgbClr val="000000"/>
                </a:solidFill>
              </a:rPr>
              <a:t>libellus</a:t>
            </a:r>
            <a:r>
              <a:rPr lang="en-US" dirty="0">
                <a:solidFill>
                  <a:srgbClr val="000000"/>
                </a:solidFill>
              </a:rPr>
              <a:t> has four sections, plus a list of witnesses.</a:t>
            </a:r>
          </a:p>
          <a:p>
            <a:pPr marL="0" indent="0">
              <a:lnSpc>
                <a:spcPct val="100000"/>
              </a:lnSpc>
              <a:spcBef>
                <a:spcPts val="0"/>
              </a:spcBef>
              <a:buNone/>
            </a:pPr>
            <a:r>
              <a:rPr lang="en-US" sz="800" dirty="0">
                <a:solidFill>
                  <a:srgbClr val="000000"/>
                </a:solidFill>
              </a:rPr>
              <a:t>  </a:t>
            </a:r>
          </a:p>
          <a:p>
            <a:pPr marL="0" indent="0">
              <a:lnSpc>
                <a:spcPct val="100000"/>
              </a:lnSpc>
              <a:spcBef>
                <a:spcPts val="0"/>
              </a:spcBef>
              <a:buNone/>
            </a:pPr>
            <a:endParaRPr lang="en-US" sz="800" dirty="0">
              <a:solidFill>
                <a:srgbClr val="000000"/>
              </a:solidFill>
            </a:endParaRPr>
          </a:p>
          <a:p>
            <a:pPr marL="0" indent="0">
              <a:lnSpc>
                <a:spcPct val="100000"/>
              </a:lnSpc>
              <a:spcBef>
                <a:spcPts val="0"/>
              </a:spcBef>
              <a:buNone/>
            </a:pPr>
            <a:endParaRPr lang="en-US" sz="800" dirty="0">
              <a:solidFill>
                <a:srgbClr val="000000"/>
              </a:solidFill>
            </a:endParaRPr>
          </a:p>
          <a:p>
            <a:pPr marL="0" indent="0">
              <a:lnSpc>
                <a:spcPct val="100000"/>
              </a:lnSpc>
              <a:spcBef>
                <a:spcPts val="0"/>
              </a:spcBef>
              <a:buNone/>
            </a:pPr>
            <a:r>
              <a:rPr lang="en-US" sz="2000" dirty="0">
                <a:solidFill>
                  <a:srgbClr val="000000"/>
                </a:solidFill>
              </a:rPr>
              <a:t>Canon 1502: “A person who wishes to bring another to trial must present to a competent judge a </a:t>
            </a:r>
            <a:r>
              <a:rPr lang="en-US" sz="2000" i="1" dirty="0" err="1">
                <a:solidFill>
                  <a:srgbClr val="000000"/>
                </a:solidFill>
              </a:rPr>
              <a:t>libellus</a:t>
            </a:r>
            <a:r>
              <a:rPr lang="en-US" sz="2000" dirty="0">
                <a:solidFill>
                  <a:srgbClr val="000000"/>
                </a:solidFill>
              </a:rPr>
              <a:t> which sets forth the object of the controversy and requests the services of the judge.”</a:t>
            </a:r>
          </a:p>
          <a:p>
            <a:pPr lvl="1">
              <a:lnSpc>
                <a:spcPct val="100000"/>
              </a:lnSpc>
              <a:spcBef>
                <a:spcPts val="0"/>
              </a:spcBef>
            </a:pPr>
            <a:endParaRPr lang="en-US" sz="2800" dirty="0">
              <a:solidFill>
                <a:srgbClr val="000000"/>
              </a:solidFill>
            </a:endParaRPr>
          </a:p>
          <a:p>
            <a:pPr marL="457200" lvl="1" indent="0">
              <a:lnSpc>
                <a:spcPct val="100000"/>
              </a:lnSpc>
              <a:spcBef>
                <a:spcPts val="0"/>
              </a:spcBef>
              <a:buNone/>
            </a:pPr>
            <a:endParaRPr lang="en-US" sz="2800" dirty="0">
              <a:solidFill>
                <a:srgbClr val="000000"/>
              </a:solidFill>
            </a:endParaRPr>
          </a:p>
          <a:p>
            <a:pPr marL="457200" lvl="1" indent="0">
              <a:lnSpc>
                <a:spcPct val="100000"/>
              </a:lnSpc>
              <a:spcBef>
                <a:spcPts val="0"/>
              </a:spcBef>
              <a:buNone/>
            </a:pPr>
            <a:endParaRPr lang="en-US" sz="2800" dirty="0">
              <a:solidFill>
                <a:srgbClr val="000000"/>
              </a:solidFill>
            </a:endParaRPr>
          </a:p>
          <a:p>
            <a:pPr marL="457200" lvl="1" indent="0">
              <a:lnSpc>
                <a:spcPct val="100000"/>
              </a:lnSpc>
              <a:spcBef>
                <a:spcPts val="0"/>
              </a:spcBef>
              <a:buNone/>
            </a:pPr>
            <a:endParaRPr lang="en-US" sz="2800" dirty="0">
              <a:solidFill>
                <a:srgbClr val="000000"/>
              </a:solidFill>
            </a:endParaRPr>
          </a:p>
          <a:p>
            <a:pPr marL="457200" lvl="1" indent="0">
              <a:lnSpc>
                <a:spcPct val="100000"/>
              </a:lnSpc>
              <a:spcBef>
                <a:spcPts val="0"/>
              </a:spcBef>
              <a:buNone/>
            </a:pPr>
            <a:endParaRPr lang="en-US" sz="2800" dirty="0">
              <a:solidFill>
                <a:schemeClr val="tx1"/>
              </a:solidFill>
            </a:endParaRPr>
          </a:p>
          <a:p>
            <a:pPr marL="457200" lvl="1" indent="0">
              <a:lnSpc>
                <a:spcPts val="3000"/>
              </a:lnSpc>
              <a:buNone/>
            </a:pPr>
            <a:endParaRPr lang="en-US" sz="2800" dirty="0">
              <a:solidFill>
                <a:schemeClr val="tx1"/>
              </a:solidFill>
            </a:endParaRPr>
          </a:p>
        </p:txBody>
      </p:sp>
      <p:sp>
        <p:nvSpPr>
          <p:cNvPr id="5" name="Content Placeholder 2"/>
          <p:cNvSpPr>
            <a:spLocks noGrp="1"/>
          </p:cNvSpPr>
          <p:nvPr>
            <p:ph sz="half" idx="4294967295"/>
          </p:nvPr>
        </p:nvSpPr>
        <p:spPr>
          <a:xfrm>
            <a:off x="686870" y="2873233"/>
            <a:ext cx="3902298" cy="2632075"/>
          </a:xfrm>
          <a:ln>
            <a:solidFill>
              <a:schemeClr val="bg2">
                <a:lumMod val="25000"/>
              </a:schemeClr>
            </a:solidFill>
          </a:ln>
        </p:spPr>
        <p:txBody>
          <a:bodyPr>
            <a:normAutofit/>
          </a:bodyPr>
          <a:lstStyle/>
          <a:p>
            <a:pPr marL="0" indent="0">
              <a:buNone/>
            </a:pPr>
            <a:r>
              <a:rPr lang="en-US" dirty="0">
                <a:solidFill>
                  <a:srgbClr val="000000"/>
                </a:solidFill>
              </a:rPr>
              <a:t>The Elements of a </a:t>
            </a:r>
            <a:r>
              <a:rPr lang="en-US" i="1" dirty="0" err="1">
                <a:solidFill>
                  <a:srgbClr val="000000"/>
                </a:solidFill>
              </a:rPr>
              <a:t>libellus</a:t>
            </a:r>
            <a:r>
              <a:rPr lang="en-US" dirty="0">
                <a:solidFill>
                  <a:srgbClr val="000000"/>
                </a:solidFill>
              </a:rPr>
              <a:t>:</a:t>
            </a:r>
          </a:p>
          <a:p>
            <a:pPr>
              <a:buClr>
                <a:schemeClr val="bg2">
                  <a:lumMod val="25000"/>
                </a:schemeClr>
              </a:buClr>
            </a:pPr>
            <a:r>
              <a:rPr lang="en-US" i="1" dirty="0">
                <a:solidFill>
                  <a:srgbClr val="000000"/>
                </a:solidFill>
              </a:rPr>
              <a:t>Species </a:t>
            </a:r>
            <a:r>
              <a:rPr lang="en-US" i="1" dirty="0" err="1">
                <a:solidFill>
                  <a:srgbClr val="000000"/>
                </a:solidFill>
              </a:rPr>
              <a:t>facti</a:t>
            </a:r>
            <a:r>
              <a:rPr lang="en-US" i="1" dirty="0">
                <a:solidFill>
                  <a:srgbClr val="000000"/>
                </a:solidFill>
              </a:rPr>
              <a:t> </a:t>
            </a:r>
            <a:r>
              <a:rPr lang="en-US" dirty="0">
                <a:solidFill>
                  <a:srgbClr val="000000"/>
                </a:solidFill>
              </a:rPr>
              <a:t>(The Facts)</a:t>
            </a:r>
          </a:p>
          <a:p>
            <a:pPr>
              <a:buClr>
                <a:schemeClr val="bg2">
                  <a:lumMod val="25000"/>
                </a:schemeClr>
              </a:buClr>
            </a:pPr>
            <a:r>
              <a:rPr lang="en-US" i="1" dirty="0">
                <a:solidFill>
                  <a:srgbClr val="000000"/>
                </a:solidFill>
              </a:rPr>
              <a:t>In </a:t>
            </a:r>
            <a:r>
              <a:rPr lang="en-US" i="1" dirty="0" err="1">
                <a:solidFill>
                  <a:srgbClr val="000000"/>
                </a:solidFill>
              </a:rPr>
              <a:t>iure</a:t>
            </a:r>
            <a:r>
              <a:rPr lang="en-US" i="1" dirty="0">
                <a:solidFill>
                  <a:srgbClr val="000000"/>
                </a:solidFill>
              </a:rPr>
              <a:t> </a:t>
            </a:r>
            <a:r>
              <a:rPr lang="en-US" dirty="0">
                <a:solidFill>
                  <a:srgbClr val="000000"/>
                </a:solidFill>
              </a:rPr>
              <a:t>(The Law)</a:t>
            </a:r>
          </a:p>
          <a:p>
            <a:pPr>
              <a:buClr>
                <a:schemeClr val="bg2">
                  <a:lumMod val="25000"/>
                </a:schemeClr>
              </a:buClr>
            </a:pPr>
            <a:r>
              <a:rPr lang="en-US" i="1" dirty="0">
                <a:solidFill>
                  <a:srgbClr val="000000"/>
                </a:solidFill>
              </a:rPr>
              <a:t>In facto </a:t>
            </a:r>
            <a:r>
              <a:rPr lang="en-US" dirty="0">
                <a:solidFill>
                  <a:srgbClr val="000000"/>
                </a:solidFill>
              </a:rPr>
              <a:t>(The Argument)</a:t>
            </a:r>
          </a:p>
          <a:p>
            <a:pPr>
              <a:buClr>
                <a:schemeClr val="bg2">
                  <a:lumMod val="25000"/>
                </a:schemeClr>
              </a:buClr>
            </a:pPr>
            <a:r>
              <a:rPr lang="en-US" dirty="0">
                <a:solidFill>
                  <a:srgbClr val="000000"/>
                </a:solidFill>
              </a:rPr>
              <a:t>Wherefore…(The Plea)</a:t>
            </a:r>
            <a:endParaRPr lang="en-CA" dirty="0"/>
          </a:p>
        </p:txBody>
      </p:sp>
    </p:spTree>
    <p:extLst>
      <p:ext uri="{BB962C8B-B14F-4D97-AF65-F5344CB8AC3E}">
        <p14:creationId xmlns:p14="http://schemas.microsoft.com/office/powerpoint/2010/main" val="324934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3824597" y="314344"/>
            <a:ext cx="4722421" cy="1447800"/>
          </a:xfrm>
        </p:spPr>
        <p:txBody>
          <a:bodyPr>
            <a:normAutofit/>
          </a:bodyPr>
          <a:lstStyle/>
          <a:p>
            <a:pPr>
              <a:lnSpc>
                <a:spcPts val="6000"/>
              </a:lnSpc>
            </a:pPr>
            <a:r>
              <a:rPr lang="en-US" sz="4800" dirty="0"/>
              <a:t>Proofs</a:t>
            </a:r>
          </a:p>
        </p:txBody>
      </p:sp>
      <p:sp>
        <p:nvSpPr>
          <p:cNvPr id="14" name="Content Placeholder 13"/>
          <p:cNvSpPr>
            <a:spLocks noGrp="1"/>
          </p:cNvSpPr>
          <p:nvPr>
            <p:ph idx="4294967295"/>
          </p:nvPr>
        </p:nvSpPr>
        <p:spPr>
          <a:xfrm>
            <a:off x="1078173" y="1542766"/>
            <a:ext cx="5005388" cy="4791075"/>
          </a:xfrm>
        </p:spPr>
        <p:txBody>
          <a:bodyPr>
            <a:noAutofit/>
          </a:bodyPr>
          <a:lstStyle/>
          <a:p>
            <a:pPr marL="457200" lvl="1" indent="0">
              <a:lnSpc>
                <a:spcPct val="100000"/>
              </a:lnSpc>
              <a:spcBef>
                <a:spcPts val="0"/>
              </a:spcBef>
              <a:buNone/>
            </a:pPr>
            <a:r>
              <a:rPr lang="en-US" sz="2400" dirty="0">
                <a:solidFill>
                  <a:schemeClr val="tx1"/>
                </a:solidFill>
              </a:rPr>
              <a:t>Canon 1526 and 1060</a:t>
            </a:r>
          </a:p>
          <a:p>
            <a:pPr marL="457200" lvl="1" indent="0">
              <a:lnSpc>
                <a:spcPct val="100000"/>
              </a:lnSpc>
              <a:spcBef>
                <a:spcPts val="0"/>
              </a:spcBef>
              <a:buNone/>
            </a:pPr>
            <a:r>
              <a:rPr lang="en-US" sz="2400" dirty="0">
                <a:solidFill>
                  <a:schemeClr val="tx1"/>
                </a:solidFill>
              </a:rPr>
              <a:t>				</a:t>
            </a:r>
          </a:p>
          <a:p>
            <a:pPr marL="457200" lvl="1" indent="0">
              <a:lnSpc>
                <a:spcPct val="100000"/>
              </a:lnSpc>
              <a:spcBef>
                <a:spcPts val="0"/>
              </a:spcBef>
              <a:buNone/>
            </a:pPr>
            <a:r>
              <a:rPr lang="en-US" sz="2400" dirty="0">
                <a:solidFill>
                  <a:schemeClr val="tx1"/>
                </a:solidFill>
              </a:rPr>
              <a:t>Types of proof:</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Extrajudicial confession</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Judicial confession</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Documents</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Witnesses</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Experts</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Judicial Inspection</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Presumptions</a:t>
            </a:r>
          </a:p>
          <a:p>
            <a:pPr marL="457200" lvl="1" indent="0">
              <a:lnSpc>
                <a:spcPct val="100000"/>
              </a:lnSpc>
              <a:spcBef>
                <a:spcPts val="0"/>
              </a:spcBef>
              <a:buNone/>
            </a:pPr>
            <a:endParaRPr lang="en-US" sz="2400" dirty="0">
              <a:solidFill>
                <a:schemeClr val="tx1"/>
              </a:solidFill>
            </a:endParaRPr>
          </a:p>
        </p:txBody>
      </p:sp>
      <p:sp>
        <p:nvSpPr>
          <p:cNvPr id="2" name="TextBox 1"/>
          <p:cNvSpPr txBox="1"/>
          <p:nvPr/>
        </p:nvSpPr>
        <p:spPr>
          <a:xfrm>
            <a:off x="6628582" y="1762144"/>
            <a:ext cx="4662152" cy="2031325"/>
          </a:xfrm>
          <a:prstGeom prst="rect">
            <a:avLst/>
          </a:prstGeom>
          <a:noFill/>
          <a:ln>
            <a:solidFill>
              <a:schemeClr val="tx2"/>
            </a:solidFill>
          </a:ln>
        </p:spPr>
        <p:txBody>
          <a:bodyPr wrap="square" rtlCol="0">
            <a:spAutoFit/>
          </a:bodyPr>
          <a:lstStyle/>
          <a:p>
            <a:r>
              <a:rPr lang="en-US" i="1" dirty="0" err="1"/>
              <a:t>Dignitas</a:t>
            </a:r>
            <a:r>
              <a:rPr lang="en-US" i="1" dirty="0"/>
              <a:t> </a:t>
            </a:r>
            <a:r>
              <a:rPr lang="en-US" i="1" dirty="0" err="1"/>
              <a:t>connubii</a:t>
            </a:r>
            <a:r>
              <a:rPr lang="en-US" dirty="0"/>
              <a:t>, art. 179 § 2. […] in causes of the nullity of marriage a judicial confession is understood to be a declaration, made in writing or orally, before a competent judge, spontaneously or at the questioning of the judge, by which a party asserts a fact regarding oneself that is opposed to the validity of the marriage.</a:t>
            </a:r>
            <a:endParaRPr lang="en-CA" dirty="0" err="1"/>
          </a:p>
        </p:txBody>
      </p:sp>
      <p:sp>
        <p:nvSpPr>
          <p:cNvPr id="3" name="TextBox 2"/>
          <p:cNvSpPr txBox="1"/>
          <p:nvPr/>
        </p:nvSpPr>
        <p:spPr>
          <a:xfrm>
            <a:off x="4931648" y="4257820"/>
            <a:ext cx="6078828" cy="1754326"/>
          </a:xfrm>
          <a:prstGeom prst="rect">
            <a:avLst/>
          </a:prstGeom>
          <a:noFill/>
          <a:ln>
            <a:solidFill>
              <a:schemeClr val="tx2"/>
            </a:solidFill>
          </a:ln>
        </p:spPr>
        <p:txBody>
          <a:bodyPr wrap="square" rtlCol="0">
            <a:spAutoFit/>
          </a:bodyPr>
          <a:lstStyle/>
          <a:p>
            <a:r>
              <a:rPr lang="en-US" dirty="0"/>
              <a:t>Can. 1678 § 1 (</a:t>
            </a:r>
            <a:r>
              <a:rPr lang="en-US" i="1" dirty="0"/>
              <a:t>Mitis </a:t>
            </a:r>
            <a:r>
              <a:rPr lang="en-US" i="1" dirty="0" err="1"/>
              <a:t>iudex</a:t>
            </a:r>
            <a:r>
              <a:rPr lang="en-US" dirty="0"/>
              <a:t>): In cases of the nullity of marriage, a judicial confession and the declarations of the parties, possibly supported by witnesses to the credibility of the parties, can have the force of full proof, to be evaluated by the judge after he has considered all the indications and supporting factors, unless other elements are present which weaken them.</a:t>
            </a:r>
            <a:endParaRPr lang="en-CA" dirty="0" err="1"/>
          </a:p>
        </p:txBody>
      </p:sp>
    </p:spTree>
    <p:extLst>
      <p:ext uri="{BB962C8B-B14F-4D97-AF65-F5344CB8AC3E}">
        <p14:creationId xmlns:p14="http://schemas.microsoft.com/office/powerpoint/2010/main" val="164149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81" name="Picture 54">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82" name="Straight Connector 56">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83" name="Rectangle 5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952108" y="954756"/>
            <a:ext cx="2730414" cy="4946003"/>
          </a:xfrm>
        </p:spPr>
        <p:txBody>
          <a:bodyPr vert="horz" lIns="91440" tIns="45720" rIns="91440" bIns="45720" rtlCol="0" anchor="ctr">
            <a:normAutofit/>
          </a:bodyPr>
          <a:lstStyle/>
          <a:p>
            <a:r>
              <a:rPr lang="en-US" sz="3600" dirty="0">
                <a:solidFill>
                  <a:srgbClr val="FFFFFF"/>
                </a:solidFill>
              </a:rPr>
              <a:t>Purpose of Marriage Preparation</a:t>
            </a:r>
          </a:p>
        </p:txBody>
      </p:sp>
      <p:sp>
        <p:nvSpPr>
          <p:cNvPr id="86" name="Rectangle 6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4294967295"/>
          </p:nvPr>
        </p:nvSpPr>
        <p:spPr>
          <a:xfrm>
            <a:off x="5140934" y="635508"/>
            <a:ext cx="6411398" cy="5405968"/>
          </a:xfrm>
        </p:spPr>
        <p:txBody>
          <a:bodyPr vert="horz" lIns="91440" tIns="45720" rIns="91440" bIns="45720" rtlCol="0" anchor="ctr">
            <a:noAutofit/>
          </a:bodyPr>
          <a:lstStyle/>
          <a:p>
            <a:pPr marL="457200" lvl="1" indent="0">
              <a:buNone/>
            </a:pPr>
            <a:r>
              <a:rPr lang="en-US" sz="2400" dirty="0">
                <a:solidFill>
                  <a:srgbClr val="212121"/>
                </a:solidFill>
              </a:rPr>
              <a:t>“The purpose of this pre-matrimonial preparation or pastoral attention cannot limit itself to a mere negative aspect, or a simple bureaucratic procedure or formality which takes place in the weeks immediately preceding the wedding: rather it is necessary to have a catechesis which is orientated towards the actualization of faith, a conscious preparation for marriage  [ ... ] in summary, it refers to a preparation that stimulates a growth or spiritual and human development on which, to a large extent, depends the possibility that the new family can responsibly achieve its task in society and in the ecclesiastical community” (Aznar Gil, F.R. and M.E. Olmos Ortega, La </a:t>
            </a:r>
            <a:r>
              <a:rPr lang="en-US" sz="2400" dirty="0" err="1">
                <a:solidFill>
                  <a:srgbClr val="212121"/>
                </a:solidFill>
              </a:rPr>
              <a:t>preparación</a:t>
            </a:r>
            <a:r>
              <a:rPr lang="en-US" sz="2400" dirty="0">
                <a:solidFill>
                  <a:srgbClr val="212121"/>
                </a:solidFill>
              </a:rPr>
              <a:t>, </a:t>
            </a:r>
            <a:r>
              <a:rPr lang="en-US" sz="2400" dirty="0" err="1">
                <a:solidFill>
                  <a:srgbClr val="212121"/>
                </a:solidFill>
              </a:rPr>
              <a:t>celebración</a:t>
            </a:r>
            <a:r>
              <a:rPr lang="en-US" sz="2400" dirty="0">
                <a:solidFill>
                  <a:srgbClr val="212121"/>
                </a:solidFill>
              </a:rPr>
              <a:t> e </a:t>
            </a:r>
            <a:r>
              <a:rPr lang="en-US" sz="2400" dirty="0" err="1">
                <a:solidFill>
                  <a:srgbClr val="212121"/>
                </a:solidFill>
              </a:rPr>
              <a:t>inscripción</a:t>
            </a:r>
            <a:r>
              <a:rPr lang="en-US" sz="2400" dirty="0">
                <a:solidFill>
                  <a:srgbClr val="212121"/>
                </a:solidFill>
              </a:rPr>
              <a:t>, pp. 133-134).</a:t>
            </a:r>
          </a:p>
        </p:txBody>
      </p:sp>
    </p:spTree>
    <p:extLst>
      <p:ext uri="{BB962C8B-B14F-4D97-AF65-F5344CB8AC3E}">
        <p14:creationId xmlns:p14="http://schemas.microsoft.com/office/powerpoint/2010/main" val="224278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721968" y="402394"/>
            <a:ext cx="6917840" cy="1448087"/>
          </a:xfrm>
        </p:spPr>
        <p:txBody>
          <a:bodyPr>
            <a:normAutofit/>
          </a:bodyPr>
          <a:lstStyle/>
          <a:p>
            <a:pPr>
              <a:lnSpc>
                <a:spcPts val="6000"/>
              </a:lnSpc>
            </a:pPr>
            <a:r>
              <a:rPr lang="en-US" sz="4800" dirty="0"/>
              <a:t>Conclusion of the Case</a:t>
            </a:r>
          </a:p>
        </p:txBody>
      </p:sp>
      <p:sp>
        <p:nvSpPr>
          <p:cNvPr id="14" name="Content Placeholder 13"/>
          <p:cNvSpPr>
            <a:spLocks noGrp="1"/>
          </p:cNvSpPr>
          <p:nvPr>
            <p:ph idx="1"/>
          </p:nvPr>
        </p:nvSpPr>
        <p:spPr>
          <a:xfrm>
            <a:off x="979542" y="2016736"/>
            <a:ext cx="10402692" cy="4124757"/>
          </a:xfrm>
        </p:spPr>
        <p:txBody>
          <a:bodyPr>
            <a:noAutofit/>
          </a:bodyPr>
          <a:lstStyle/>
          <a:p>
            <a:pPr marL="457200" lvl="1" indent="0">
              <a:lnSpc>
                <a:spcPct val="100000"/>
              </a:lnSpc>
              <a:spcBef>
                <a:spcPts val="0"/>
              </a:spcBef>
              <a:buNone/>
            </a:pPr>
            <a:r>
              <a:rPr lang="en-US" sz="2400" dirty="0">
                <a:solidFill>
                  <a:schemeClr val="tx1"/>
                </a:solidFill>
              </a:rPr>
              <a:t>Canon 1599</a:t>
            </a:r>
          </a:p>
          <a:p>
            <a:pPr marL="457200" lvl="1" indent="0">
              <a:lnSpc>
                <a:spcPct val="100000"/>
              </a:lnSpc>
              <a:spcBef>
                <a:spcPts val="0"/>
              </a:spcBef>
              <a:buNone/>
            </a:pPr>
            <a:r>
              <a:rPr lang="en-US" sz="2400" dirty="0">
                <a:solidFill>
                  <a:schemeClr val="tx1"/>
                </a:solidFill>
              </a:rPr>
              <a:t>‘Conclusion’ refers to the conclusion of the gathering of proofs, not to the final conclusion of the case.</a:t>
            </a:r>
          </a:p>
          <a:p>
            <a:pPr marL="457200" lvl="1" indent="0">
              <a:lnSpc>
                <a:spcPct val="100000"/>
              </a:lnSpc>
              <a:spcBef>
                <a:spcPts val="0"/>
              </a:spcBef>
              <a:buNone/>
            </a:pPr>
            <a:endParaRPr lang="en-US" sz="2400" dirty="0">
              <a:solidFill>
                <a:schemeClr val="tx1"/>
              </a:solidFill>
            </a:endParaRPr>
          </a:p>
          <a:p>
            <a:pPr marL="457200" lvl="1" indent="0">
              <a:lnSpc>
                <a:spcPct val="100000"/>
              </a:lnSpc>
              <a:spcBef>
                <a:spcPts val="0"/>
              </a:spcBef>
              <a:buNone/>
            </a:pPr>
            <a:r>
              <a:rPr lang="en-US" sz="2400" dirty="0">
                <a:solidFill>
                  <a:schemeClr val="tx1"/>
                </a:solidFill>
              </a:rPr>
              <a:t>The conclusion of the gathering of proofs can occur in one of three ways:</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Both parties declare that they have nothing else to add.</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The time-period for instruction has elapsed which was stated in the instruction decree.</a:t>
            </a:r>
          </a:p>
          <a:p>
            <a:pPr marL="914400" lvl="1" indent="-457200">
              <a:lnSpc>
                <a:spcPct val="100000"/>
              </a:lnSpc>
              <a:spcBef>
                <a:spcPts val="0"/>
              </a:spcBef>
              <a:buClr>
                <a:schemeClr val="bg2">
                  <a:lumMod val="25000"/>
                </a:schemeClr>
              </a:buClr>
              <a:buFont typeface="+mj-lt"/>
              <a:buAutoNum type="arabicPeriod"/>
            </a:pPr>
            <a:r>
              <a:rPr lang="en-US" sz="2400" dirty="0">
                <a:solidFill>
                  <a:schemeClr val="tx1"/>
                </a:solidFill>
              </a:rPr>
              <a:t>The judge declares that the case has been sufficiently instructed.</a:t>
            </a:r>
          </a:p>
          <a:p>
            <a:pPr marL="457200" lvl="1" indent="0">
              <a:lnSpc>
                <a:spcPct val="100000"/>
              </a:lnSpc>
              <a:spcBef>
                <a:spcPts val="0"/>
              </a:spcBef>
              <a:buNone/>
            </a:pPr>
            <a:endParaRPr lang="en-US" sz="2400" dirty="0">
              <a:solidFill>
                <a:schemeClr val="tx1"/>
              </a:solidFill>
            </a:endParaRPr>
          </a:p>
        </p:txBody>
      </p:sp>
    </p:spTree>
    <p:extLst>
      <p:ext uri="{BB962C8B-B14F-4D97-AF65-F5344CB8AC3E}">
        <p14:creationId xmlns:p14="http://schemas.microsoft.com/office/powerpoint/2010/main" val="1911391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12504" y="402395"/>
            <a:ext cx="6727835" cy="1448087"/>
          </a:xfrm>
        </p:spPr>
        <p:txBody>
          <a:bodyPr>
            <a:normAutofit/>
          </a:bodyPr>
          <a:lstStyle/>
          <a:p>
            <a:pPr>
              <a:lnSpc>
                <a:spcPts val="6000"/>
              </a:lnSpc>
            </a:pPr>
            <a:r>
              <a:rPr lang="en-US" sz="4800" dirty="0"/>
              <a:t>Discussion of the Case</a:t>
            </a:r>
          </a:p>
        </p:txBody>
      </p:sp>
      <p:sp>
        <p:nvSpPr>
          <p:cNvPr id="14" name="Content Placeholder 13"/>
          <p:cNvSpPr>
            <a:spLocks noGrp="1"/>
          </p:cNvSpPr>
          <p:nvPr>
            <p:ph idx="1"/>
          </p:nvPr>
        </p:nvSpPr>
        <p:spPr>
          <a:xfrm>
            <a:off x="979542" y="2016736"/>
            <a:ext cx="10207014" cy="4247586"/>
          </a:xfrm>
        </p:spPr>
        <p:txBody>
          <a:bodyPr>
            <a:noAutofit/>
          </a:bodyPr>
          <a:lstStyle/>
          <a:p>
            <a:pPr marL="457200" lvl="1" indent="0">
              <a:lnSpc>
                <a:spcPct val="100000"/>
              </a:lnSpc>
              <a:spcBef>
                <a:spcPts val="0"/>
              </a:spcBef>
              <a:buNone/>
            </a:pPr>
            <a:r>
              <a:rPr lang="en-US" sz="2400" dirty="0">
                <a:solidFill>
                  <a:schemeClr val="tx1"/>
                </a:solidFill>
              </a:rPr>
              <a:t>Canons 1601-1606</a:t>
            </a:r>
          </a:p>
          <a:p>
            <a:pPr marL="457200" lvl="1" indent="0">
              <a:lnSpc>
                <a:spcPct val="100000"/>
              </a:lnSpc>
              <a:spcBef>
                <a:spcPts val="0"/>
              </a:spcBef>
              <a:spcAft>
                <a:spcPts val="0"/>
              </a:spcAft>
              <a:buNone/>
            </a:pPr>
            <a:r>
              <a:rPr lang="en-US" sz="2400" dirty="0">
                <a:solidFill>
                  <a:schemeClr val="tx1"/>
                </a:solidFill>
              </a:rPr>
              <a:t>After the judge has declared by decree that the conclusion of the case has occurred, he is to set a period of time for the parties or their advocates to present a defense brief. A defense brief is similar to closing arguments in the English common law system.</a:t>
            </a:r>
          </a:p>
          <a:p>
            <a:pPr marL="457200" lvl="1" indent="0">
              <a:lnSpc>
                <a:spcPct val="100000"/>
              </a:lnSpc>
              <a:spcBef>
                <a:spcPts val="0"/>
              </a:spcBef>
              <a:spcAft>
                <a:spcPts val="0"/>
              </a:spcAft>
              <a:buNone/>
            </a:pPr>
            <a:endParaRPr lang="en-US" sz="2400" dirty="0">
              <a:solidFill>
                <a:schemeClr val="tx1"/>
              </a:solidFill>
            </a:endParaRPr>
          </a:p>
          <a:p>
            <a:pPr marL="457200" lvl="1" indent="0">
              <a:lnSpc>
                <a:spcPct val="100000"/>
              </a:lnSpc>
              <a:spcBef>
                <a:spcPts val="0"/>
              </a:spcBef>
              <a:spcAft>
                <a:spcPts val="0"/>
              </a:spcAft>
              <a:buNone/>
            </a:pPr>
            <a:r>
              <a:rPr lang="en-US" sz="2400" dirty="0">
                <a:solidFill>
                  <a:schemeClr val="tx1"/>
                </a:solidFill>
              </a:rPr>
              <a:t>The defender of the bond is also to submit his observations at this time.</a:t>
            </a:r>
          </a:p>
          <a:p>
            <a:pPr marL="457200" lvl="1" indent="0">
              <a:lnSpc>
                <a:spcPct val="100000"/>
              </a:lnSpc>
              <a:spcBef>
                <a:spcPts val="0"/>
              </a:spcBef>
              <a:spcAft>
                <a:spcPts val="0"/>
              </a:spcAft>
              <a:buNone/>
            </a:pPr>
            <a:endParaRPr lang="en-US" sz="2400" dirty="0">
              <a:solidFill>
                <a:schemeClr val="tx1"/>
              </a:solidFill>
            </a:endParaRPr>
          </a:p>
          <a:p>
            <a:pPr marL="457200" lvl="1" indent="0">
              <a:lnSpc>
                <a:spcPct val="100000"/>
              </a:lnSpc>
              <a:spcBef>
                <a:spcPts val="0"/>
              </a:spcBef>
              <a:spcAft>
                <a:spcPts val="0"/>
              </a:spcAft>
              <a:buNone/>
            </a:pPr>
            <a:r>
              <a:rPr lang="en-US" sz="2400" dirty="0">
                <a:solidFill>
                  <a:schemeClr val="tx1"/>
                </a:solidFill>
              </a:rPr>
              <a:t>The defense briefs and observations of the defender are exchanged and a brief period of time is given for responses. The defender of the bond is always given the last word.</a:t>
            </a:r>
          </a:p>
        </p:txBody>
      </p:sp>
    </p:spTree>
    <p:extLst>
      <p:ext uri="{BB962C8B-B14F-4D97-AF65-F5344CB8AC3E}">
        <p14:creationId xmlns:p14="http://schemas.microsoft.com/office/powerpoint/2010/main" val="4247589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idx="4294967295"/>
          </p:nvPr>
        </p:nvSpPr>
        <p:spPr>
          <a:xfrm>
            <a:off x="2732087" y="313148"/>
            <a:ext cx="6727825" cy="1449387"/>
          </a:xfrm>
        </p:spPr>
        <p:txBody>
          <a:bodyPr>
            <a:normAutofit/>
          </a:bodyPr>
          <a:lstStyle/>
          <a:p>
            <a:pPr>
              <a:lnSpc>
                <a:spcPts val="6000"/>
              </a:lnSpc>
            </a:pPr>
            <a:r>
              <a:rPr lang="en-US" sz="4800" dirty="0"/>
              <a:t>Writing an Advocate Brief</a:t>
            </a:r>
          </a:p>
        </p:txBody>
      </p:sp>
      <p:sp>
        <p:nvSpPr>
          <p:cNvPr id="14" name="Content Placeholder 13"/>
          <p:cNvSpPr>
            <a:spLocks noGrp="1"/>
          </p:cNvSpPr>
          <p:nvPr>
            <p:ph idx="4294967295"/>
          </p:nvPr>
        </p:nvSpPr>
        <p:spPr>
          <a:xfrm>
            <a:off x="855407" y="1927635"/>
            <a:ext cx="10207625" cy="4248150"/>
          </a:xfrm>
        </p:spPr>
        <p:txBody>
          <a:bodyPr>
            <a:noAutofit/>
          </a:bodyPr>
          <a:lstStyle/>
          <a:p>
            <a:pPr marL="457200" lvl="1" indent="0">
              <a:lnSpc>
                <a:spcPct val="100000"/>
              </a:lnSpc>
              <a:spcBef>
                <a:spcPts val="0"/>
              </a:spcBef>
              <a:spcAft>
                <a:spcPts val="0"/>
              </a:spcAft>
              <a:buNone/>
            </a:pPr>
            <a:endParaRPr lang="en-US" sz="2400" dirty="0">
              <a:solidFill>
                <a:schemeClr val="tx1"/>
              </a:solidFill>
            </a:endParaRPr>
          </a:p>
          <a:p>
            <a:pPr marL="457200" lvl="1" indent="0">
              <a:lnSpc>
                <a:spcPct val="100000"/>
              </a:lnSpc>
              <a:spcBef>
                <a:spcPts val="0"/>
              </a:spcBef>
              <a:spcAft>
                <a:spcPts val="0"/>
              </a:spcAft>
              <a:buNone/>
            </a:pPr>
            <a:r>
              <a:rPr lang="en-US" sz="2400" dirty="0">
                <a:solidFill>
                  <a:schemeClr val="tx1"/>
                </a:solidFill>
              </a:rPr>
              <a:t>An advocate brief should be written by the advocate, after the advocate has reviewed the acts at publication.</a:t>
            </a:r>
          </a:p>
          <a:p>
            <a:pPr marL="457200" lvl="1" indent="0">
              <a:lnSpc>
                <a:spcPct val="100000"/>
              </a:lnSpc>
              <a:spcBef>
                <a:spcPts val="0"/>
              </a:spcBef>
              <a:spcAft>
                <a:spcPts val="0"/>
              </a:spcAft>
              <a:buNone/>
            </a:pPr>
            <a:endParaRPr lang="en-US" sz="2400" dirty="0">
              <a:solidFill>
                <a:schemeClr val="tx1"/>
              </a:solidFill>
            </a:endParaRPr>
          </a:p>
          <a:p>
            <a:pPr marL="457200" lvl="1" indent="0">
              <a:lnSpc>
                <a:spcPct val="100000"/>
              </a:lnSpc>
              <a:spcBef>
                <a:spcPts val="0"/>
              </a:spcBef>
              <a:spcAft>
                <a:spcPts val="0"/>
              </a:spcAft>
              <a:buNone/>
            </a:pPr>
            <a:r>
              <a:rPr lang="en-US" sz="2400" dirty="0">
                <a:solidFill>
                  <a:schemeClr val="tx1"/>
                </a:solidFill>
              </a:rPr>
              <a:t>When an advocate writes a </a:t>
            </a:r>
            <a:r>
              <a:rPr lang="en-US" sz="2400" i="1" dirty="0" err="1">
                <a:solidFill>
                  <a:schemeClr val="tx1"/>
                </a:solidFill>
              </a:rPr>
              <a:t>libellus</a:t>
            </a:r>
            <a:r>
              <a:rPr lang="en-US" sz="2400" dirty="0">
                <a:solidFill>
                  <a:schemeClr val="tx1"/>
                </a:solidFill>
              </a:rPr>
              <a:t>, the </a:t>
            </a:r>
            <a:r>
              <a:rPr lang="en-US" sz="2400" i="1" dirty="0" err="1">
                <a:solidFill>
                  <a:schemeClr val="tx1"/>
                </a:solidFill>
              </a:rPr>
              <a:t>libellus</a:t>
            </a:r>
            <a:r>
              <a:rPr lang="en-US" sz="2400" dirty="0">
                <a:solidFill>
                  <a:schemeClr val="tx1"/>
                </a:solidFill>
              </a:rPr>
              <a:t> is based largely on the Petitioner’s own statements and declarations. An advocate brief, on the other hand, should take account of all the proofs, including the Petitioner’s deposition, the testimonies of the witness, and reports by any experts or other proofs.</a:t>
            </a:r>
          </a:p>
          <a:p>
            <a:pPr marL="457200" lvl="1" indent="0">
              <a:lnSpc>
                <a:spcPct val="100000"/>
              </a:lnSpc>
              <a:spcBef>
                <a:spcPts val="0"/>
              </a:spcBef>
              <a:spcAft>
                <a:spcPts val="0"/>
              </a:spcAft>
              <a:buNone/>
            </a:pPr>
            <a:endParaRPr lang="en-US" sz="2400" dirty="0">
              <a:solidFill>
                <a:schemeClr val="tx1"/>
              </a:solidFill>
            </a:endParaRPr>
          </a:p>
          <a:p>
            <a:pPr marL="457200" lvl="1" indent="0">
              <a:lnSpc>
                <a:spcPct val="100000"/>
              </a:lnSpc>
              <a:spcBef>
                <a:spcPts val="0"/>
              </a:spcBef>
              <a:spcAft>
                <a:spcPts val="0"/>
              </a:spcAft>
              <a:buNone/>
            </a:pPr>
            <a:r>
              <a:rPr lang="en-US" sz="2400" dirty="0">
                <a:solidFill>
                  <a:schemeClr val="tx1"/>
                </a:solidFill>
              </a:rPr>
              <a:t>The advocate brief should argue on behalf of the Petitioner or Respondent, based on the evidence and proofs collected during the canonical process.</a:t>
            </a:r>
          </a:p>
        </p:txBody>
      </p:sp>
    </p:spTree>
    <p:extLst>
      <p:ext uri="{BB962C8B-B14F-4D97-AF65-F5344CB8AC3E}">
        <p14:creationId xmlns:p14="http://schemas.microsoft.com/office/powerpoint/2010/main" val="93535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158882" y="449640"/>
            <a:ext cx="4044011" cy="1448087"/>
          </a:xfrm>
        </p:spPr>
        <p:txBody>
          <a:bodyPr>
            <a:normAutofit/>
          </a:bodyPr>
          <a:lstStyle/>
          <a:p>
            <a:pPr>
              <a:lnSpc>
                <a:spcPts val="6000"/>
              </a:lnSpc>
            </a:pPr>
            <a:r>
              <a:rPr lang="en-US" sz="4800" dirty="0"/>
              <a:t>Appeal</a:t>
            </a:r>
          </a:p>
        </p:txBody>
      </p:sp>
      <p:sp>
        <p:nvSpPr>
          <p:cNvPr id="14" name="Content Placeholder 13"/>
          <p:cNvSpPr>
            <a:spLocks noGrp="1"/>
          </p:cNvSpPr>
          <p:nvPr>
            <p:ph idx="1"/>
          </p:nvPr>
        </p:nvSpPr>
        <p:spPr>
          <a:xfrm>
            <a:off x="979542" y="1897727"/>
            <a:ext cx="10402692" cy="4790714"/>
          </a:xfrm>
        </p:spPr>
        <p:txBody>
          <a:bodyPr>
            <a:noAutofit/>
          </a:bodyPr>
          <a:lstStyle/>
          <a:p>
            <a:pPr marL="457200" lvl="1" indent="0">
              <a:lnSpc>
                <a:spcPct val="100000"/>
              </a:lnSpc>
              <a:spcBef>
                <a:spcPts val="0"/>
              </a:spcBef>
              <a:buNone/>
            </a:pPr>
            <a:r>
              <a:rPr lang="en-US" sz="2400" dirty="0">
                <a:solidFill>
                  <a:schemeClr val="tx1"/>
                </a:solidFill>
              </a:rPr>
              <a:t>Canon 1628</a:t>
            </a:r>
          </a:p>
          <a:p>
            <a:pPr marL="457200" lvl="1" indent="0">
              <a:lnSpc>
                <a:spcPct val="100000"/>
              </a:lnSpc>
              <a:spcBef>
                <a:spcPts val="0"/>
              </a:spcBef>
              <a:buNone/>
            </a:pPr>
            <a:endParaRPr lang="en-US" sz="2400" dirty="0">
              <a:solidFill>
                <a:schemeClr val="tx1"/>
              </a:solidFill>
            </a:endParaRPr>
          </a:p>
          <a:p>
            <a:pPr marL="457200" lvl="1" indent="0">
              <a:lnSpc>
                <a:spcPct val="100000"/>
              </a:lnSpc>
              <a:spcBef>
                <a:spcPts val="0"/>
              </a:spcBef>
              <a:buNone/>
            </a:pPr>
            <a:r>
              <a:rPr lang="en-US" sz="2400" i="1" dirty="0">
                <a:solidFill>
                  <a:schemeClr val="tx1"/>
                </a:solidFill>
              </a:rPr>
              <a:t>Mitis </a:t>
            </a:r>
            <a:r>
              <a:rPr lang="en-US" sz="2400" i="1" dirty="0" err="1">
                <a:solidFill>
                  <a:schemeClr val="tx1"/>
                </a:solidFill>
              </a:rPr>
              <a:t>iudex</a:t>
            </a:r>
            <a:r>
              <a:rPr lang="en-US" sz="2400" i="1" dirty="0">
                <a:solidFill>
                  <a:schemeClr val="tx1"/>
                </a:solidFill>
              </a:rPr>
              <a:t> </a:t>
            </a:r>
            <a:r>
              <a:rPr lang="en-US" sz="2400">
                <a:solidFill>
                  <a:schemeClr val="tx1"/>
                </a:solidFill>
              </a:rPr>
              <a:t>eliminated the mandatory </a:t>
            </a:r>
            <a:r>
              <a:rPr lang="en-US" sz="2400" dirty="0">
                <a:solidFill>
                  <a:schemeClr val="tx1"/>
                </a:solidFill>
              </a:rPr>
              <a:t>second instance court for marriage nullity cases. Such cases will now only go to second instance upon appeal by one of the parties or the defender of the bond.</a:t>
            </a:r>
          </a:p>
          <a:p>
            <a:pPr marL="457200" lvl="1" indent="0">
              <a:lnSpc>
                <a:spcPct val="100000"/>
              </a:lnSpc>
              <a:spcBef>
                <a:spcPts val="0"/>
              </a:spcBef>
              <a:buNone/>
            </a:pPr>
            <a:endParaRPr lang="en-US" sz="2400" dirty="0">
              <a:solidFill>
                <a:schemeClr val="tx1"/>
              </a:solidFill>
            </a:endParaRPr>
          </a:p>
          <a:p>
            <a:pPr marL="457200" lvl="1" indent="0">
              <a:lnSpc>
                <a:spcPct val="100000"/>
              </a:lnSpc>
              <a:spcBef>
                <a:spcPts val="0"/>
              </a:spcBef>
              <a:buNone/>
            </a:pPr>
            <a:r>
              <a:rPr lang="en-US" sz="2400" dirty="0">
                <a:solidFill>
                  <a:schemeClr val="tx1"/>
                </a:solidFill>
              </a:rPr>
              <a:t>There are two choices for a second instance court of appeal: 1) the ordinary second instance court, and 2) the Roman Rota. The ordinary second instance court is either the metropolitan tribunal or another stably constituted tribunal.</a:t>
            </a:r>
          </a:p>
          <a:p>
            <a:pPr marL="457200" lvl="1" indent="0">
              <a:lnSpc>
                <a:spcPct val="100000"/>
              </a:lnSpc>
              <a:spcBef>
                <a:spcPts val="0"/>
              </a:spcBef>
              <a:buNone/>
            </a:pPr>
            <a:endParaRPr lang="en-US" sz="2400" dirty="0">
              <a:solidFill>
                <a:schemeClr val="tx1"/>
              </a:solidFill>
            </a:endParaRPr>
          </a:p>
        </p:txBody>
      </p:sp>
    </p:spTree>
    <p:extLst>
      <p:ext uri="{BB962C8B-B14F-4D97-AF65-F5344CB8AC3E}">
        <p14:creationId xmlns:p14="http://schemas.microsoft.com/office/powerpoint/2010/main" val="2555078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055599" y="1055077"/>
            <a:ext cx="2791783" cy="4794578"/>
          </a:xfrm>
        </p:spPr>
        <p:txBody>
          <a:bodyPr>
            <a:normAutofit/>
          </a:bodyPr>
          <a:lstStyle/>
          <a:p>
            <a:r>
              <a:rPr lang="en-US" dirty="0">
                <a:solidFill>
                  <a:srgbClr val="262626"/>
                </a:solidFill>
              </a:rPr>
              <a:t>The Stages of Marriage Preparation</a:t>
            </a:r>
            <a:endParaRPr lang="en-US" sz="3200" dirty="0">
              <a:solidFill>
                <a:srgbClr val="262626"/>
              </a:solidFill>
            </a:endParaRPr>
          </a:p>
        </p:txBody>
      </p:sp>
      <p:sp useBgFill="1">
        <p:nvSpPr>
          <p:cNvPr id="24" name="Rectangle 23">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13">
            <a:extLst>
              <a:ext uri="{FF2B5EF4-FFF2-40B4-BE49-F238E27FC236}">
                <a16:creationId xmlns:a16="http://schemas.microsoft.com/office/drawing/2014/main" id="{16D31AE8-487A-4171-8B9A-E102D8D054F5}"/>
              </a:ext>
            </a:extLst>
          </p:cNvPr>
          <p:cNvGraphicFramePr>
            <a:graphicFrameLocks noGrp="1"/>
          </p:cNvGraphicFramePr>
          <p:nvPr>
            <p:ph idx="1"/>
            <p:extLst>
              <p:ext uri="{D42A27DB-BD31-4B8C-83A1-F6EECF244321}">
                <p14:modId xmlns:p14="http://schemas.microsoft.com/office/powerpoint/2010/main" val="108883398"/>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0BBD62-67D0-E545-81AB-6E8273BC92F5}"/>
              </a:ext>
            </a:extLst>
          </p:cNvPr>
          <p:cNvSpPr txBox="1"/>
          <p:nvPr/>
        </p:nvSpPr>
        <p:spPr>
          <a:xfrm>
            <a:off x="5467024" y="870411"/>
            <a:ext cx="1777025" cy="338554"/>
          </a:xfrm>
          <a:prstGeom prst="rect">
            <a:avLst/>
          </a:prstGeom>
          <a:noFill/>
        </p:spPr>
        <p:txBody>
          <a:bodyPr wrap="none" rtlCol="0">
            <a:spAutoFit/>
          </a:bodyPr>
          <a:lstStyle/>
          <a:p>
            <a:r>
              <a:rPr lang="en-US" sz="1600" dirty="0">
                <a:solidFill>
                  <a:schemeClr val="bg1"/>
                </a:solidFill>
              </a:rPr>
              <a:t>Remote Preparation</a:t>
            </a:r>
          </a:p>
        </p:txBody>
      </p:sp>
      <p:sp>
        <p:nvSpPr>
          <p:cNvPr id="12" name="TextBox 11">
            <a:extLst>
              <a:ext uri="{FF2B5EF4-FFF2-40B4-BE49-F238E27FC236}">
                <a16:creationId xmlns:a16="http://schemas.microsoft.com/office/drawing/2014/main" id="{9C7C17E8-9BC1-B745-AA96-BFB728DACA56}"/>
              </a:ext>
            </a:extLst>
          </p:cNvPr>
          <p:cNvSpPr txBox="1"/>
          <p:nvPr/>
        </p:nvSpPr>
        <p:spPr>
          <a:xfrm>
            <a:off x="5467023" y="2689379"/>
            <a:ext cx="1973810" cy="338554"/>
          </a:xfrm>
          <a:prstGeom prst="rect">
            <a:avLst/>
          </a:prstGeom>
          <a:noFill/>
        </p:spPr>
        <p:txBody>
          <a:bodyPr wrap="none" rtlCol="0">
            <a:spAutoFit/>
          </a:bodyPr>
          <a:lstStyle/>
          <a:p>
            <a:r>
              <a:rPr lang="en-US" sz="1600" dirty="0">
                <a:solidFill>
                  <a:schemeClr val="bg1"/>
                </a:solidFill>
              </a:rPr>
              <a:t>Proximate Preparation</a:t>
            </a:r>
          </a:p>
        </p:txBody>
      </p:sp>
      <p:sp>
        <p:nvSpPr>
          <p:cNvPr id="15" name="TextBox 14">
            <a:extLst>
              <a:ext uri="{FF2B5EF4-FFF2-40B4-BE49-F238E27FC236}">
                <a16:creationId xmlns:a16="http://schemas.microsoft.com/office/drawing/2014/main" id="{DCBCB5DD-06E0-8E49-A512-9870D752ED1C}"/>
              </a:ext>
            </a:extLst>
          </p:cNvPr>
          <p:cNvSpPr txBox="1"/>
          <p:nvPr/>
        </p:nvSpPr>
        <p:spPr>
          <a:xfrm>
            <a:off x="5427846" y="4574088"/>
            <a:ext cx="2012987" cy="338554"/>
          </a:xfrm>
          <a:prstGeom prst="rect">
            <a:avLst/>
          </a:prstGeom>
          <a:noFill/>
        </p:spPr>
        <p:txBody>
          <a:bodyPr wrap="none" rtlCol="0">
            <a:spAutoFit/>
          </a:bodyPr>
          <a:lstStyle/>
          <a:p>
            <a:r>
              <a:rPr lang="en-US" sz="1600" dirty="0">
                <a:solidFill>
                  <a:schemeClr val="bg1"/>
                </a:solidFill>
              </a:rPr>
              <a:t>Immediate Preparation</a:t>
            </a:r>
          </a:p>
        </p:txBody>
      </p:sp>
    </p:spTree>
    <p:extLst>
      <p:ext uri="{BB962C8B-B14F-4D97-AF65-F5344CB8AC3E}">
        <p14:creationId xmlns:p14="http://schemas.microsoft.com/office/powerpoint/2010/main" val="369411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41" name="Straight Connector 4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43" name="Rectangle 42">
            <a:extLst>
              <a:ext uri="{FF2B5EF4-FFF2-40B4-BE49-F238E27FC236}">
                <a16:creationId xmlns:a16="http://schemas.microsoft.com/office/drawing/2014/main" id="{2D01DB0E-1BC0-4382-B9E0-A6F4B9469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907C450-F0ED-49C0-89D9-615671B54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1"/>
          </a:solidFill>
          <a:ln>
            <a:noFill/>
          </a:ln>
          <a:effectLst>
            <a:innerShdw blurRad="63500" dist="508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640080" y="635508"/>
            <a:ext cx="3354470" cy="5586984"/>
          </a:xfrm>
        </p:spPr>
        <p:txBody>
          <a:bodyPr vert="horz" lIns="91440" tIns="45720" rIns="91440" bIns="45720" rtlCol="0" anchor="ctr">
            <a:normAutofit/>
          </a:bodyPr>
          <a:lstStyle/>
          <a:p>
            <a:r>
              <a:rPr lang="en-US" dirty="0">
                <a:solidFill>
                  <a:srgbClr val="FFFFFF"/>
                </a:solidFill>
              </a:rPr>
              <a:t>Proximate Preparation</a:t>
            </a:r>
          </a:p>
        </p:txBody>
      </p:sp>
      <p:sp useBgFill="1">
        <p:nvSpPr>
          <p:cNvPr id="47" name="Rectangle 46">
            <a:extLst>
              <a:ext uri="{FF2B5EF4-FFF2-40B4-BE49-F238E27FC236}">
                <a16:creationId xmlns:a16="http://schemas.microsoft.com/office/drawing/2014/main" id="{597E9E6C-8562-4A83-B455-2E5F36274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746" y="0"/>
            <a:ext cx="7537704" cy="6858000"/>
          </a:xfrm>
          <a:prstGeom prst="rect">
            <a:avLst/>
          </a:prstGeom>
          <a:ln>
            <a:noFill/>
          </a:ln>
          <a:effectLst/>
          <a:scene3d>
            <a:camera prst="orthographicFront"/>
            <a:lightRig rig="balanced"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9B9E94-0877-4691-8220-82281CDA7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862" y="164592"/>
            <a:ext cx="7205472" cy="6528816"/>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4" name="Content Placeholder 13"/>
          <p:cNvSpPr>
            <a:spLocks noGrp="1"/>
          </p:cNvSpPr>
          <p:nvPr>
            <p:ph idx="4294967295"/>
          </p:nvPr>
        </p:nvSpPr>
        <p:spPr>
          <a:xfrm>
            <a:off x="4974917" y="553359"/>
            <a:ext cx="6853289" cy="1701591"/>
          </a:xfrm>
        </p:spPr>
        <p:txBody>
          <a:bodyPr vert="horz" lIns="91440" tIns="45720" rIns="91440" bIns="45720" rtlCol="0" anchor="ctr">
            <a:normAutofit/>
          </a:bodyPr>
          <a:lstStyle/>
          <a:p>
            <a:pPr marL="457200" lvl="1" indent="0">
              <a:buNone/>
            </a:pPr>
            <a:r>
              <a:rPr lang="en-US" sz="3000" dirty="0">
                <a:solidFill>
                  <a:schemeClr val="tx1"/>
                </a:solidFill>
              </a:rPr>
              <a:t>Proximate preparation takes place 8-12 months prior to the wedding date. This preparation includes:</a:t>
            </a:r>
          </a:p>
          <a:p>
            <a:pPr marL="457200" lvl="1" indent="0"/>
            <a:endParaRPr lang="en-US" dirty="0">
              <a:solidFill>
                <a:schemeClr val="tx1"/>
              </a:solidFill>
            </a:endParaRPr>
          </a:p>
        </p:txBody>
      </p:sp>
      <p:sp>
        <p:nvSpPr>
          <p:cNvPr id="2" name="TextBox 1"/>
          <p:cNvSpPr txBox="1"/>
          <p:nvPr/>
        </p:nvSpPr>
        <p:spPr>
          <a:xfrm>
            <a:off x="6827932" y="2088434"/>
            <a:ext cx="4724400" cy="3877985"/>
          </a:xfrm>
          <a:prstGeom prst="rect">
            <a:avLst/>
          </a:prstGeom>
          <a:noFill/>
          <a:ln>
            <a:solidFill>
              <a:schemeClr val="accent3"/>
            </a:solidFill>
          </a:ln>
        </p:spPr>
        <p:txBody>
          <a:bodyPr wrap="square" rtlCol="0">
            <a:spAutoFit/>
          </a:bodyPr>
          <a:lstStyle/>
          <a:p>
            <a:pPr marL="285750" indent="-285750">
              <a:spcAft>
                <a:spcPts val="600"/>
              </a:spcAft>
              <a:buFont typeface="Arial" panose="020B0604020202020204" pitchFamily="34" charset="0"/>
              <a:buChar char="•"/>
            </a:pPr>
            <a:r>
              <a:rPr lang="en-US" sz="2400" dirty="0"/>
              <a:t>Initial Meeting and Pre-Nuptial Inquiry with the priest or deacon </a:t>
            </a:r>
          </a:p>
          <a:p>
            <a:pPr marL="285750" indent="-285750">
              <a:spcAft>
                <a:spcPts val="600"/>
              </a:spcAft>
              <a:buFont typeface="Arial" panose="020B0604020202020204" pitchFamily="34" charset="0"/>
              <a:buChar char="•"/>
            </a:pPr>
            <a:r>
              <a:rPr lang="en-US" sz="2400" dirty="0"/>
              <a:t>Premarital Inventory (FOCCUS or PREPARE/ENRICH) </a:t>
            </a:r>
          </a:p>
          <a:p>
            <a:pPr marL="285750" indent="-285750">
              <a:spcAft>
                <a:spcPts val="600"/>
              </a:spcAft>
              <a:buFont typeface="Arial" panose="020B0604020202020204" pitchFamily="34" charset="0"/>
              <a:buChar char="•"/>
            </a:pPr>
            <a:r>
              <a:rPr lang="en-US" sz="2400" dirty="0"/>
              <a:t>Review of Premarital Inventory </a:t>
            </a:r>
          </a:p>
          <a:p>
            <a:pPr marL="285750" indent="-285750">
              <a:spcAft>
                <a:spcPts val="600"/>
              </a:spcAft>
              <a:buFont typeface="Arial" panose="020B0604020202020204" pitchFamily="34" charset="0"/>
              <a:buChar char="•"/>
            </a:pPr>
            <a:r>
              <a:rPr lang="en-US" sz="2400" dirty="0"/>
              <a:t>Marriage Preparation Classes </a:t>
            </a:r>
          </a:p>
          <a:p>
            <a:pPr marL="285750" indent="-285750">
              <a:spcAft>
                <a:spcPts val="600"/>
              </a:spcAft>
              <a:buFont typeface="Arial" panose="020B0604020202020204" pitchFamily="34" charset="0"/>
              <a:buChar char="•"/>
            </a:pPr>
            <a:r>
              <a:rPr lang="en-US" sz="2400" dirty="0"/>
              <a:t>Natural Family Planning Classes</a:t>
            </a:r>
          </a:p>
          <a:p>
            <a:pPr marL="285750" indent="-285750">
              <a:spcAft>
                <a:spcPts val="600"/>
              </a:spcAft>
              <a:buFont typeface="Arial" panose="020B0604020202020204" pitchFamily="34" charset="0"/>
              <a:buChar char="•"/>
            </a:pPr>
            <a:r>
              <a:rPr lang="en-US" sz="2400" dirty="0"/>
              <a:t>Retreat (Optional)</a:t>
            </a:r>
          </a:p>
          <a:p>
            <a:pPr marL="285750" indent="-285750">
              <a:spcAft>
                <a:spcPts val="600"/>
              </a:spcAft>
              <a:buFont typeface="Arial" panose="020B0604020202020204" pitchFamily="34" charset="0"/>
              <a:buChar char="•"/>
            </a:pPr>
            <a:r>
              <a:rPr lang="en-US" sz="2400" dirty="0"/>
              <a:t>Final Meeting</a:t>
            </a:r>
          </a:p>
        </p:txBody>
      </p:sp>
    </p:spTree>
    <p:extLst>
      <p:ext uri="{BB962C8B-B14F-4D97-AF65-F5344CB8AC3E}">
        <p14:creationId xmlns:p14="http://schemas.microsoft.com/office/powerpoint/2010/main" val="386708570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A639AC4-B296-4F3F-8080-626154D70E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21" name="Straight Connector 20">
            <a:extLst>
              <a:ext uri="{FF2B5EF4-FFF2-40B4-BE49-F238E27FC236}">
                <a16:creationId xmlns:a16="http://schemas.microsoft.com/office/drawing/2014/main" id="{172F4560-9994-45CF-A1D6-E83E1A530F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23" name="Rectangle 22">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idx="4294967295"/>
          </p:nvPr>
        </p:nvSpPr>
        <p:spPr>
          <a:xfrm>
            <a:off x="1292226" y="582141"/>
            <a:ext cx="9601196" cy="1303867"/>
          </a:xfrm>
        </p:spPr>
        <p:txBody>
          <a:bodyPr vert="horz" lIns="91440" tIns="45720" rIns="91440" bIns="45720" rtlCol="0" anchor="ctr">
            <a:normAutofit/>
          </a:bodyPr>
          <a:lstStyle/>
          <a:p>
            <a:r>
              <a:rPr lang="en-US" dirty="0"/>
              <a:t>The Initial Meeting</a:t>
            </a:r>
          </a:p>
        </p:txBody>
      </p:sp>
      <p:sp>
        <p:nvSpPr>
          <p:cNvPr id="14" name="Content Placeholder 13"/>
          <p:cNvSpPr>
            <a:spLocks noGrp="1"/>
          </p:cNvSpPr>
          <p:nvPr>
            <p:ph idx="4294967295"/>
          </p:nvPr>
        </p:nvSpPr>
        <p:spPr>
          <a:xfrm>
            <a:off x="1295401" y="1663547"/>
            <a:ext cx="9601196" cy="4584853"/>
          </a:xfrm>
        </p:spPr>
        <p:txBody>
          <a:bodyPr vert="horz" lIns="91440" tIns="45720" rIns="91440" bIns="45720" rtlCol="0" anchor="t">
            <a:normAutofit fontScale="92500" lnSpcReduction="10000"/>
          </a:bodyPr>
          <a:lstStyle/>
          <a:p>
            <a:pPr lvl="1">
              <a:lnSpc>
                <a:spcPct val="90000"/>
              </a:lnSpc>
              <a:buClr>
                <a:schemeClr val="tx1"/>
              </a:buClr>
            </a:pPr>
            <a:r>
              <a:rPr lang="en-US" dirty="0"/>
              <a:t>For the initial meeting, you will need the MA form. Fill this information out during the meeting.</a:t>
            </a:r>
          </a:p>
          <a:p>
            <a:pPr lvl="1">
              <a:lnSpc>
                <a:spcPct val="90000"/>
              </a:lnSpc>
              <a:buClr>
                <a:schemeClr val="tx1"/>
              </a:buClr>
            </a:pPr>
            <a:r>
              <a:rPr lang="en-US" dirty="0"/>
              <a:t>Begin developing a warm, welcoming relationship with the couple. </a:t>
            </a:r>
          </a:p>
          <a:p>
            <a:pPr lvl="1">
              <a:lnSpc>
                <a:spcPct val="90000"/>
              </a:lnSpc>
              <a:buClr>
                <a:schemeClr val="tx1"/>
              </a:buClr>
            </a:pPr>
            <a:r>
              <a:rPr lang="en-US" dirty="0"/>
              <a:t>Begin to ascertain the couple’s attitudes, beliefs and expectations about themselves and their desire for marriage in the Church. </a:t>
            </a:r>
          </a:p>
          <a:p>
            <a:pPr lvl="1">
              <a:lnSpc>
                <a:spcPct val="90000"/>
              </a:lnSpc>
              <a:buClr>
                <a:schemeClr val="tx1"/>
              </a:buClr>
            </a:pPr>
            <a:r>
              <a:rPr lang="en-US" dirty="0"/>
              <a:t>The initial meeting is also the time to determine whether a declaration of nullity is necessary because of a prior marriage. Marriage preparation cannot begin until a declaration of nullity is in hand.</a:t>
            </a:r>
          </a:p>
          <a:p>
            <a:pPr lvl="1">
              <a:lnSpc>
                <a:spcPct val="90000"/>
              </a:lnSpc>
              <a:buClr>
                <a:schemeClr val="tx1"/>
              </a:buClr>
            </a:pPr>
            <a:r>
              <a:rPr lang="en-US" dirty="0"/>
              <a:t>Explain to the couple what is involved in their proximate and immediate preparation for the marriage and assist them in planning accordingly (scheduling the pre-nuptial inquiry, the FOCCUS inventory, the marriage preparation classes, NFP classes, Engaged Encounter Weekend retreat, </a:t>
            </a:r>
            <a:r>
              <a:rPr lang="en-US" dirty="0" err="1"/>
              <a:t>etc</a:t>
            </a:r>
            <a:r>
              <a:rPr lang="en-US" dirty="0"/>
              <a:t>…)</a:t>
            </a:r>
          </a:p>
          <a:p>
            <a:pPr lvl="1">
              <a:lnSpc>
                <a:spcPct val="90000"/>
              </a:lnSpc>
              <a:buClr>
                <a:schemeClr val="tx1"/>
              </a:buClr>
            </a:pPr>
            <a:r>
              <a:rPr lang="en-US" dirty="0"/>
              <a:t>Talk about the desired date for the wedding. This date cannot be set until both parties are free to marry.</a:t>
            </a:r>
          </a:p>
          <a:p>
            <a:pPr lvl="1">
              <a:lnSpc>
                <a:spcPct val="90000"/>
              </a:lnSpc>
              <a:buClr>
                <a:schemeClr val="tx1"/>
              </a:buClr>
            </a:pPr>
            <a:r>
              <a:rPr lang="en-US" dirty="0"/>
              <a:t>Welcome this future family in the Church.</a:t>
            </a:r>
          </a:p>
          <a:p>
            <a:pPr marL="457200" lvl="1" indent="0">
              <a:lnSpc>
                <a:spcPct val="90000"/>
              </a:lnSpc>
            </a:pPr>
            <a:endParaRPr lang="en-US" dirty="0"/>
          </a:p>
        </p:txBody>
      </p:sp>
    </p:spTree>
    <p:extLst>
      <p:ext uri="{BB962C8B-B14F-4D97-AF65-F5344CB8AC3E}">
        <p14:creationId xmlns:p14="http://schemas.microsoft.com/office/powerpoint/2010/main" val="193263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2"/>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p:nvPr>
        </p:nvSpPr>
        <p:spPr>
          <a:xfrm>
            <a:off x="1055599" y="1055077"/>
            <a:ext cx="2532909" cy="4794578"/>
          </a:xfrm>
        </p:spPr>
        <p:txBody>
          <a:bodyPr>
            <a:normAutofit/>
          </a:bodyPr>
          <a:lstStyle/>
          <a:p>
            <a:r>
              <a:rPr lang="en-US" dirty="0">
                <a:solidFill>
                  <a:srgbClr val="262626"/>
                </a:solidFill>
              </a:rPr>
              <a:t>Where to Find the Marriage Forms?</a:t>
            </a:r>
            <a:br>
              <a:rPr lang="en-US" dirty="0">
                <a:solidFill>
                  <a:srgbClr val="262626"/>
                </a:solidFill>
              </a:rPr>
            </a:br>
            <a:r>
              <a:rPr lang="en-US" sz="3200" dirty="0">
                <a:solidFill>
                  <a:srgbClr val="262626"/>
                </a:solidFill>
              </a:rPr>
              <a:t>MA, MB, MC</a:t>
            </a:r>
          </a:p>
        </p:txBody>
      </p:sp>
      <p:sp useBgFill="1">
        <p:nvSpPr>
          <p:cNvPr id="24" name="Rectangle 23">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13">
            <a:extLst>
              <a:ext uri="{FF2B5EF4-FFF2-40B4-BE49-F238E27FC236}">
                <a16:creationId xmlns:a16="http://schemas.microsoft.com/office/drawing/2014/main" id="{16D31AE8-487A-4171-8B9A-E102D8D054F5}"/>
              </a:ext>
            </a:extLst>
          </p:cNvPr>
          <p:cNvGraphicFramePr>
            <a:graphicFrameLocks noGrp="1"/>
          </p:cNvGraphicFramePr>
          <p:nvPr>
            <p:ph idx="1"/>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6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19">
            <a:extLst>
              <a:ext uri="{FF2B5EF4-FFF2-40B4-BE49-F238E27FC236}">
                <a16:creationId xmlns:a16="http://schemas.microsoft.com/office/drawing/2014/main" id="{ACA3A120-0D38-4457-B6F7-901F4C541C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cxnSp>
        <p:nvCxnSpPr>
          <p:cNvPr id="30" name="Straight Connector 21">
            <a:extLst>
              <a:ext uri="{FF2B5EF4-FFF2-40B4-BE49-F238E27FC236}">
                <a16:creationId xmlns:a16="http://schemas.microsoft.com/office/drawing/2014/main" id="{CE79DCFD-34F3-40E5-8915-C486655DBB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32" name="Rectangle 25">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138" y="496088"/>
            <a:ext cx="3823215"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1055599" y="1055077"/>
            <a:ext cx="2791910" cy="4794578"/>
          </a:xfrm>
        </p:spPr>
        <p:txBody>
          <a:bodyPr vert="horz" lIns="91440" tIns="45720" rIns="91440" bIns="45720" rtlCol="0" anchor="ctr">
            <a:normAutofit/>
          </a:bodyPr>
          <a:lstStyle/>
          <a:p>
            <a:r>
              <a:rPr lang="en-US" dirty="0">
                <a:solidFill>
                  <a:srgbClr val="262626"/>
                </a:solidFill>
              </a:rPr>
              <a:t>The </a:t>
            </a:r>
            <a:br>
              <a:rPr lang="en-US" dirty="0">
                <a:solidFill>
                  <a:srgbClr val="262626"/>
                </a:solidFill>
              </a:rPr>
            </a:br>
            <a:r>
              <a:rPr lang="en-US" dirty="0">
                <a:solidFill>
                  <a:srgbClr val="262626"/>
                </a:solidFill>
              </a:rPr>
              <a:t>Pre-Nuptial Inquiry</a:t>
            </a:r>
          </a:p>
        </p:txBody>
      </p:sp>
      <p:sp useBgFill="1">
        <p:nvSpPr>
          <p:cNvPr id="28" name="Rectangle 27">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2053" y="-2"/>
            <a:ext cx="753994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3" name="Content Placeholder 13">
            <a:extLst>
              <a:ext uri="{FF2B5EF4-FFF2-40B4-BE49-F238E27FC236}">
                <a16:creationId xmlns:a16="http://schemas.microsoft.com/office/drawing/2014/main" id="{ACA9DE9D-FAB0-4DD3-8C26-B67AAA49EC7D}"/>
              </a:ext>
            </a:extLst>
          </p:cNvPr>
          <p:cNvGraphicFramePr>
            <a:graphicFrameLocks noGrp="1"/>
          </p:cNvGraphicFramePr>
          <p:nvPr>
            <p:ph idx="4294967295"/>
            <p:extLst>
              <p:ext uri="{D42A27DB-BD31-4B8C-83A1-F6EECF244321}">
                <p14:modId xmlns:p14="http://schemas.microsoft.com/office/powerpoint/2010/main" val="258589098"/>
              </p:ext>
            </p:extLst>
          </p:nvPr>
        </p:nvGraphicFramePr>
        <p:xfrm>
          <a:off x="5470072" y="804670"/>
          <a:ext cx="5914209"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3078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Effect>
                      <a14:sharpenSoften amount="2000"/>
                    </a14:imgEffect>
                    <a14:imgEffect>
                      <a14:colorTemperature colorTemp="5831"/>
                    </a14:imgEffect>
                    <a14:imgEffect>
                      <a14:saturation sat="164000"/>
                    </a14:imgEffect>
                    <a14:imgEffect>
                      <a14:brightnessContrast bright="-10000" contrast="-27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1101827" y="3055784"/>
            <a:ext cx="5225231" cy="3524250"/>
          </a:xfrm>
        </p:spPr>
        <p:txBody>
          <a:bodyPr>
            <a:noAutofit/>
          </a:bodyPr>
          <a:lstStyle/>
          <a:p>
            <a:pPr marL="0" indent="0">
              <a:spcBef>
                <a:spcPts val="0"/>
              </a:spcBef>
              <a:buNone/>
            </a:pPr>
            <a:endParaRPr lang="en-US" sz="2800" dirty="0">
              <a:solidFill>
                <a:schemeClr val="tx1"/>
              </a:solidFill>
            </a:endParaRPr>
          </a:p>
          <a:p>
            <a:pPr marL="0" indent="0">
              <a:spcBef>
                <a:spcPts val="0"/>
              </a:spcBef>
              <a:buNone/>
            </a:pPr>
            <a:r>
              <a:rPr lang="en-US" sz="2800" dirty="0">
                <a:solidFill>
                  <a:schemeClr val="tx1"/>
                </a:solidFill>
              </a:rPr>
              <a:t>Permissions are necessary for: </a:t>
            </a:r>
          </a:p>
          <a:p>
            <a:pPr marL="514350" indent="-514350">
              <a:spcBef>
                <a:spcPts val="0"/>
              </a:spcBef>
              <a:buClr>
                <a:schemeClr val="tx1"/>
              </a:buClr>
              <a:buAutoNum type="arabicParenR"/>
            </a:pPr>
            <a:r>
              <a:rPr lang="en-US" sz="2800" dirty="0">
                <a:solidFill>
                  <a:schemeClr val="tx1"/>
                </a:solidFill>
              </a:rPr>
              <a:t>a mixed marriage,</a:t>
            </a:r>
          </a:p>
          <a:p>
            <a:pPr marL="514350" indent="-514350">
              <a:spcBef>
                <a:spcPts val="0"/>
              </a:spcBef>
              <a:buClr>
                <a:schemeClr val="tx1"/>
              </a:buClr>
              <a:buAutoNum type="arabicParenR"/>
            </a:pPr>
            <a:r>
              <a:rPr lang="en-US" sz="2800" dirty="0">
                <a:solidFill>
                  <a:schemeClr val="tx1"/>
                </a:solidFill>
              </a:rPr>
              <a:t>a special place for marriage, </a:t>
            </a:r>
          </a:p>
          <a:p>
            <a:pPr marL="514350" indent="-514350">
              <a:spcBef>
                <a:spcPts val="0"/>
              </a:spcBef>
              <a:buClr>
                <a:schemeClr val="tx1"/>
              </a:buClr>
              <a:buAutoNum type="arabicParenR"/>
            </a:pPr>
            <a:r>
              <a:rPr lang="en-US" sz="2800" dirty="0">
                <a:solidFill>
                  <a:schemeClr val="tx1"/>
                </a:solidFill>
              </a:rPr>
              <a:t>special circumstances.</a:t>
            </a:r>
          </a:p>
        </p:txBody>
      </p:sp>
      <p:sp>
        <p:nvSpPr>
          <p:cNvPr id="2" name="TextBox 1">
            <a:extLst>
              <a:ext uri="{FF2B5EF4-FFF2-40B4-BE49-F238E27FC236}">
                <a16:creationId xmlns:a16="http://schemas.microsoft.com/office/drawing/2014/main" id="{CBD3496F-E44F-7449-9E9B-EF5C99712900}"/>
              </a:ext>
            </a:extLst>
          </p:cNvPr>
          <p:cNvSpPr txBox="1"/>
          <p:nvPr/>
        </p:nvSpPr>
        <p:spPr>
          <a:xfrm>
            <a:off x="7020232" y="3610776"/>
            <a:ext cx="4955458" cy="1815882"/>
          </a:xfrm>
          <a:prstGeom prst="rect">
            <a:avLst/>
          </a:prstGeom>
          <a:noFill/>
        </p:spPr>
        <p:txBody>
          <a:bodyPr wrap="square" rtlCol="0">
            <a:spAutoFit/>
          </a:bodyPr>
          <a:lstStyle/>
          <a:p>
            <a:r>
              <a:rPr lang="en-US" sz="2800" dirty="0"/>
              <a:t>Dispensations are necessary for: </a:t>
            </a:r>
          </a:p>
          <a:p>
            <a:pPr marL="514350" indent="-514350">
              <a:spcBef>
                <a:spcPts val="0"/>
              </a:spcBef>
              <a:buAutoNum type="arabicParenR"/>
            </a:pPr>
            <a:r>
              <a:rPr lang="en-US" sz="2800" dirty="0"/>
              <a:t>Disparity of cult,  </a:t>
            </a:r>
          </a:p>
          <a:p>
            <a:pPr marL="514350" indent="-514350">
              <a:spcBef>
                <a:spcPts val="0"/>
              </a:spcBef>
              <a:buAutoNum type="arabicParenR"/>
            </a:pPr>
            <a:r>
              <a:rPr lang="en-US" sz="2800" dirty="0"/>
              <a:t>exemption from canonical form.</a:t>
            </a:r>
          </a:p>
        </p:txBody>
      </p:sp>
      <p:sp>
        <p:nvSpPr>
          <p:cNvPr id="3" name="TextBox 2">
            <a:extLst>
              <a:ext uri="{FF2B5EF4-FFF2-40B4-BE49-F238E27FC236}">
                <a16:creationId xmlns:a16="http://schemas.microsoft.com/office/drawing/2014/main" id="{1D9186AC-1224-4C49-9FE7-DC2DBEFC4CD9}"/>
              </a:ext>
            </a:extLst>
          </p:cNvPr>
          <p:cNvSpPr txBox="1"/>
          <p:nvPr/>
        </p:nvSpPr>
        <p:spPr>
          <a:xfrm>
            <a:off x="1600712" y="1632660"/>
            <a:ext cx="8990575" cy="1523494"/>
          </a:xfrm>
          <a:prstGeom prst="rect">
            <a:avLst/>
          </a:prstGeom>
          <a:noFill/>
        </p:spPr>
        <p:txBody>
          <a:bodyPr wrap="square" rtlCol="0">
            <a:spAutoFit/>
          </a:bodyPr>
          <a:lstStyle/>
          <a:p>
            <a:r>
              <a:rPr lang="en-US" sz="2500" dirty="0"/>
              <a:t>Permissions and dispensations must be obtained during the phase of proximate preparation for marriage.  Do not wait until the last minute to request a permission or dispensation!</a:t>
            </a:r>
          </a:p>
          <a:p>
            <a:endParaRPr lang="en-US" dirty="0"/>
          </a:p>
        </p:txBody>
      </p:sp>
      <p:sp>
        <p:nvSpPr>
          <p:cNvPr id="4" name="TextBox 3">
            <a:extLst>
              <a:ext uri="{FF2B5EF4-FFF2-40B4-BE49-F238E27FC236}">
                <a16:creationId xmlns:a16="http://schemas.microsoft.com/office/drawing/2014/main" id="{6663D9B9-1AFB-7A42-B1F1-3613F00F1DFB}"/>
              </a:ext>
            </a:extLst>
          </p:cNvPr>
          <p:cNvSpPr txBox="1"/>
          <p:nvPr/>
        </p:nvSpPr>
        <p:spPr>
          <a:xfrm>
            <a:off x="1219215" y="693941"/>
            <a:ext cx="9753568" cy="646331"/>
          </a:xfrm>
          <a:prstGeom prst="rect">
            <a:avLst/>
          </a:prstGeom>
          <a:noFill/>
        </p:spPr>
        <p:txBody>
          <a:bodyPr wrap="none" rtlCol="0">
            <a:spAutoFit/>
          </a:bodyPr>
          <a:lstStyle/>
          <a:p>
            <a:r>
              <a:rPr lang="en-US" sz="3600" dirty="0"/>
              <a:t>Requesting Permissions and Dispensations: MC form</a:t>
            </a:r>
          </a:p>
        </p:txBody>
      </p:sp>
    </p:spTree>
    <p:extLst>
      <p:ext uri="{BB962C8B-B14F-4D97-AF65-F5344CB8AC3E}">
        <p14:creationId xmlns:p14="http://schemas.microsoft.com/office/powerpoint/2010/main" val="321180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13" name="Title 12"/>
          <p:cNvSpPr>
            <a:spLocks noGrp="1"/>
          </p:cNvSpPr>
          <p:nvPr>
            <p:ph type="title"/>
          </p:nvPr>
        </p:nvSpPr>
        <p:spPr>
          <a:xfrm>
            <a:off x="952108" y="954756"/>
            <a:ext cx="2730414" cy="4946003"/>
          </a:xfrm>
        </p:spPr>
        <p:txBody>
          <a:bodyPr>
            <a:normAutofit/>
          </a:bodyPr>
          <a:lstStyle/>
          <a:p>
            <a:r>
              <a:rPr lang="en-US" sz="3600">
                <a:solidFill>
                  <a:srgbClr val="FFFFFF"/>
                </a:solidFill>
              </a:rPr>
              <a:t>Mixed Marriage</a:t>
            </a:r>
          </a:p>
        </p:txBody>
      </p:sp>
      <p:sp>
        <p:nvSpPr>
          <p:cNvPr id="25" name="Rectangle 24">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p:cNvSpPr>
            <a:spLocks noGrp="1"/>
          </p:cNvSpPr>
          <p:nvPr>
            <p:ph idx="1"/>
          </p:nvPr>
        </p:nvSpPr>
        <p:spPr>
          <a:xfrm>
            <a:off x="5140934" y="469900"/>
            <a:ext cx="5953630" cy="5405968"/>
          </a:xfrm>
        </p:spPr>
        <p:txBody>
          <a:bodyPr anchor="ctr">
            <a:normAutofit/>
          </a:bodyPr>
          <a:lstStyle/>
          <a:p>
            <a:pPr marL="0" indent="0">
              <a:spcBef>
                <a:spcPts val="0"/>
              </a:spcBef>
              <a:buNone/>
            </a:pPr>
            <a:r>
              <a:rPr lang="en-US" dirty="0">
                <a:solidFill>
                  <a:srgbClr val="212121"/>
                </a:solidFill>
              </a:rPr>
              <a:t>Canons 1124 and 1125</a:t>
            </a:r>
          </a:p>
          <a:p>
            <a:pPr marL="0" indent="0">
              <a:spcBef>
                <a:spcPts val="0"/>
              </a:spcBef>
              <a:buNone/>
            </a:pPr>
            <a:r>
              <a:rPr lang="en-US" dirty="0">
                <a:solidFill>
                  <a:srgbClr val="212121"/>
                </a:solidFill>
              </a:rPr>
              <a:t>A mixed marriage refers to a marriage between a Catholic and a baptized non-Catholic. Mixed marriages are sacramental marriage.</a:t>
            </a:r>
          </a:p>
          <a:p>
            <a:pPr marL="457200" lvl="1" indent="0">
              <a:spcBef>
                <a:spcPts val="0"/>
              </a:spcBef>
              <a:buNone/>
            </a:pPr>
            <a:endParaRPr lang="en-US" dirty="0">
              <a:solidFill>
                <a:srgbClr val="212121"/>
              </a:solidFill>
            </a:endParaRPr>
          </a:p>
          <a:p>
            <a:pPr marL="0" indent="0">
              <a:spcBef>
                <a:spcPts val="0"/>
              </a:spcBef>
              <a:buNone/>
            </a:pPr>
            <a:r>
              <a:rPr lang="en-US" dirty="0">
                <a:solidFill>
                  <a:srgbClr val="212121"/>
                </a:solidFill>
              </a:rPr>
              <a:t>Canon 1125: The local ordinary can give permission for a mixed marriage, under the following conditions:</a:t>
            </a:r>
          </a:p>
          <a:p>
            <a:pPr marL="971550" lvl="1" indent="-514350">
              <a:spcBef>
                <a:spcPts val="0"/>
              </a:spcBef>
              <a:buClr>
                <a:schemeClr val="tx1"/>
              </a:buClr>
              <a:buFont typeface="+mj-lt"/>
              <a:buAutoNum type="arabicPeriod"/>
            </a:pPr>
            <a:r>
              <a:rPr lang="en-US" dirty="0">
                <a:solidFill>
                  <a:srgbClr val="212121"/>
                </a:solidFill>
              </a:rPr>
              <a:t>There must be a just and reasonable cause</a:t>
            </a:r>
          </a:p>
          <a:p>
            <a:pPr marL="971550" lvl="1" indent="-514350">
              <a:spcBef>
                <a:spcPts val="0"/>
              </a:spcBef>
              <a:buClr>
                <a:schemeClr val="tx1"/>
              </a:buClr>
              <a:buFont typeface="+mj-lt"/>
              <a:buAutoNum type="arabicPeriod"/>
            </a:pPr>
            <a:r>
              <a:rPr lang="en-US" dirty="0">
                <a:solidFill>
                  <a:srgbClr val="212121"/>
                </a:solidFill>
              </a:rPr>
              <a:t>Promises signed by the Catholic party</a:t>
            </a:r>
          </a:p>
          <a:p>
            <a:pPr marL="971550" lvl="1" indent="-514350">
              <a:spcBef>
                <a:spcPts val="0"/>
              </a:spcBef>
              <a:buClr>
                <a:schemeClr val="tx1"/>
              </a:buClr>
              <a:buFont typeface="+mj-lt"/>
              <a:buAutoNum type="arabicPeriod"/>
            </a:pPr>
            <a:r>
              <a:rPr lang="en-US" dirty="0">
                <a:solidFill>
                  <a:srgbClr val="212121"/>
                </a:solidFill>
              </a:rPr>
              <a:t>Non-Catholic party must be informed of these promises</a:t>
            </a:r>
          </a:p>
        </p:txBody>
      </p:sp>
    </p:spTree>
    <p:extLst>
      <p:ext uri="{BB962C8B-B14F-4D97-AF65-F5344CB8AC3E}">
        <p14:creationId xmlns:p14="http://schemas.microsoft.com/office/powerpoint/2010/main" val="12858725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3">
      <a:dk1>
        <a:srgbClr val="000000"/>
      </a:dk1>
      <a:lt1>
        <a:srgbClr val="FFFFFF"/>
      </a:lt1>
      <a:dk2>
        <a:srgbClr val="212121"/>
      </a:dk2>
      <a:lt2>
        <a:srgbClr val="DADADA"/>
      </a:lt2>
      <a:accent1>
        <a:srgbClr val="DD8C3B"/>
      </a:accent1>
      <a:accent2>
        <a:srgbClr val="C04F32"/>
      </a:accent2>
      <a:accent3>
        <a:srgbClr val="DD8C3C"/>
      </a:accent3>
      <a:accent4>
        <a:srgbClr val="8E684C"/>
      </a:accent4>
      <a:accent5>
        <a:srgbClr val="CBAF62"/>
      </a:accent5>
      <a:accent6>
        <a:srgbClr val="803348"/>
      </a:accent6>
      <a:hlink>
        <a:srgbClr val="D5B57D"/>
      </a:hlink>
      <a:folHlink>
        <a:srgbClr val="FFDCB9"/>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2252</Words>
  <Application>Microsoft Macintosh PowerPoint</Application>
  <PresentationFormat>Widescreen</PresentationFormat>
  <Paragraphs>188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Garamond</vt:lpstr>
      <vt:lpstr>Organic</vt:lpstr>
      <vt:lpstr>Marriage Paperwork Workshop and Advocate Training</vt:lpstr>
      <vt:lpstr>Purpose of Marriage Preparation</vt:lpstr>
      <vt:lpstr>The Stages of Marriage Preparation</vt:lpstr>
      <vt:lpstr>Proximate Preparation</vt:lpstr>
      <vt:lpstr>The Initial Meeting</vt:lpstr>
      <vt:lpstr>Where to Find the Marriage Forms? MA, MB, MC</vt:lpstr>
      <vt:lpstr>The  Pre-Nuptial Inquiry</vt:lpstr>
      <vt:lpstr>PowerPoint Presentation</vt:lpstr>
      <vt:lpstr>Mixed Marriage</vt:lpstr>
      <vt:lpstr>Place of Marriage</vt:lpstr>
      <vt:lpstr>Special Circumstances</vt:lpstr>
      <vt:lpstr>Disparity of Cult</vt:lpstr>
      <vt:lpstr>Dispensation: Canonical Form</vt:lpstr>
      <vt:lpstr>Immediate Preparation</vt:lpstr>
      <vt:lpstr>The Marriage File</vt:lpstr>
      <vt:lpstr>Sending the Marriage File</vt:lpstr>
      <vt:lpstr>The Ordinary Contentious Process</vt:lpstr>
      <vt:lpstr>The libellus</vt:lpstr>
      <vt:lpstr>Proofs</vt:lpstr>
      <vt:lpstr>Conclusion of the Case</vt:lpstr>
      <vt:lpstr>Discussion of the Case</vt:lpstr>
      <vt:lpstr>Writing an Advocate Brief</vt:lpstr>
      <vt:lpstr>Appeal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Marriage Paperwork Workshop and Advocate Training</dc:title>
  <dc:creator>Anthony St.Louis-Sanchez</dc:creator>
  <cp:lastModifiedBy>Anthony St.Louis-Sanchez</cp:lastModifiedBy>
  <cp:revision>5</cp:revision>
  <dcterms:created xsi:type="dcterms:W3CDTF">2020-11-16T21:28:45Z</dcterms:created>
  <dcterms:modified xsi:type="dcterms:W3CDTF">2020-11-17T18:09:36Z</dcterms:modified>
</cp:coreProperties>
</file>