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9" r:id="rId4"/>
    <p:sldId id="262" r:id="rId5"/>
    <p:sldId id="271" r:id="rId6"/>
    <p:sldId id="272" r:id="rId7"/>
    <p:sldId id="263" r:id="rId8"/>
    <p:sldId id="273" r:id="rId9"/>
    <p:sldId id="274" r:id="rId10"/>
    <p:sldId id="275" r:id="rId11"/>
    <p:sldId id="276" r:id="rId12"/>
    <p:sldId id="277" r:id="rId13"/>
    <p:sldId id="265" r:id="rId14"/>
    <p:sldId id="268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otham Medium" pitchFamily="2" charset="0"/>
      <p:regular r:id="rId21"/>
      <p:italic r:id="rId22"/>
    </p:embeddedFont>
    <p:embeddedFont>
      <p:font typeface="Montserrat" pitchFamily="2" charset="77"/>
      <p:regular r:id="rId23"/>
      <p:bold r:id="rId24"/>
      <p:italic r:id="rId25"/>
      <p:boldItalic r:id="rId26"/>
    </p:embeddedFont>
    <p:embeddedFont>
      <p:font typeface="Oswald" pitchFamily="2" charset="77"/>
      <p:regular r:id="rId27"/>
      <p:bold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66B"/>
    <a:srgbClr val="54A3D5"/>
    <a:srgbClr val="9A8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46"/>
    <p:restoredTop sz="86354"/>
  </p:normalViewPr>
  <p:slideViewPr>
    <p:cSldViewPr snapToGrid="0" snapToObjects="1">
      <p:cViewPr varScale="1">
        <p:scale>
          <a:sx n="112" d="100"/>
          <a:sy n="112" d="100"/>
        </p:scale>
        <p:origin x="216" y="1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3856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0605D-C34A-1340-B576-516C8D349A1C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6FA5E-5EA8-CC42-B3A6-0103C673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3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6FA5E-5EA8-CC42-B3A6-0103C67344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6FA5E-5EA8-CC42-B3A6-0103C67344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0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6FA5E-5EA8-CC42-B3A6-0103C67344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48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6FA5E-5EA8-CC42-B3A6-0103C67344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45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6FA5E-5EA8-CC42-B3A6-0103C67344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74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6FA5E-5EA8-CC42-B3A6-0103C67344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13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6FA5E-5EA8-CC42-B3A6-0103C67344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90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6FA5E-5EA8-CC42-B3A6-0103C67344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5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44277" y="1041400"/>
            <a:ext cx="6096000" cy="2387600"/>
          </a:xfrm>
        </p:spPr>
        <p:txBody>
          <a:bodyPr anchor="b"/>
          <a:lstStyle>
            <a:lvl1pPr algn="l">
              <a:defRPr sz="6000" b="0">
                <a:latin typeface="Oswa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4277" y="3628542"/>
            <a:ext cx="6096000" cy="1655762"/>
          </a:xfrm>
        </p:spPr>
        <p:txBody>
          <a:bodyPr/>
          <a:lstStyle>
            <a:lvl1pPr marL="0" indent="0" algn="l">
              <a:buNone/>
              <a:defRPr sz="2400"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F11-9993-3E4B-AD4A-8C7651C3E836}" type="datetimeFigureOut">
              <a:rPr lang="en-US" smtClean="0"/>
              <a:t>2/23/22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BBF83-4B57-994B-A18A-0143DDF5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76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F11-9993-3E4B-AD4A-8C7651C3E83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BBF83-4B57-994B-A18A-0143DDF5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62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F11-9993-3E4B-AD4A-8C7651C3E83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BBF83-4B57-994B-A18A-0143DDF552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040D89-750E-8F4D-A153-FCAF550DB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365760"/>
            <a:ext cx="9829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072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320" y="365760"/>
            <a:ext cx="9829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828800"/>
            <a:ext cx="941832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F11-9993-3E4B-AD4A-8C7651C3E83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BBF83-4B57-994B-A18A-0143DDF5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4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1640"/>
            <a:ext cx="10515600" cy="288036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571999"/>
            <a:ext cx="10515600" cy="1508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F11-9993-3E4B-AD4A-8C7651C3E83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BBF83-4B57-994B-A18A-0143DDF5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9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6636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6636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F11-9993-3E4B-AD4A-8C7651C3E83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BBF83-4B57-994B-A18A-0143DDF5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21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125"/>
            <a:ext cx="1046988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91640"/>
            <a:ext cx="51663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514600"/>
            <a:ext cx="5166360" cy="3657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691640"/>
            <a:ext cx="51663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14600"/>
            <a:ext cx="5166360" cy="3657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F11-9993-3E4B-AD4A-8C7651C3E83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BBF83-4B57-994B-A18A-0143DDF5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4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F11-9993-3E4B-AD4A-8C7651C3E83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BBF83-4B57-994B-A18A-0143DDF5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9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F11-9993-3E4B-AD4A-8C7651C3E83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BBF83-4B57-994B-A18A-0143DDF5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5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6360" y="914400"/>
            <a:ext cx="6172200" cy="493776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57400"/>
            <a:ext cx="3932237" cy="393192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F11-9993-3E4B-AD4A-8C7651C3E83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BBF83-4B57-994B-A18A-0143DDF5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8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6360" y="914400"/>
            <a:ext cx="6253424" cy="4937760"/>
          </a:xfrm>
        </p:spPr>
        <p:txBody>
          <a:bodyPr anchor="t">
            <a:normAutofit/>
          </a:bodyPr>
          <a:lstStyle>
            <a:lvl1pPr marL="0" indent="0">
              <a:buNone/>
              <a:defRPr sz="27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F11-9993-3E4B-AD4A-8C7651C3E836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BBF83-4B57-994B-A18A-0143DDF5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7320" y="365760"/>
            <a:ext cx="982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825625"/>
            <a:ext cx="941832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E8F11-9993-3E4B-AD4A-8C7651C3E836}" type="datetimeFigureOut">
              <a:rPr lang="en-US" smtClean="0"/>
              <a:pPr/>
              <a:t>2/23/22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BBF83-4B57-994B-A18A-0143DDF552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7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i="0" kern="1200">
          <a:solidFill>
            <a:schemeClr val="tx2"/>
          </a:solidFill>
          <a:latin typeface="Oswald" pitchFamily="2" charset="77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06542-B06C-034B-8DDA-AF985DC59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7799" y="2514600"/>
            <a:ext cx="6400800" cy="960120"/>
          </a:xfrm>
        </p:spPr>
        <p:txBody>
          <a:bodyPr>
            <a:noAutofit/>
          </a:bodyPr>
          <a:lstStyle/>
          <a:p>
            <a:r>
              <a:rPr lang="en-US" sz="5400" dirty="0">
                <a:ea typeface="Verdana" panose="020B0604030504040204" pitchFamily="34" charset="0"/>
                <a:cs typeface="Verdana" panose="020B0604030504040204" pitchFamily="34" charset="0"/>
              </a:rPr>
              <a:t>DAY OF PRAYER AND REFLECTION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006708-FE89-444B-A711-1B03FA4FB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7800" y="3566160"/>
            <a:ext cx="6400800" cy="2289356"/>
          </a:xfrm>
        </p:spPr>
        <p:txBody>
          <a:bodyPr>
            <a:normAutofit/>
          </a:bodyPr>
          <a:lstStyle/>
          <a:p>
            <a:r>
              <a:rPr lang="en-US" sz="2200" dirty="0">
                <a:ea typeface="Verdana" panose="020B0604030504040204" pitchFamily="34" charset="0"/>
                <a:cs typeface="Verdana" panose="020B0604030504040204" pitchFamily="34" charset="0"/>
              </a:rPr>
              <a:t>Ministry to the sick</a:t>
            </a:r>
          </a:p>
          <a:p>
            <a:endParaRPr lang="en-US" sz="2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i="1" dirty="0">
                <a:ea typeface="Verdana" panose="020B0604030504040204" pitchFamily="34" charset="0"/>
                <a:cs typeface="Verdana" panose="020B0604030504040204" pitchFamily="34" charset="0"/>
              </a:rPr>
              <a:t>“I was ill and you cared for me, in prison </a:t>
            </a:r>
            <a:br>
              <a:rPr lang="en-US" sz="2000" i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i="1" dirty="0">
                <a:ea typeface="Verdana" panose="020B0604030504040204" pitchFamily="34" charset="0"/>
                <a:cs typeface="Verdana" panose="020B0604030504040204" pitchFamily="34" charset="0"/>
              </a:rPr>
              <a:t>and you visited me.”</a:t>
            </a:r>
          </a:p>
          <a:p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Matthew 25:36</a:t>
            </a:r>
          </a:p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790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30F8-1606-3F4A-A15A-B6DD62AA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365125"/>
            <a:ext cx="5715000" cy="1325563"/>
          </a:xfrm>
        </p:spPr>
        <p:txBody>
          <a:bodyPr>
            <a:normAutofit/>
          </a:bodyPr>
          <a:lstStyle/>
          <a:p>
            <a:r>
              <a:rPr lang="en-US" dirty="0"/>
              <a:t>Ethical Considerations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5BB591-9937-C84B-8E22-766B1E48C7CB}"/>
              </a:ext>
            </a:extLst>
          </p:cNvPr>
          <p:cNvCxnSpPr>
            <a:cxnSpLocks/>
          </p:cNvCxnSpPr>
          <p:nvPr/>
        </p:nvCxnSpPr>
        <p:spPr>
          <a:xfrm>
            <a:off x="5943600" y="1394852"/>
            <a:ext cx="5715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C41630A-65D5-8C4D-91D6-6F91220112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40" r="20240"/>
          <a:stretch/>
        </p:blipFill>
        <p:spPr>
          <a:xfrm>
            <a:off x="549852" y="571478"/>
            <a:ext cx="5102352" cy="571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B1203-7C90-8644-A2DD-38DD3F6A5B14}"/>
              </a:ext>
            </a:extLst>
          </p:cNvPr>
          <p:cNvSpPr/>
          <p:nvPr/>
        </p:nvSpPr>
        <p:spPr>
          <a:xfrm>
            <a:off x="5943600" y="1828800"/>
            <a:ext cx="5715000" cy="5648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Nutrition and hydration</a:t>
            </a:r>
          </a:p>
        </p:txBody>
      </p:sp>
      <p:pic>
        <p:nvPicPr>
          <p:cNvPr id="8" name="Content Placeholder 4" descr="IV therapy.jpg">
            <a:extLst>
              <a:ext uri="{FF2B5EF4-FFF2-40B4-BE49-F238E27FC236}">
                <a16:creationId xmlns:a16="http://schemas.microsoft.com/office/drawing/2014/main" id="{7410AA79-1AF8-B144-AF89-D4BC699FF7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5071" r="12553"/>
          <a:stretch/>
        </p:blipFill>
        <p:spPr>
          <a:xfrm>
            <a:off x="533398" y="571477"/>
            <a:ext cx="5118805" cy="571504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043056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30F8-1606-3F4A-A15A-B6DD62AA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365125"/>
            <a:ext cx="5715000" cy="1325563"/>
          </a:xfrm>
        </p:spPr>
        <p:txBody>
          <a:bodyPr>
            <a:normAutofit/>
          </a:bodyPr>
          <a:lstStyle/>
          <a:p>
            <a:r>
              <a:rPr lang="en-US" dirty="0"/>
              <a:t>Ethical Considerations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5BB591-9937-C84B-8E22-766B1E48C7CB}"/>
              </a:ext>
            </a:extLst>
          </p:cNvPr>
          <p:cNvCxnSpPr>
            <a:cxnSpLocks/>
          </p:cNvCxnSpPr>
          <p:nvPr/>
        </p:nvCxnSpPr>
        <p:spPr>
          <a:xfrm>
            <a:off x="5943600" y="1394852"/>
            <a:ext cx="5715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C41630A-65D5-8C4D-91D6-6F91220112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40" r="20240"/>
          <a:stretch/>
        </p:blipFill>
        <p:spPr>
          <a:xfrm>
            <a:off x="549852" y="571478"/>
            <a:ext cx="5102352" cy="571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B1203-7C90-8644-A2DD-38DD3F6A5B14}"/>
              </a:ext>
            </a:extLst>
          </p:cNvPr>
          <p:cNvSpPr/>
          <p:nvPr/>
        </p:nvSpPr>
        <p:spPr>
          <a:xfrm>
            <a:off x="5943600" y="1828800"/>
            <a:ext cx="5715000" cy="5648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Quality of Life</a:t>
            </a:r>
          </a:p>
        </p:txBody>
      </p:sp>
      <p:pic>
        <p:nvPicPr>
          <p:cNvPr id="7" name="Content Placeholder 4" descr="IV therapy.jpg">
            <a:extLst>
              <a:ext uri="{FF2B5EF4-FFF2-40B4-BE49-F238E27FC236}">
                <a16:creationId xmlns:a16="http://schemas.microsoft.com/office/drawing/2014/main" id="{8ADB2EAE-92FD-A848-8A64-B3B6BA198E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053" r="14514"/>
          <a:stretch/>
        </p:blipFill>
        <p:spPr>
          <a:xfrm>
            <a:off x="533397" y="569859"/>
            <a:ext cx="5118804" cy="5715042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28003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30F8-1606-3F4A-A15A-B6DD62AA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365125"/>
            <a:ext cx="5715000" cy="1325563"/>
          </a:xfrm>
        </p:spPr>
        <p:txBody>
          <a:bodyPr>
            <a:normAutofit/>
          </a:bodyPr>
          <a:lstStyle/>
          <a:p>
            <a:r>
              <a:rPr lang="en-US" dirty="0"/>
              <a:t>Ethical Considerations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5BB591-9937-C84B-8E22-766B1E48C7CB}"/>
              </a:ext>
            </a:extLst>
          </p:cNvPr>
          <p:cNvCxnSpPr>
            <a:cxnSpLocks/>
          </p:cNvCxnSpPr>
          <p:nvPr/>
        </p:nvCxnSpPr>
        <p:spPr>
          <a:xfrm>
            <a:off x="5943600" y="1394852"/>
            <a:ext cx="5715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C41630A-65D5-8C4D-91D6-6F91220112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40" r="20240"/>
          <a:stretch/>
        </p:blipFill>
        <p:spPr>
          <a:xfrm>
            <a:off x="549852" y="571478"/>
            <a:ext cx="5102352" cy="571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B1203-7C90-8644-A2DD-38DD3F6A5B14}"/>
              </a:ext>
            </a:extLst>
          </p:cNvPr>
          <p:cNvSpPr/>
          <p:nvPr/>
        </p:nvSpPr>
        <p:spPr>
          <a:xfrm>
            <a:off x="5943600" y="1828800"/>
            <a:ext cx="5715000" cy="5648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MOST and POLST</a:t>
            </a:r>
          </a:p>
        </p:txBody>
      </p:sp>
      <p:pic>
        <p:nvPicPr>
          <p:cNvPr id="8" name="Content Placeholder 4" descr="IV therapy.jpg">
            <a:extLst>
              <a:ext uri="{FF2B5EF4-FFF2-40B4-BE49-F238E27FC236}">
                <a16:creationId xmlns:a16="http://schemas.microsoft.com/office/drawing/2014/main" id="{5910C0DD-49A0-4D43-898B-38211693F0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151" t="17151" r="62676" b="4058"/>
          <a:stretch/>
        </p:blipFill>
        <p:spPr>
          <a:xfrm>
            <a:off x="533394" y="568239"/>
            <a:ext cx="5135262" cy="5715042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827395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7811-927F-1B42-86A4-F5FDDB598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Footnote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395EF9-8237-B648-905C-2EA00F5D8AB8}"/>
              </a:ext>
            </a:extLst>
          </p:cNvPr>
          <p:cNvCxnSpPr/>
          <p:nvPr/>
        </p:nvCxnSpPr>
        <p:spPr>
          <a:xfrm>
            <a:off x="1417320" y="1371600"/>
            <a:ext cx="9829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E396408-7CD1-9347-9235-46CAFFADBFBB}"/>
              </a:ext>
            </a:extLst>
          </p:cNvPr>
          <p:cNvSpPr/>
          <p:nvPr/>
        </p:nvSpPr>
        <p:spPr>
          <a:xfrm>
            <a:off x="1417320" y="1828800"/>
            <a:ext cx="5715000" cy="5648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Ministry to the staff</a:t>
            </a:r>
          </a:p>
        </p:txBody>
      </p:sp>
      <p:pic>
        <p:nvPicPr>
          <p:cNvPr id="7" name="Content Placeholder 6" descr="nursing-home.jpg">
            <a:extLst>
              <a:ext uri="{FF2B5EF4-FFF2-40B4-BE49-F238E27FC236}">
                <a16:creationId xmlns:a16="http://schemas.microsoft.com/office/drawing/2014/main" id="{28AF2700-FCF8-B245-864C-209C19598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8773" b="7465"/>
          <a:stretch/>
        </p:blipFill>
        <p:spPr>
          <a:xfrm>
            <a:off x="4711148" y="2093841"/>
            <a:ext cx="6535972" cy="384313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677058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4579DD35-8F81-4449-A63B-0E25EC78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" y="-2891117"/>
            <a:ext cx="12344400" cy="1851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6A5CA0-BB15-2F41-8569-EBBE622102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35709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A143346-1237-A54A-846B-3F8070392BDE}"/>
              </a:ext>
            </a:extLst>
          </p:cNvPr>
          <p:cNvSpPr txBox="1">
            <a:spLocks/>
          </p:cNvSpPr>
          <p:nvPr/>
        </p:nvSpPr>
        <p:spPr>
          <a:xfrm>
            <a:off x="0" y="3886200"/>
            <a:ext cx="12192000" cy="2880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Oswa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pPr algn="ctr"/>
            <a:r>
              <a:rPr lang="en-US" sz="3600" dirty="0">
                <a:solidFill>
                  <a:srgbClr val="09566B"/>
                </a:solidFill>
                <a:latin typeface="Gotham Medium" pitchFamily="2" charset="0"/>
                <a:cs typeface="Gotham Medium" pitchFamily="2" charset="0"/>
              </a:rPr>
              <a:t>THANK YOU!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183DCC6-4A1A-9443-B7B2-4C937420A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88" y="1188720"/>
            <a:ext cx="163372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43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91764-5525-7549-AC70-A571E348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365760"/>
            <a:ext cx="9829800" cy="1325563"/>
          </a:xfrm>
        </p:spPr>
        <p:txBody>
          <a:bodyPr/>
          <a:lstStyle/>
          <a:p>
            <a:r>
              <a:rPr lang="en-US" dirty="0">
                <a:ea typeface="Verdana" panose="020B060403050404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C1C68-0844-B94F-B346-73F9CF2DF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320" y="2181113"/>
            <a:ext cx="9418319" cy="27432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Spiritual reflection</a:t>
            </a:r>
          </a:p>
          <a:p>
            <a:r>
              <a:rPr lang="en-US" dirty="0">
                <a:solidFill>
                  <a:schemeClr val="tx2"/>
                </a:solidFill>
              </a:rPr>
              <a:t>Ethical considerations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793076-9328-4F43-97F8-3EEE47725F09}"/>
              </a:ext>
            </a:extLst>
          </p:cNvPr>
          <p:cNvCxnSpPr>
            <a:cxnSpLocks/>
          </p:cNvCxnSpPr>
          <p:nvPr/>
        </p:nvCxnSpPr>
        <p:spPr>
          <a:xfrm>
            <a:off x="1417320" y="1371600"/>
            <a:ext cx="98298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1DA9CC1-A22E-3B4B-8A79-A8356C9ACC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20773" y="-1270355"/>
            <a:ext cx="6704714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95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A932-D8D1-224A-940A-818D3C73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599" y="1691640"/>
            <a:ext cx="4572000" cy="2286000"/>
          </a:xfrm>
        </p:spPr>
        <p:txBody>
          <a:bodyPr>
            <a:normAutofit/>
          </a:bodyPr>
          <a:lstStyle/>
          <a:p>
            <a:r>
              <a:rPr lang="en-US" sz="4200" dirty="0"/>
              <a:t>Spiritual Reflections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E5A24-41B9-7047-ACE0-3118B174C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0" y="4114800"/>
            <a:ext cx="4572000" cy="1508760"/>
          </a:xfrm>
        </p:spPr>
        <p:txBody>
          <a:bodyPr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sz="1800" dirty="0">
                <a:cs typeface="Lato Medium" panose="020F0602020204030203" pitchFamily="34" charset="0"/>
              </a:rPr>
              <a:t>The bedside is sacred space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lang="en-US" sz="1800" dirty="0">
              <a:cs typeface="Lato Medium" panose="020F06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CFB56-7A50-CE49-B607-5F6DBF375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41524" y="-380366"/>
            <a:ext cx="6914528" cy="74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1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30F8-1606-3F4A-A15A-B6DD62AA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365125"/>
            <a:ext cx="5715000" cy="1325563"/>
          </a:xfrm>
        </p:spPr>
        <p:txBody>
          <a:bodyPr/>
          <a:lstStyle/>
          <a:p>
            <a:r>
              <a:rPr lang="en-US" dirty="0"/>
              <a:t>Spiritual issues in </a:t>
            </a:r>
            <a:br>
              <a:rPr lang="en-US" dirty="0"/>
            </a:br>
            <a:r>
              <a:rPr lang="en-US" dirty="0"/>
              <a:t>Old 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5BB591-9937-C84B-8E22-766B1E48C7CB}"/>
              </a:ext>
            </a:extLst>
          </p:cNvPr>
          <p:cNvCxnSpPr>
            <a:cxnSpLocks/>
          </p:cNvCxnSpPr>
          <p:nvPr/>
        </p:nvCxnSpPr>
        <p:spPr>
          <a:xfrm>
            <a:off x="5943600" y="1685309"/>
            <a:ext cx="5715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C41630A-65D5-8C4D-91D6-6F912201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40" r="20240"/>
          <a:stretch/>
        </p:blipFill>
        <p:spPr>
          <a:xfrm>
            <a:off x="549852" y="571478"/>
            <a:ext cx="5102352" cy="571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B1203-7C90-8644-A2DD-38DD3F6A5B14}"/>
              </a:ext>
            </a:extLst>
          </p:cNvPr>
          <p:cNvSpPr/>
          <p:nvPr/>
        </p:nvSpPr>
        <p:spPr>
          <a:xfrm>
            <a:off x="5943600" y="1828800"/>
            <a:ext cx="5715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Regret</a:t>
            </a: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Sadness</a:t>
            </a: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Fear</a:t>
            </a: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Loneliness</a:t>
            </a: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Pain</a:t>
            </a: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Letting go</a:t>
            </a: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Pride &amp; satisfaction</a:t>
            </a: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Joy &amp; Anticipation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39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30F8-1606-3F4A-A15A-B6DD62AA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365125"/>
            <a:ext cx="5715000" cy="1325563"/>
          </a:xfrm>
        </p:spPr>
        <p:txBody>
          <a:bodyPr/>
          <a:lstStyle/>
          <a:p>
            <a:r>
              <a:rPr lang="en-US" dirty="0"/>
              <a:t>Spirituality of Old 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5BB591-9937-C84B-8E22-766B1E48C7CB}"/>
              </a:ext>
            </a:extLst>
          </p:cNvPr>
          <p:cNvCxnSpPr>
            <a:cxnSpLocks/>
          </p:cNvCxnSpPr>
          <p:nvPr/>
        </p:nvCxnSpPr>
        <p:spPr>
          <a:xfrm>
            <a:off x="5943600" y="1394852"/>
            <a:ext cx="5715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C41630A-65D5-8C4D-91D6-6F912201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40" r="20240"/>
          <a:stretch/>
        </p:blipFill>
        <p:spPr>
          <a:xfrm>
            <a:off x="549852" y="571478"/>
            <a:ext cx="5102352" cy="571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B1203-7C90-8644-A2DD-38DD3F6A5B14}"/>
              </a:ext>
            </a:extLst>
          </p:cNvPr>
          <p:cNvSpPr/>
          <p:nvPr/>
        </p:nvSpPr>
        <p:spPr>
          <a:xfrm>
            <a:off x="5943600" y="1828800"/>
            <a:ext cx="5715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Mission</a:t>
            </a: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Contemplation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687C7-84C2-B348-A5BA-CC175445107C}"/>
              </a:ext>
            </a:extLst>
          </p:cNvPr>
          <p:cNvSpPr/>
          <p:nvPr/>
        </p:nvSpPr>
        <p:spPr>
          <a:xfrm>
            <a:off x="5927148" y="5598463"/>
            <a:ext cx="5715000" cy="1015663"/>
          </a:xfrm>
          <a:prstGeom prst="rect">
            <a:avLst/>
          </a:prstGeom>
        </p:spPr>
        <p:txBody>
          <a:bodyPr anchor="b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i="1" dirty="0">
                <a:latin typeface="Montserrat" pitchFamily="2" charset="77"/>
                <a:cs typeface="Lato Medium" panose="020F0602020204030203" pitchFamily="34" charset="0"/>
              </a:rPr>
              <a:t>Simeon and Anna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1600" dirty="0">
                <a:latin typeface="Montserrat" pitchFamily="2" charset="77"/>
                <a:cs typeface="Lato Medium" panose="020F0602020204030203" pitchFamily="34" charset="0"/>
              </a:rPr>
              <a:t>Luke 2:22-38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</p:txBody>
      </p:sp>
      <p:pic>
        <p:nvPicPr>
          <p:cNvPr id="8" name="Content Placeholder 4" descr="Simeon and Anna.jpg">
            <a:extLst>
              <a:ext uri="{FF2B5EF4-FFF2-40B4-BE49-F238E27FC236}">
                <a16:creationId xmlns:a16="http://schemas.microsoft.com/office/drawing/2014/main" id="{3CCB4A48-3963-B54E-B71F-85E746175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823" t="9638" r="9502"/>
          <a:stretch/>
        </p:blipFill>
        <p:spPr>
          <a:xfrm>
            <a:off x="549852" y="571478"/>
            <a:ext cx="5102352" cy="571504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247885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30F8-1606-3F4A-A15A-B6DD62AA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365125"/>
            <a:ext cx="5715000" cy="1325563"/>
          </a:xfrm>
        </p:spPr>
        <p:txBody>
          <a:bodyPr/>
          <a:lstStyle/>
          <a:p>
            <a:r>
              <a:rPr lang="en-US" dirty="0"/>
              <a:t>Spirituality of Old 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5BB591-9937-C84B-8E22-766B1E48C7CB}"/>
              </a:ext>
            </a:extLst>
          </p:cNvPr>
          <p:cNvCxnSpPr>
            <a:cxnSpLocks/>
          </p:cNvCxnSpPr>
          <p:nvPr/>
        </p:nvCxnSpPr>
        <p:spPr>
          <a:xfrm>
            <a:off x="5943600" y="1394852"/>
            <a:ext cx="5715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C41630A-65D5-8C4D-91D6-6F912201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40" r="20240"/>
          <a:stretch/>
        </p:blipFill>
        <p:spPr>
          <a:xfrm>
            <a:off x="549852" y="571478"/>
            <a:ext cx="5102352" cy="571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B1203-7C90-8644-A2DD-38DD3F6A5B14}"/>
              </a:ext>
            </a:extLst>
          </p:cNvPr>
          <p:cNvSpPr/>
          <p:nvPr/>
        </p:nvSpPr>
        <p:spPr>
          <a:xfrm>
            <a:off x="5927148" y="1828800"/>
            <a:ext cx="5731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Redemptive Suffering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687C7-84C2-B348-A5BA-CC175445107C}"/>
              </a:ext>
            </a:extLst>
          </p:cNvPr>
          <p:cNvSpPr/>
          <p:nvPr/>
        </p:nvSpPr>
        <p:spPr>
          <a:xfrm>
            <a:off x="5927148" y="5427817"/>
            <a:ext cx="4281859" cy="927883"/>
          </a:xfrm>
          <a:prstGeom prst="rect">
            <a:avLst/>
          </a:prstGeom>
        </p:spPr>
        <p:txBody>
          <a:bodyPr wrap="square" tIns="0" anchor="b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i="1" dirty="0">
                <a:latin typeface="Montserrat" pitchFamily="2" charset="77"/>
                <a:cs typeface="Lato Medium" panose="020F0602020204030203" pitchFamily="34" charset="0"/>
              </a:rPr>
              <a:t>In my flesh I am filling up what is lacking in the afflictions of Christ.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1600" dirty="0">
                <a:latin typeface="Montserrat" pitchFamily="2" charset="77"/>
                <a:cs typeface="Lato Medium" panose="020F0602020204030203" pitchFamily="34" charset="0"/>
              </a:rPr>
              <a:t>Col 1:24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CCB4A48-3963-B54E-B71F-85E746175C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40" r="20240"/>
          <a:stretch/>
        </p:blipFill>
        <p:spPr>
          <a:xfrm>
            <a:off x="549852" y="571478"/>
            <a:ext cx="5102352" cy="571504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567125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F80DA2-7D96-8542-9620-08E9A1512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" t="52267" r="-639" b="4419"/>
          <a:stretch/>
        </p:blipFill>
        <p:spPr>
          <a:xfrm>
            <a:off x="0" y="0"/>
            <a:ext cx="12349853" cy="356616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E425A9-49BA-3442-85DF-D210E057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A08144-9B5C-AF4D-992A-BD17BBB3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886200"/>
            <a:ext cx="9418320" cy="1325880"/>
          </a:xfrm>
        </p:spPr>
        <p:txBody>
          <a:bodyPr/>
          <a:lstStyle/>
          <a:p>
            <a:r>
              <a:rPr lang="en-US" dirty="0"/>
              <a:t>Ethical Considerations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E81FB-BFDA-2F4E-A644-61CBCF677C31}"/>
              </a:ext>
            </a:extLst>
          </p:cNvPr>
          <p:cNvSpPr txBox="1"/>
          <p:nvPr/>
        </p:nvSpPr>
        <p:spPr>
          <a:xfrm>
            <a:off x="1828800" y="5212080"/>
            <a:ext cx="9418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…from conception to natural death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b="1" dirty="0">
                <a:latin typeface="Montserrat" pitchFamily="2" charset="77"/>
                <a:cs typeface="Lato Medium" panose="020F0602020204030203" pitchFamily="34" charset="0"/>
              </a:rPr>
              <a:t>What is natural death?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16E1FD-E72F-9648-BEB9-A1D44F48C7F0}"/>
              </a:ext>
            </a:extLst>
          </p:cNvPr>
          <p:cNvCxnSpPr>
            <a:cxnSpLocks/>
          </p:cNvCxnSpPr>
          <p:nvPr/>
        </p:nvCxnSpPr>
        <p:spPr>
          <a:xfrm>
            <a:off x="1828800" y="4892040"/>
            <a:ext cx="94183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21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30F8-1606-3F4A-A15A-B6DD62AA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365125"/>
            <a:ext cx="5715000" cy="1325563"/>
          </a:xfrm>
        </p:spPr>
        <p:txBody>
          <a:bodyPr>
            <a:normAutofit/>
          </a:bodyPr>
          <a:lstStyle/>
          <a:p>
            <a:r>
              <a:rPr lang="en-US" dirty="0"/>
              <a:t>Ethical Considerations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5BB591-9937-C84B-8E22-766B1E48C7CB}"/>
              </a:ext>
            </a:extLst>
          </p:cNvPr>
          <p:cNvCxnSpPr>
            <a:cxnSpLocks/>
          </p:cNvCxnSpPr>
          <p:nvPr/>
        </p:nvCxnSpPr>
        <p:spPr>
          <a:xfrm>
            <a:off x="5943600" y="1394852"/>
            <a:ext cx="5715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C41630A-65D5-8C4D-91D6-6F91220112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40" r="20240"/>
          <a:stretch/>
        </p:blipFill>
        <p:spPr>
          <a:xfrm>
            <a:off x="549852" y="571478"/>
            <a:ext cx="5102352" cy="571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B1203-7C90-8644-A2DD-38DD3F6A5B14}"/>
              </a:ext>
            </a:extLst>
          </p:cNvPr>
          <p:cNvSpPr/>
          <p:nvPr/>
        </p:nvSpPr>
        <p:spPr>
          <a:xfrm>
            <a:off x="5943600" y="1828800"/>
            <a:ext cx="5715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Ordinary vs. extraordinary means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  <a:p>
            <a:pPr>
              <a:defRPr>
                <a:solidFill>
                  <a:srgbClr val="000000"/>
                </a:solidFill>
              </a:defRPr>
            </a:pPr>
            <a:endParaRPr lang="en-US" dirty="0">
              <a:latin typeface="Montserrat" pitchFamily="2" charset="77"/>
              <a:cs typeface="Lato Medium" panose="020F0602020204030203" pitchFamily="34" charset="0"/>
            </a:endParaRP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b="1" dirty="0">
                <a:latin typeface="Montserrat" pitchFamily="2" charset="77"/>
                <a:cs typeface="Lato Medium" panose="020F0602020204030203" pitchFamily="34" charset="0"/>
              </a:rPr>
              <a:t>Benefit vs. Burden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CCB4A48-3963-B54E-B71F-85E746175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6" b="20211"/>
          <a:stretch/>
        </p:blipFill>
        <p:spPr>
          <a:xfrm>
            <a:off x="549852" y="571478"/>
            <a:ext cx="5102352" cy="571504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485031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30F8-1606-3F4A-A15A-B6DD62AA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365125"/>
            <a:ext cx="5715000" cy="1325563"/>
          </a:xfrm>
        </p:spPr>
        <p:txBody>
          <a:bodyPr>
            <a:normAutofit/>
          </a:bodyPr>
          <a:lstStyle/>
          <a:p>
            <a:r>
              <a:rPr lang="en-US" dirty="0"/>
              <a:t>Ethical Considerations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5BB591-9937-C84B-8E22-766B1E48C7CB}"/>
              </a:ext>
            </a:extLst>
          </p:cNvPr>
          <p:cNvCxnSpPr>
            <a:cxnSpLocks/>
          </p:cNvCxnSpPr>
          <p:nvPr/>
        </p:nvCxnSpPr>
        <p:spPr>
          <a:xfrm>
            <a:off x="5943600" y="1394852"/>
            <a:ext cx="5715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C41630A-65D5-8C4D-91D6-6F91220112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40" r="20240"/>
          <a:stretch/>
        </p:blipFill>
        <p:spPr>
          <a:xfrm>
            <a:off x="549852" y="571478"/>
            <a:ext cx="5102352" cy="571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B1203-7C90-8644-A2DD-38DD3F6A5B14}"/>
              </a:ext>
            </a:extLst>
          </p:cNvPr>
          <p:cNvSpPr/>
          <p:nvPr/>
        </p:nvSpPr>
        <p:spPr>
          <a:xfrm>
            <a:off x="5943600" y="1828800"/>
            <a:ext cx="5715000" cy="1118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Pain management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>
                <a:latin typeface="Montserrat" pitchFamily="2" charset="77"/>
                <a:cs typeface="Lato Medium" panose="020F0602020204030203" pitchFamily="34" charset="0"/>
              </a:rPr>
              <a:t>Double effect</a:t>
            </a:r>
          </a:p>
        </p:txBody>
      </p:sp>
      <p:pic>
        <p:nvPicPr>
          <p:cNvPr id="7" name="Content Placeholder 4" descr="IV therapy.jpg">
            <a:extLst>
              <a:ext uri="{FF2B5EF4-FFF2-40B4-BE49-F238E27FC236}">
                <a16:creationId xmlns:a16="http://schemas.microsoft.com/office/drawing/2014/main" id="{86BBA425-5B0C-C04E-B928-09073C0AFD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4107" r="19776" b="16193"/>
          <a:stretch/>
        </p:blipFill>
        <p:spPr>
          <a:xfrm>
            <a:off x="533399" y="571478"/>
            <a:ext cx="5118805" cy="571504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411666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C2925"/>
      </a:dk1>
      <a:lt1>
        <a:srgbClr val="FFFFFF"/>
      </a:lt1>
      <a:dk2>
        <a:srgbClr val="00556A"/>
      </a:dk2>
      <a:lt2>
        <a:srgbClr val="E6E2E7"/>
      </a:lt2>
      <a:accent1>
        <a:srgbClr val="2FB779"/>
      </a:accent1>
      <a:accent2>
        <a:srgbClr val="148F77"/>
      </a:accent2>
      <a:accent3>
        <a:srgbClr val="00676F"/>
      </a:accent3>
      <a:accent4>
        <a:srgbClr val="005569"/>
      </a:accent4>
      <a:accent5>
        <a:srgbClr val="EDB358"/>
      </a:accent5>
      <a:accent6>
        <a:srgbClr val="C36058"/>
      </a:accent6>
      <a:hlink>
        <a:srgbClr val="2FB779"/>
      </a:hlink>
      <a:folHlink>
        <a:srgbClr val="00556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5913</TotalTime>
  <Words>156</Words>
  <Application>Microsoft Macintosh PowerPoint</Application>
  <PresentationFormat>Widescreen</PresentationFormat>
  <Paragraphs>65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Oswald</vt:lpstr>
      <vt:lpstr>Gotham Medium</vt:lpstr>
      <vt:lpstr>Calibri</vt:lpstr>
      <vt:lpstr>Montserrat</vt:lpstr>
      <vt:lpstr>Arial</vt:lpstr>
      <vt:lpstr>Office Theme</vt:lpstr>
      <vt:lpstr>DAY OF PRAYER AND REFLECTION</vt:lpstr>
      <vt:lpstr>Overview</vt:lpstr>
      <vt:lpstr>Spiritual Reflections</vt:lpstr>
      <vt:lpstr>Spiritual issues in  Old Age</vt:lpstr>
      <vt:lpstr>Spirituality of Old Age</vt:lpstr>
      <vt:lpstr>Spirituality of Old Age</vt:lpstr>
      <vt:lpstr>Ethical Considerations</vt:lpstr>
      <vt:lpstr>Ethical Considerations</vt:lpstr>
      <vt:lpstr>Ethical Considerations</vt:lpstr>
      <vt:lpstr>Ethical Considerations</vt:lpstr>
      <vt:lpstr>Ethical Considerations</vt:lpstr>
      <vt:lpstr>Ethical Considerations</vt:lpstr>
      <vt:lpstr>Footnote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Patrick Finegan</dc:creator>
  <cp:lastModifiedBy>Simona Fava</cp:lastModifiedBy>
  <cp:revision>32</cp:revision>
  <dcterms:created xsi:type="dcterms:W3CDTF">2021-11-29T21:00:40Z</dcterms:created>
  <dcterms:modified xsi:type="dcterms:W3CDTF">2022-02-23T17:29:43Z</dcterms:modified>
</cp:coreProperties>
</file>