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41"/>
  </p:notesMasterIdLst>
  <p:sldIdLst>
    <p:sldId id="256" r:id="rId2"/>
    <p:sldId id="259" r:id="rId3"/>
    <p:sldId id="363" r:id="rId4"/>
    <p:sldId id="257" r:id="rId5"/>
    <p:sldId id="258" r:id="rId6"/>
    <p:sldId id="260" r:id="rId7"/>
    <p:sldId id="261" r:id="rId8"/>
    <p:sldId id="262" r:id="rId9"/>
    <p:sldId id="423" r:id="rId10"/>
    <p:sldId id="418" r:id="rId11"/>
    <p:sldId id="421" r:id="rId12"/>
    <p:sldId id="420" r:id="rId13"/>
    <p:sldId id="422" r:id="rId14"/>
    <p:sldId id="424" r:id="rId15"/>
    <p:sldId id="426" r:id="rId16"/>
    <p:sldId id="425" r:id="rId17"/>
    <p:sldId id="427" r:id="rId18"/>
    <p:sldId id="428" r:id="rId19"/>
    <p:sldId id="429" r:id="rId20"/>
    <p:sldId id="431" r:id="rId21"/>
    <p:sldId id="432" r:id="rId22"/>
    <p:sldId id="433" r:id="rId23"/>
    <p:sldId id="434" r:id="rId24"/>
    <p:sldId id="435" r:id="rId25"/>
    <p:sldId id="274" r:id="rId26"/>
    <p:sldId id="275" r:id="rId27"/>
    <p:sldId id="273" r:id="rId28"/>
    <p:sldId id="291" r:id="rId29"/>
    <p:sldId id="292" r:id="rId30"/>
    <p:sldId id="378" r:id="rId31"/>
    <p:sldId id="295" r:id="rId32"/>
    <p:sldId id="436" r:id="rId33"/>
    <p:sldId id="437" r:id="rId34"/>
    <p:sldId id="438" r:id="rId35"/>
    <p:sldId id="439" r:id="rId36"/>
    <p:sldId id="430" r:id="rId37"/>
    <p:sldId id="440" r:id="rId38"/>
    <p:sldId id="441" r:id="rId39"/>
    <p:sldId id="442" r:id="rId40"/>
  </p:sldIdLst>
  <p:sldSz cx="12192000" cy="6858000"/>
  <p:notesSz cx="6858000" cy="9144000"/>
  <p:embeddedFontLst>
    <p:embeddedFont>
      <p:font typeface="Helvetica" panose="020B0604020202020204" pitchFamily="34" charset="0"/>
      <p:regular r:id="rId42"/>
      <p:bold r:id="rId43"/>
      <p:italic r:id="rId44"/>
      <p:boldItalic r:id="rId45"/>
    </p:embeddedFont>
    <p:embeddedFont>
      <p:font typeface="Montserrat" panose="00000500000000000000" pitchFamily="2" charset="0"/>
      <p:regular r:id="rId46"/>
      <p:bold r:id="rId47"/>
      <p:italic r:id="rId48"/>
      <p:boldItalic r:id="rId49"/>
    </p:embeddedFont>
    <p:embeddedFont>
      <p:font typeface="Oswald" panose="00000500000000000000" pitchFamily="2" charset="0"/>
      <p:regular r:id="rId50"/>
      <p:bold r:id="rId51"/>
    </p:embeddedFont>
    <p:embeddedFont>
      <p:font typeface="Verdana" panose="020B0604030504040204" pitchFamily="34" charset="0"/>
      <p:regular r:id="rId52"/>
      <p:bold r:id="rId53"/>
      <p:italic r:id="rId54"/>
      <p:boldItalic r:id="rId5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A3D5"/>
    <a:srgbClr val="9A88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4035B1-ADE7-46D6-9802-7745C53454D5}" v="810" dt="2025-08-12T05:00:02.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94"/>
  </p:normalViewPr>
  <p:slideViewPr>
    <p:cSldViewPr snapToGrid="0" snapToObjects="1">
      <p:cViewPr>
        <p:scale>
          <a:sx n="69" d="100"/>
          <a:sy n="69" d="100"/>
        </p:scale>
        <p:origin x="339" y="5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3C806-CD97-4B9E-9D36-134C7439ED89}"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DCA06-1C07-4656-9A65-E62C395DDACC}" type="slidenum">
              <a:rPr lang="en-US" smtClean="0"/>
              <a:t>‹#›</a:t>
            </a:fld>
            <a:endParaRPr lang="en-US"/>
          </a:p>
        </p:txBody>
      </p:sp>
    </p:spTree>
    <p:extLst>
      <p:ext uri="{BB962C8B-B14F-4D97-AF65-F5344CB8AC3E}">
        <p14:creationId xmlns:p14="http://schemas.microsoft.com/office/powerpoint/2010/main" val="3629768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17084-5683-49DE-8637-0111A4567E52}" type="slidenum">
              <a:rPr lang="en-US" smtClean="0"/>
              <a:t>3</a:t>
            </a:fld>
            <a:endParaRPr lang="en-US"/>
          </a:p>
        </p:txBody>
      </p:sp>
    </p:spTree>
    <p:extLst>
      <p:ext uri="{BB962C8B-B14F-4D97-AF65-F5344CB8AC3E}">
        <p14:creationId xmlns:p14="http://schemas.microsoft.com/office/powerpoint/2010/main" val="1675815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17084-5683-49DE-8637-0111A4567E52}" type="slidenum">
              <a:rPr lang="en-US" smtClean="0"/>
              <a:t>10</a:t>
            </a:fld>
            <a:endParaRPr lang="en-US"/>
          </a:p>
        </p:txBody>
      </p:sp>
    </p:spTree>
    <p:extLst>
      <p:ext uri="{BB962C8B-B14F-4D97-AF65-F5344CB8AC3E}">
        <p14:creationId xmlns:p14="http://schemas.microsoft.com/office/powerpoint/2010/main" val="807250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4B525-5934-75FA-41AC-2258E8002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981975-65F8-DEB8-3200-5D07D02B028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5293856-958F-6D38-4712-15E3EB7906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E907A9-8768-3AD4-679E-7ADD69868702}"/>
              </a:ext>
            </a:extLst>
          </p:cNvPr>
          <p:cNvSpPr>
            <a:spLocks noGrp="1"/>
          </p:cNvSpPr>
          <p:nvPr>
            <p:ph type="sldNum" sz="quarter" idx="5"/>
          </p:nvPr>
        </p:nvSpPr>
        <p:spPr/>
        <p:txBody>
          <a:bodyPr/>
          <a:lstStyle/>
          <a:p>
            <a:fld id="{31117084-5683-49DE-8637-0111A4567E52}" type="slidenum">
              <a:rPr lang="en-US" smtClean="0"/>
              <a:t>12</a:t>
            </a:fld>
            <a:endParaRPr lang="en-US"/>
          </a:p>
        </p:txBody>
      </p:sp>
    </p:spTree>
    <p:extLst>
      <p:ext uri="{BB962C8B-B14F-4D97-AF65-F5344CB8AC3E}">
        <p14:creationId xmlns:p14="http://schemas.microsoft.com/office/powerpoint/2010/main" val="2141731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17084-5683-49DE-8637-0111A4567E52}" type="slidenum">
              <a:rPr lang="en-US" smtClean="0"/>
              <a:t>28</a:t>
            </a:fld>
            <a:endParaRPr lang="en-US"/>
          </a:p>
        </p:txBody>
      </p:sp>
    </p:spTree>
    <p:extLst>
      <p:ext uri="{BB962C8B-B14F-4D97-AF65-F5344CB8AC3E}">
        <p14:creationId xmlns:p14="http://schemas.microsoft.com/office/powerpoint/2010/main" val="3013928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17084-5683-49DE-8637-0111A4567E52}" type="slidenum">
              <a:rPr lang="en-US" smtClean="0"/>
              <a:t>29</a:t>
            </a:fld>
            <a:endParaRPr lang="en-US"/>
          </a:p>
        </p:txBody>
      </p:sp>
    </p:spTree>
    <p:extLst>
      <p:ext uri="{BB962C8B-B14F-4D97-AF65-F5344CB8AC3E}">
        <p14:creationId xmlns:p14="http://schemas.microsoft.com/office/powerpoint/2010/main" val="2490969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17084-5683-49DE-8637-0111A4567E52}" type="slidenum">
              <a:rPr lang="en-US" smtClean="0"/>
              <a:t>30</a:t>
            </a:fld>
            <a:endParaRPr lang="en-US"/>
          </a:p>
        </p:txBody>
      </p:sp>
    </p:spTree>
    <p:extLst>
      <p:ext uri="{BB962C8B-B14F-4D97-AF65-F5344CB8AC3E}">
        <p14:creationId xmlns:p14="http://schemas.microsoft.com/office/powerpoint/2010/main" val="2059343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117084-5683-49DE-8637-0111A4567E52}" type="slidenum">
              <a:rPr lang="en-US" smtClean="0"/>
              <a:t>31</a:t>
            </a:fld>
            <a:endParaRPr lang="en-US"/>
          </a:p>
        </p:txBody>
      </p:sp>
    </p:spTree>
    <p:extLst>
      <p:ext uri="{BB962C8B-B14F-4D97-AF65-F5344CB8AC3E}">
        <p14:creationId xmlns:p14="http://schemas.microsoft.com/office/powerpoint/2010/main" val="577467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744277" y="1041400"/>
            <a:ext cx="6096000" cy="2387600"/>
          </a:xfrm>
        </p:spPr>
        <p:txBody>
          <a:bodyPr anchor="b"/>
          <a:lstStyle>
            <a:lvl1pPr algn="l">
              <a:defRPr sz="6000" b="0">
                <a:latin typeface="Oswald" pitchFamily="2" charset="77"/>
              </a:defRPr>
            </a:lvl1pPr>
          </a:lstStyle>
          <a:p>
            <a:r>
              <a:rPr lang="en-US" dirty="0"/>
              <a:t>CLICK TO EDIT MASTER TITLE STYLE</a:t>
            </a:r>
          </a:p>
        </p:txBody>
      </p:sp>
      <p:sp>
        <p:nvSpPr>
          <p:cNvPr id="3" name="Subtitle 2"/>
          <p:cNvSpPr>
            <a:spLocks noGrp="1"/>
          </p:cNvSpPr>
          <p:nvPr>
            <p:ph type="subTitle" idx="1"/>
          </p:nvPr>
        </p:nvSpPr>
        <p:spPr>
          <a:xfrm>
            <a:off x="4744277" y="3628542"/>
            <a:ext cx="6096000" cy="1655762"/>
          </a:xfrm>
        </p:spPr>
        <p:txBody>
          <a:bodyPr/>
          <a:lstStyle>
            <a:lvl1pPr marL="0" indent="0" algn="l">
              <a:buNone/>
              <a:defRPr sz="2400">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AE8F11-9993-3E4B-AD4A-8C7651C3E836}" type="datetimeFigureOut">
              <a:rPr lang="en-US" smtClean="0"/>
              <a:t>9/15/2025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BBF83-4B57-994B-A18A-0143DDF55284}" type="slidenum">
              <a:rPr lang="en-US" smtClean="0"/>
              <a:t>‹#›</a:t>
            </a:fld>
            <a:endParaRPr lang="en-US"/>
          </a:p>
        </p:txBody>
      </p:sp>
    </p:spTree>
    <p:extLst>
      <p:ext uri="{BB962C8B-B14F-4D97-AF65-F5344CB8AC3E}">
        <p14:creationId xmlns:p14="http://schemas.microsoft.com/office/powerpoint/2010/main" val="2116176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52AE8F11-9993-3E4B-AD4A-8C7651C3E836}"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BBF83-4B57-994B-A18A-0143DDF55284}" type="slidenum">
              <a:rPr lang="en-US" smtClean="0"/>
              <a:t>‹#›</a:t>
            </a:fld>
            <a:endParaRPr lang="en-US"/>
          </a:p>
        </p:txBody>
      </p:sp>
    </p:spTree>
    <p:extLst>
      <p:ext uri="{BB962C8B-B14F-4D97-AF65-F5344CB8AC3E}">
        <p14:creationId xmlns:p14="http://schemas.microsoft.com/office/powerpoint/2010/main" val="3957962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2AE8F11-9993-3E4B-AD4A-8C7651C3E836}"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BBF83-4B57-994B-A18A-0143DDF55284}" type="slidenum">
              <a:rPr lang="en-US" smtClean="0"/>
              <a:t>‹#›</a:t>
            </a:fld>
            <a:endParaRPr lang="en-US"/>
          </a:p>
        </p:txBody>
      </p:sp>
      <p:sp>
        <p:nvSpPr>
          <p:cNvPr id="7" name="Title 1">
            <a:extLst>
              <a:ext uri="{FF2B5EF4-FFF2-40B4-BE49-F238E27FC236}">
                <a16:creationId xmlns:a16="http://schemas.microsoft.com/office/drawing/2014/main" id="{46040D89-750E-8F4D-A153-FCAF550DB0EE}"/>
              </a:ext>
            </a:extLst>
          </p:cNvPr>
          <p:cNvSpPr>
            <a:spLocks noGrp="1"/>
          </p:cNvSpPr>
          <p:nvPr>
            <p:ph type="title"/>
          </p:nvPr>
        </p:nvSpPr>
        <p:spPr>
          <a:xfrm>
            <a:off x="1417320" y="365760"/>
            <a:ext cx="9829800" cy="1325563"/>
          </a:xfrm>
        </p:spPr>
        <p:txBody>
          <a:bodyPr/>
          <a:lstStyle/>
          <a:p>
            <a:r>
              <a:rPr lang="en-US"/>
              <a:t>Click to edit Master title style</a:t>
            </a:r>
            <a:endParaRPr lang="en-US" dirty="0"/>
          </a:p>
        </p:txBody>
      </p:sp>
    </p:spTree>
    <p:extLst>
      <p:ext uri="{BB962C8B-B14F-4D97-AF65-F5344CB8AC3E}">
        <p14:creationId xmlns:p14="http://schemas.microsoft.com/office/powerpoint/2010/main" val="560721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6357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 ">
    <p:spTree>
      <p:nvGrpSpPr>
        <p:cNvPr id="1" name=""/>
        <p:cNvGrpSpPr/>
        <p:nvPr/>
      </p:nvGrpSpPr>
      <p:grpSpPr>
        <a:xfrm>
          <a:off x="0" y="0"/>
          <a:ext cx="0" cy="0"/>
          <a:chOff x="0" y="0"/>
          <a:chExt cx="0" cy="0"/>
        </a:xfrm>
      </p:grpSpPr>
      <p:sp>
        <p:nvSpPr>
          <p:cNvPr id="148" name="Lorem ipsum dolor sit"/>
          <p:cNvSpPr txBox="1">
            <a:spLocks noGrp="1"/>
          </p:cNvSpPr>
          <p:nvPr>
            <p:ph type="body" sz="quarter" idx="13"/>
          </p:nvPr>
        </p:nvSpPr>
        <p:spPr>
          <a:xfrm>
            <a:off x="1130905" y="2577703"/>
            <a:ext cx="9930191" cy="394275"/>
          </a:xfrm>
          <a:prstGeom prst="rect">
            <a:avLst/>
          </a:prstGeom>
        </p:spPr>
        <p:txBody>
          <a:bodyPr anchor="t">
            <a:spAutoFit/>
          </a:bodyPr>
          <a:lstStyle>
            <a:lvl1pPr marL="0" indent="0" algn="ctr">
              <a:spcBef>
                <a:spcPts val="0"/>
              </a:spcBef>
              <a:buSzTx/>
              <a:buNone/>
              <a:defRPr sz="2180" cap="all">
                <a:solidFill>
                  <a:srgbClr val="22272B"/>
                </a:solidFill>
                <a:latin typeface="Avenir Next Demi Bold"/>
                <a:ea typeface="Avenir Next Demi Bold"/>
                <a:cs typeface="Avenir Next Demi Bold"/>
                <a:sym typeface="Avenir Next Demi Bold"/>
              </a:defRPr>
            </a:lvl1pPr>
          </a:lstStyle>
          <a:p>
            <a:r>
              <a:t>Lorem ipsum dolor sit</a:t>
            </a:r>
          </a:p>
        </p:txBody>
      </p:sp>
      <p:sp>
        <p:nvSpPr>
          <p:cNvPr id="149" name="Lorem ipsum dolor sit amet, consectetur adipiscing elit. Nullam non luctus ipsum, ac aliquam arcu. Nam efficitur dolor erat, nec placerat sapien rhoncus nec. Aliquam erat volutpat. Cras molestie pharetra lectus, quis ullamcorper augue euismod quis. Class aptent taciti sociosqu ad litora torquent per conubia nostra, per inceptos himenaeos. Curabitur imperdiet est ut neque ullamcorper, ac elementum ipsum lacinia. Proin nec maximus orci. Phasellus tincidunt at lacus in auctor. Phasellus ac diam quis dolor tincidunt ornare. Ut rhoncus luctus nulla, quis vehicula urna lacinia in."/>
          <p:cNvSpPr txBox="1">
            <a:spLocks noGrp="1"/>
          </p:cNvSpPr>
          <p:nvPr>
            <p:ph type="body" sz="quarter" idx="14"/>
          </p:nvPr>
        </p:nvSpPr>
        <p:spPr>
          <a:xfrm>
            <a:off x="1784411" y="3208258"/>
            <a:ext cx="8623178" cy="637610"/>
          </a:xfrm>
          <a:prstGeom prst="rect">
            <a:avLst/>
          </a:prstGeom>
        </p:spPr>
        <p:txBody>
          <a:bodyPr anchor="t">
            <a:spAutoFit/>
          </a:bodyPr>
          <a:lstStyle>
            <a:lvl1pPr marL="0" indent="0" algn="just">
              <a:spcBef>
                <a:spcPts val="0"/>
              </a:spcBef>
              <a:buSzTx/>
              <a:buNone/>
              <a:defRPr sz="984">
                <a:solidFill>
                  <a:srgbClr val="22272B"/>
                </a:solidFill>
                <a:latin typeface="Avenir Next"/>
                <a:ea typeface="Avenir Next"/>
                <a:cs typeface="Avenir Next"/>
                <a:sym typeface="Avenir Next"/>
              </a:defRPr>
            </a:lvl1pPr>
          </a:lstStyle>
          <a:p>
            <a:r>
              <a:t>Lorem ipsum dolor sit amet, consectetur adipiscing elit. Nullam non luctus ipsum, ac aliquam arcu. Nam efficitur dolor erat, nec placerat sapien rhoncus nec. Aliquam erat volutpat. Cras molestie pharetra lectus, quis ullamcorper augue euismod quis. Class aptent taciti sociosqu ad litora torquent per conubia nostra, per inceptos himenaeos. Curabitur imperdiet est ut neque ullamcorper, ac elementum ipsum lacinia. Proin nec maximus orci. Phasellus tincidunt at lacus in auctor. Phasellus ac diam quis dolor tincidunt ornare. Ut rhoncus luctus nulla, quis vehicula urna lacinia in.</a:t>
            </a:r>
          </a:p>
        </p:txBody>
      </p:sp>
      <p:sp>
        <p:nvSpPr>
          <p:cNvPr id="150" name="Slide Number"/>
          <p:cNvSpPr txBox="1">
            <a:spLocks noGrp="1"/>
          </p:cNvSpPr>
          <p:nvPr>
            <p:ph type="sldNum" sz="quarter" idx="2"/>
          </p:nvPr>
        </p:nvSpPr>
        <p:spPr>
          <a:xfrm>
            <a:off x="5917310" y="6500812"/>
            <a:ext cx="345473" cy="267891"/>
          </a:xfrm>
          <a:prstGeom prst="rect">
            <a:avLst/>
          </a:prstGeom>
        </p:spPr>
        <p:txBody>
          <a:bodyPr/>
          <a:lstStyle>
            <a:lvl1pPr>
              <a:defRPr sz="1266">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69982318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122289" y="431602"/>
            <a:ext cx="11626453" cy="5813227"/>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92969" y="446484"/>
            <a:ext cx="5000625"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892969" y="3321844"/>
            <a:ext cx="5000625" cy="2893219"/>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808783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262688" y="3536156"/>
            <a:ext cx="5676326" cy="2839641"/>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096000" y="625079"/>
            <a:ext cx="5500688" cy="275034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2226469" y="625078"/>
            <a:ext cx="11233547" cy="5616773"/>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404120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17320" y="365760"/>
            <a:ext cx="98298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1828800" y="1828800"/>
            <a:ext cx="941832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E8F11-9993-3E4B-AD4A-8C7651C3E836}"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BBF83-4B57-994B-A18A-0143DDF55284}" type="slidenum">
              <a:rPr lang="en-US" smtClean="0"/>
              <a:t>‹#›</a:t>
            </a:fld>
            <a:endParaRPr lang="en-US"/>
          </a:p>
        </p:txBody>
      </p:sp>
    </p:spTree>
    <p:extLst>
      <p:ext uri="{BB962C8B-B14F-4D97-AF65-F5344CB8AC3E}">
        <p14:creationId xmlns:p14="http://schemas.microsoft.com/office/powerpoint/2010/main" val="111714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691640"/>
            <a:ext cx="10515600" cy="2880360"/>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914400" y="4571999"/>
            <a:ext cx="10515600" cy="150876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AE8F11-9993-3E4B-AD4A-8C7651C3E836}"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1BBF83-4B57-994B-A18A-0143DDF55284}" type="slidenum">
              <a:rPr lang="en-US" smtClean="0"/>
              <a:t>‹#›</a:t>
            </a:fld>
            <a:endParaRPr lang="en-US"/>
          </a:p>
        </p:txBody>
      </p:sp>
    </p:spTree>
    <p:extLst>
      <p:ext uri="{BB962C8B-B14F-4D97-AF65-F5344CB8AC3E}">
        <p14:creationId xmlns:p14="http://schemas.microsoft.com/office/powerpoint/2010/main" val="2747693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4400" y="1825625"/>
            <a:ext cx="5166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0800" y="1825625"/>
            <a:ext cx="5166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AE8F11-9993-3E4B-AD4A-8C7651C3E836}"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BBF83-4B57-994B-A18A-0143DDF55284}" type="slidenum">
              <a:rPr lang="en-US" smtClean="0"/>
              <a:t>‹#›</a:t>
            </a:fld>
            <a:endParaRPr lang="en-US"/>
          </a:p>
        </p:txBody>
      </p:sp>
    </p:spTree>
    <p:extLst>
      <p:ext uri="{BB962C8B-B14F-4D97-AF65-F5344CB8AC3E}">
        <p14:creationId xmlns:p14="http://schemas.microsoft.com/office/powerpoint/2010/main" val="3091621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365125"/>
            <a:ext cx="1046988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0" y="1691640"/>
            <a:ext cx="516636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2514600"/>
            <a:ext cx="5166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691640"/>
            <a:ext cx="516636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14600"/>
            <a:ext cx="5166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AE8F11-9993-3E4B-AD4A-8C7651C3E836}" type="datetimeFigureOut">
              <a:rPr lang="en-US" smtClean="0"/>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1BBF83-4B57-994B-A18A-0143DDF55284}" type="slidenum">
              <a:rPr lang="en-US" smtClean="0"/>
              <a:t>‹#›</a:t>
            </a:fld>
            <a:endParaRPr lang="en-US"/>
          </a:p>
        </p:txBody>
      </p:sp>
    </p:spTree>
    <p:extLst>
      <p:ext uri="{BB962C8B-B14F-4D97-AF65-F5344CB8AC3E}">
        <p14:creationId xmlns:p14="http://schemas.microsoft.com/office/powerpoint/2010/main" val="85514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AE8F11-9993-3E4B-AD4A-8C7651C3E836}" type="datetimeFigureOut">
              <a:rPr lang="en-US" smtClean="0"/>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1BBF83-4B57-994B-A18A-0143DDF55284}" type="slidenum">
              <a:rPr lang="en-US" smtClean="0"/>
              <a:t>‹#›</a:t>
            </a:fld>
            <a:endParaRPr lang="en-US"/>
          </a:p>
        </p:txBody>
      </p:sp>
    </p:spTree>
    <p:extLst>
      <p:ext uri="{BB962C8B-B14F-4D97-AF65-F5344CB8AC3E}">
        <p14:creationId xmlns:p14="http://schemas.microsoft.com/office/powerpoint/2010/main" val="1068396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AE8F11-9993-3E4B-AD4A-8C7651C3E836}" type="datetimeFigureOut">
              <a:rPr lang="en-US" smtClean="0"/>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1BBF83-4B57-994B-A18A-0143DDF55284}" type="slidenum">
              <a:rPr lang="en-US" smtClean="0"/>
              <a:t>‹#›</a:t>
            </a:fld>
            <a:endParaRPr lang="en-US"/>
          </a:p>
        </p:txBody>
      </p:sp>
    </p:spTree>
    <p:extLst>
      <p:ext uri="{BB962C8B-B14F-4D97-AF65-F5344CB8AC3E}">
        <p14:creationId xmlns:p14="http://schemas.microsoft.com/office/powerpoint/2010/main" val="268175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3932237" cy="1600200"/>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5166360" y="914400"/>
            <a:ext cx="6172200" cy="4937760"/>
          </a:xfrm>
        </p:spPr>
        <p:txBody>
          <a:bodyPr/>
          <a:lstStyle>
            <a:lvl1pPr>
              <a:defRPr sz="2700"/>
            </a:lvl1pPr>
            <a:lvl2pPr>
              <a:defRPr sz="2400"/>
            </a:lvl2pPr>
            <a:lvl3pPr>
              <a:defRPr sz="21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2057400"/>
            <a:ext cx="3932237" cy="3931920"/>
          </a:xfrm>
        </p:spPr>
        <p:txBody>
          <a:bodyPr>
            <a:normAutofit/>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AE8F11-9993-3E4B-AD4A-8C7651C3E836}"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BBF83-4B57-994B-A18A-0143DDF55284}" type="slidenum">
              <a:rPr lang="en-US" smtClean="0"/>
              <a:t>‹#›</a:t>
            </a:fld>
            <a:endParaRPr lang="en-US"/>
          </a:p>
        </p:txBody>
      </p:sp>
    </p:spTree>
    <p:extLst>
      <p:ext uri="{BB962C8B-B14F-4D97-AF65-F5344CB8AC3E}">
        <p14:creationId xmlns:p14="http://schemas.microsoft.com/office/powerpoint/2010/main" val="268548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3932237" cy="1600200"/>
          </a:xfrm>
        </p:spPr>
        <p:txBody>
          <a:bodyPr anchor="b">
            <a:normAutofit/>
          </a:bodyPr>
          <a:lstStyle>
            <a:lvl1pPr>
              <a:defRPr sz="30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66360" y="914400"/>
            <a:ext cx="6253424" cy="4937760"/>
          </a:xfrm>
        </p:spPr>
        <p:txBody>
          <a:bodyPr anchor="t">
            <a:normAutofit/>
          </a:bodyPr>
          <a:lstStyle>
            <a:lvl1pPr marL="0" indent="0">
              <a:buNone/>
              <a:defRPr sz="2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2057400"/>
            <a:ext cx="3932237" cy="3811588"/>
          </a:xfrm>
        </p:spPr>
        <p:txBody>
          <a:bodyPr>
            <a:normAutofit/>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AE8F11-9993-3E4B-AD4A-8C7651C3E836}"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1BBF83-4B57-994B-A18A-0143DDF55284}" type="slidenum">
              <a:rPr lang="en-US" smtClean="0"/>
              <a:t>‹#›</a:t>
            </a:fld>
            <a:endParaRPr lang="en-US"/>
          </a:p>
        </p:txBody>
      </p:sp>
    </p:spTree>
    <p:extLst>
      <p:ext uri="{BB962C8B-B14F-4D97-AF65-F5344CB8AC3E}">
        <p14:creationId xmlns:p14="http://schemas.microsoft.com/office/powerpoint/2010/main" val="418135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17320" y="365760"/>
            <a:ext cx="9829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828800" y="1825625"/>
            <a:ext cx="941832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AE8F11-9993-3E4B-AD4A-8C7651C3E836}" type="datetimeFigureOut">
              <a:rPr lang="en-US" smtClean="0"/>
              <a:pPr/>
              <a:t>9/15/2025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BBF83-4B57-994B-A18A-0143DDF55284}" type="slidenum">
              <a:rPr lang="en-US" smtClean="0"/>
              <a:pPr/>
              <a:t>‹#›</a:t>
            </a:fld>
            <a:endParaRPr lang="en-US" dirty="0"/>
          </a:p>
        </p:txBody>
      </p:sp>
    </p:spTree>
    <p:extLst>
      <p:ext uri="{BB962C8B-B14F-4D97-AF65-F5344CB8AC3E}">
        <p14:creationId xmlns:p14="http://schemas.microsoft.com/office/powerpoint/2010/main" val="2178373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200" b="0" i="0" kern="1200">
          <a:solidFill>
            <a:schemeClr val="tx2"/>
          </a:solidFill>
          <a:latin typeface="Oswald" pitchFamily="2" charset="77"/>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7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3.tif"/><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tif"/><Relationship Id="rId4" Type="http://schemas.openxmlformats.org/officeDocument/2006/relationships/image" Target="../media/image14.t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06542-B06C-034B-8DDA-AF985DC59EC8}"/>
              </a:ext>
            </a:extLst>
          </p:cNvPr>
          <p:cNvSpPr>
            <a:spLocks noGrp="1"/>
          </p:cNvSpPr>
          <p:nvPr>
            <p:ph type="ctrTitle"/>
          </p:nvPr>
        </p:nvSpPr>
        <p:spPr>
          <a:xfrm>
            <a:off x="4470991" y="2539586"/>
            <a:ext cx="7187608" cy="1778827"/>
          </a:xfrm>
        </p:spPr>
        <p:txBody>
          <a:bodyPr>
            <a:normAutofit/>
          </a:bodyPr>
          <a:lstStyle/>
          <a:p>
            <a:pPr algn="l"/>
            <a:r>
              <a:rPr lang="en-US" dirty="0">
                <a:ea typeface="Verdana" panose="020B0604030504040204" pitchFamily="34" charset="0"/>
                <a:cs typeface="Verdana" panose="020B0604030504040204" pitchFamily="34" charset="0"/>
              </a:rPr>
              <a:t>Principles for Parish Evangelization</a:t>
            </a:r>
          </a:p>
        </p:txBody>
      </p:sp>
    </p:spTree>
    <p:extLst>
      <p:ext uri="{BB962C8B-B14F-4D97-AF65-F5344CB8AC3E}">
        <p14:creationId xmlns:p14="http://schemas.microsoft.com/office/powerpoint/2010/main" val="3180790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How do we help someone cross through into an initial conversion?"/>
          <p:cNvSpPr txBox="1"/>
          <p:nvPr/>
        </p:nvSpPr>
        <p:spPr>
          <a:xfrm>
            <a:off x="386330" y="410942"/>
            <a:ext cx="9032467" cy="45082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19" tIns="35719" rIns="35719" bIns="35719" anchor="ctr">
            <a:spAutoFit/>
          </a:bodyPr>
          <a:lstStyle>
            <a:lvl1pPr>
              <a:defRPr sz="3500" b="0" i="1">
                <a:latin typeface="Helvetica Neue Light"/>
                <a:ea typeface="Helvetica Neue Light"/>
                <a:cs typeface="Helvetica Neue Light"/>
                <a:sym typeface="Helvetica Neue Light"/>
              </a:defRPr>
            </a:lvl1pPr>
          </a:lstStyle>
          <a:p>
            <a:r>
              <a:rPr lang="en-US" sz="2461" dirty="0">
                <a:latin typeface="Montserrat" panose="00000500000000000000" pitchFamily="2" charset="0"/>
              </a:rPr>
              <a:t>What constitutes an initial conversion?</a:t>
            </a:r>
            <a:endParaRPr sz="2461" dirty="0">
              <a:latin typeface="Montserrat" panose="00000500000000000000" pitchFamily="2" charset="0"/>
            </a:endParaRPr>
          </a:p>
        </p:txBody>
      </p:sp>
      <p:sp>
        <p:nvSpPr>
          <p:cNvPr id="400" name="A clear, direct, personal invitation"/>
          <p:cNvSpPr txBox="1"/>
          <p:nvPr/>
        </p:nvSpPr>
        <p:spPr>
          <a:xfrm>
            <a:off x="526030" y="1546594"/>
            <a:ext cx="11002582" cy="46029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19" tIns="35719" rIns="35719" bIns="35719" anchor="ctr">
            <a:spAutoFit/>
          </a:bodyPr>
          <a:lstStyle>
            <a:lvl1pPr marL="457200" indent="-228600" algn="l" defTabSz="457200">
              <a:lnSpc>
                <a:spcPct val="107916"/>
              </a:lnSpc>
              <a:spcBef>
                <a:spcPts val="800"/>
              </a:spcBef>
              <a:defRPr sz="3600"/>
            </a:lvl1pPr>
          </a:lstStyle>
          <a:p>
            <a:pPr algn="ctr">
              <a:spcBef>
                <a:spcPts val="0"/>
              </a:spcBef>
            </a:pPr>
            <a:r>
              <a:rPr lang="en-US" sz="4000" kern="100" dirty="0">
                <a:latin typeface="Aptos" panose="020B0004020202020204" pitchFamily="34" charset="0"/>
                <a:ea typeface="Aptos" panose="020B0004020202020204" pitchFamily="34" charset="0"/>
                <a:cs typeface="Times New Roman" panose="02020603050405020304" pitchFamily="18" charset="0"/>
              </a:rPr>
              <a:t>“Conversion means accepting, </a:t>
            </a:r>
          </a:p>
          <a:p>
            <a:pPr algn="ctr">
              <a:spcBef>
                <a:spcPts val="0"/>
              </a:spcBef>
            </a:pPr>
            <a:r>
              <a:rPr lang="en-US" sz="4000" kern="100" dirty="0">
                <a:latin typeface="Aptos" panose="020B0004020202020204" pitchFamily="34" charset="0"/>
                <a:ea typeface="Aptos" panose="020B0004020202020204" pitchFamily="34" charset="0"/>
                <a:cs typeface="Times New Roman" panose="02020603050405020304" pitchFamily="18" charset="0"/>
              </a:rPr>
              <a:t>by </a:t>
            </a:r>
            <a:r>
              <a:rPr lang="en-US" sz="4000" b="1" kern="100" dirty="0">
                <a:latin typeface="Aptos" panose="020B0004020202020204" pitchFamily="34" charset="0"/>
                <a:ea typeface="Aptos" panose="020B0004020202020204" pitchFamily="34" charset="0"/>
                <a:cs typeface="Times New Roman" panose="02020603050405020304" pitchFamily="18" charset="0"/>
              </a:rPr>
              <a:t>a personal decision</a:t>
            </a:r>
            <a:r>
              <a:rPr lang="en-US" sz="4000" kern="100" dirty="0">
                <a:latin typeface="Aptos" panose="020B0004020202020204" pitchFamily="34" charset="0"/>
                <a:ea typeface="Aptos" panose="020B0004020202020204" pitchFamily="34" charset="0"/>
                <a:cs typeface="Times New Roman" panose="02020603050405020304" pitchFamily="18" charset="0"/>
              </a:rPr>
              <a:t>, </a:t>
            </a:r>
          </a:p>
          <a:p>
            <a:pPr algn="ctr">
              <a:spcBef>
                <a:spcPts val="0"/>
              </a:spcBef>
            </a:pPr>
            <a:r>
              <a:rPr lang="en-US" sz="4000" kern="100" dirty="0">
                <a:latin typeface="Aptos" panose="020B0004020202020204" pitchFamily="34" charset="0"/>
                <a:ea typeface="Aptos" panose="020B0004020202020204" pitchFamily="34" charset="0"/>
                <a:cs typeface="Times New Roman" panose="02020603050405020304" pitchFamily="18" charset="0"/>
              </a:rPr>
              <a:t>the saving sovereignty of Christ </a:t>
            </a:r>
          </a:p>
          <a:p>
            <a:pPr algn="ctr">
              <a:spcBef>
                <a:spcPts val="0"/>
              </a:spcBef>
            </a:pPr>
            <a:r>
              <a:rPr lang="en-US" sz="4000" kern="100" dirty="0">
                <a:latin typeface="Aptos" panose="020B0004020202020204" pitchFamily="34" charset="0"/>
                <a:ea typeface="Aptos" panose="020B0004020202020204" pitchFamily="34" charset="0"/>
                <a:cs typeface="Times New Roman" panose="02020603050405020304" pitchFamily="18" charset="0"/>
              </a:rPr>
              <a:t>and becoming his disciple” </a:t>
            </a:r>
          </a:p>
          <a:p>
            <a:pPr algn="ctr"/>
            <a:endParaRPr lang="en-US" sz="3200" kern="100" dirty="0">
              <a:latin typeface="Aptos" panose="020B0004020202020204" pitchFamily="34" charset="0"/>
              <a:ea typeface="Aptos" panose="020B0004020202020204" pitchFamily="34" charset="0"/>
              <a:cs typeface="Times New Roman" panose="02020603050405020304" pitchFamily="18" charset="0"/>
            </a:endParaRPr>
          </a:p>
          <a:p>
            <a:pPr algn="ctr"/>
            <a:r>
              <a:rPr lang="en-US" sz="2400" kern="100" dirty="0">
                <a:latin typeface="Aptos" panose="020B0004020202020204" pitchFamily="34" charset="0"/>
                <a:ea typeface="Aptos" panose="020B0004020202020204" pitchFamily="34" charset="0"/>
                <a:cs typeface="Times New Roman" panose="02020603050405020304" pitchFamily="18" charset="0"/>
              </a:rPr>
              <a:t>(St John Paul II, </a:t>
            </a:r>
            <a:r>
              <a:rPr lang="en-US" sz="2400" i="1" kern="100" dirty="0">
                <a:latin typeface="Aptos" panose="020B0004020202020204" pitchFamily="34" charset="0"/>
                <a:ea typeface="Aptos" panose="020B0004020202020204" pitchFamily="34" charset="0"/>
                <a:cs typeface="Times New Roman" panose="02020603050405020304" pitchFamily="18" charset="0"/>
              </a:rPr>
              <a:t>RM</a:t>
            </a:r>
            <a:r>
              <a:rPr lang="en-US" sz="2400" kern="100" dirty="0">
                <a:latin typeface="Aptos" panose="020B0004020202020204" pitchFamily="34" charset="0"/>
                <a:ea typeface="Aptos" panose="020B0004020202020204" pitchFamily="34" charset="0"/>
                <a:cs typeface="Times New Roman" panose="02020603050405020304" pitchFamily="18" charset="0"/>
              </a:rPr>
              <a:t> #46).</a:t>
            </a:r>
          </a:p>
          <a:p>
            <a:pPr algn="ctr"/>
            <a:endParaRPr sz="3200" dirty="0">
              <a:latin typeface="Montserrat" panose="00000500000000000000" pitchFamily="2" charset="0"/>
            </a:endParaRPr>
          </a:p>
        </p:txBody>
      </p:sp>
    </p:spTree>
    <p:extLst>
      <p:ext uri="{BB962C8B-B14F-4D97-AF65-F5344CB8AC3E}">
        <p14:creationId xmlns:p14="http://schemas.microsoft.com/office/powerpoint/2010/main" val="2934817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clear, direct, personal invitation">
            <a:extLst>
              <a:ext uri="{FF2B5EF4-FFF2-40B4-BE49-F238E27FC236}">
                <a16:creationId xmlns:a16="http://schemas.microsoft.com/office/drawing/2014/main" id="{2A15BCC6-4062-D5A4-6F49-8569A15C7D24}"/>
              </a:ext>
            </a:extLst>
          </p:cNvPr>
          <p:cNvSpPr txBox="1"/>
          <p:nvPr/>
        </p:nvSpPr>
        <p:spPr>
          <a:xfrm>
            <a:off x="193165" y="454770"/>
            <a:ext cx="11805670" cy="620913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19" tIns="35719" rIns="35719" bIns="35719" anchor="ctr">
            <a:spAutoFit/>
          </a:bodyPr>
          <a:lstStyle>
            <a:lvl1pPr marL="457200" indent="-228600" algn="l" defTabSz="457200">
              <a:lnSpc>
                <a:spcPct val="107916"/>
              </a:lnSpc>
              <a:spcBef>
                <a:spcPts val="800"/>
              </a:spcBef>
              <a:defRPr sz="3600"/>
            </a:lvl1pPr>
          </a:lstStyle>
          <a:p>
            <a:pPr>
              <a:buNone/>
            </a:pPr>
            <a:r>
              <a:rPr lang="en-US" sz="2400" dirty="0">
                <a:effectLst/>
              </a:rPr>
              <a:t>“</a:t>
            </a:r>
            <a:r>
              <a:rPr lang="en-US" sz="2400" b="1" dirty="0">
                <a:effectLst/>
              </a:rPr>
              <a:t>Faith and conversion arise from the "heart", </a:t>
            </a:r>
            <a:r>
              <a:rPr lang="en-US" sz="2400" dirty="0">
                <a:effectLst/>
              </a:rPr>
              <a:t>that is, they arise from the depth of the human person and they involve all that he is.” </a:t>
            </a:r>
            <a:endParaRPr lang="en-US" sz="2400" dirty="0"/>
          </a:p>
          <a:p>
            <a:pPr>
              <a:buNone/>
            </a:pPr>
            <a:r>
              <a:rPr lang="en-US" sz="1800" dirty="0">
                <a:effectLst/>
              </a:rPr>
              <a:t>								General Directory for Catechesis, no. 55</a:t>
            </a:r>
            <a:endParaRPr lang="en-US" sz="1800" dirty="0"/>
          </a:p>
          <a:p>
            <a:pPr>
              <a:buNone/>
            </a:pPr>
            <a:r>
              <a:rPr lang="en-US" sz="1800" dirty="0"/>
              <a:t> </a:t>
            </a:r>
          </a:p>
          <a:p>
            <a:pPr>
              <a:buNone/>
            </a:pPr>
            <a:r>
              <a:rPr lang="en-US" sz="2400" dirty="0">
                <a:effectLst/>
              </a:rPr>
              <a:t>“In the Bible, </a:t>
            </a:r>
            <a:r>
              <a:rPr lang="en-US" sz="2400" b="1" dirty="0">
                <a:effectLst/>
              </a:rPr>
              <a:t>the heart is</a:t>
            </a:r>
            <a:r>
              <a:rPr lang="en-US" sz="2400" dirty="0">
                <a:effectLst/>
              </a:rPr>
              <a:t> the core of the human person, where all his or her different dimensions intersect…</a:t>
            </a:r>
            <a:r>
              <a:rPr lang="en-US" sz="2400" b="1" dirty="0">
                <a:effectLst/>
              </a:rPr>
              <a:t>intellect, will and affectivity</a:t>
            </a:r>
            <a:r>
              <a:rPr lang="en-US" sz="2400" dirty="0">
                <a:effectLst/>
              </a:rPr>
              <a:t>.” </a:t>
            </a:r>
            <a:endParaRPr lang="en-US" sz="2400" dirty="0"/>
          </a:p>
          <a:p>
            <a:r>
              <a:rPr lang="en-US" sz="1800" dirty="0">
                <a:effectLst/>
              </a:rPr>
              <a:t>								Pope Francis, The Light of Faith, no 26</a:t>
            </a:r>
            <a:endParaRPr lang="en-US" sz="1800" dirty="0"/>
          </a:p>
          <a:p>
            <a:endParaRPr lang="en-US" dirty="0">
              <a:latin typeface="Montserrat" panose="00000500000000000000" pitchFamily="2" charset="0"/>
            </a:endParaRPr>
          </a:p>
          <a:p>
            <a:pPr>
              <a:buNone/>
            </a:pPr>
            <a:r>
              <a:rPr lang="en-US" sz="3200" dirty="0">
                <a:effectLst/>
              </a:rPr>
              <a:t>“</a:t>
            </a:r>
            <a:r>
              <a:rPr lang="en-US" sz="2400" b="1" dirty="0">
                <a:effectLst/>
              </a:rPr>
              <a:t>Faith is </a:t>
            </a:r>
            <a:r>
              <a:rPr lang="en-US" sz="2400" dirty="0">
                <a:effectLst/>
              </a:rPr>
              <a:t>not a merely intellectual, or merely volitional, or merely emotional activity- it is </a:t>
            </a:r>
            <a:r>
              <a:rPr lang="en-US" sz="2400" b="1" dirty="0">
                <a:effectLst/>
              </a:rPr>
              <a:t>all of these things together</a:t>
            </a:r>
            <a:r>
              <a:rPr lang="en-US" sz="2400" dirty="0">
                <a:effectLst/>
              </a:rPr>
              <a:t>. It is </a:t>
            </a:r>
            <a:r>
              <a:rPr lang="en-US" sz="2400" i="1" dirty="0">
                <a:effectLst/>
              </a:rPr>
              <a:t>an act of the whole self</a:t>
            </a:r>
            <a:r>
              <a:rPr lang="en-US" sz="2400" dirty="0">
                <a:effectLst/>
              </a:rPr>
              <a:t>, of the whole person in his concentrated unity.” </a:t>
            </a:r>
            <a:endParaRPr lang="en-US" sz="2400" dirty="0"/>
          </a:p>
          <a:p>
            <a:pPr>
              <a:buNone/>
            </a:pPr>
            <a:r>
              <a:rPr lang="en-US" sz="1800" dirty="0">
                <a:effectLst/>
              </a:rPr>
              <a:t>								-Joseph Ratzinger, Gospel Catechesis Catechism</a:t>
            </a:r>
            <a:endParaRPr lang="en-US" sz="1800" dirty="0"/>
          </a:p>
          <a:p>
            <a:endParaRPr dirty="0">
              <a:latin typeface="Montserrat" panose="00000500000000000000" pitchFamily="2" charset="0"/>
            </a:endParaRPr>
          </a:p>
        </p:txBody>
      </p:sp>
    </p:spTree>
    <p:extLst>
      <p:ext uri="{BB962C8B-B14F-4D97-AF65-F5344CB8AC3E}">
        <p14:creationId xmlns:p14="http://schemas.microsoft.com/office/powerpoint/2010/main" val="46672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12539-686D-BD3E-DB3D-865387E51966}"/>
            </a:ext>
          </a:extLst>
        </p:cNvPr>
        <p:cNvGrpSpPr/>
        <p:nvPr/>
      </p:nvGrpSpPr>
      <p:grpSpPr>
        <a:xfrm>
          <a:off x="0" y="0"/>
          <a:ext cx="0" cy="0"/>
          <a:chOff x="0" y="0"/>
          <a:chExt cx="0" cy="0"/>
        </a:xfrm>
      </p:grpSpPr>
      <p:sp>
        <p:nvSpPr>
          <p:cNvPr id="400" name="A clear, direct, personal invitation">
            <a:extLst>
              <a:ext uri="{FF2B5EF4-FFF2-40B4-BE49-F238E27FC236}">
                <a16:creationId xmlns:a16="http://schemas.microsoft.com/office/drawing/2014/main" id="{6CC23920-00BD-139C-372E-0F7178D4AA7E}"/>
              </a:ext>
            </a:extLst>
          </p:cNvPr>
          <p:cNvSpPr txBox="1"/>
          <p:nvPr/>
        </p:nvSpPr>
        <p:spPr>
          <a:xfrm>
            <a:off x="526030" y="281294"/>
            <a:ext cx="10751570" cy="17699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5719" tIns="35719" rIns="35719" bIns="35719" anchor="ctr">
            <a:spAutoFit/>
          </a:bodyPr>
          <a:lstStyle>
            <a:lvl1pPr marL="457200" indent="-228600" algn="l" defTabSz="457200">
              <a:lnSpc>
                <a:spcPct val="107916"/>
              </a:lnSpc>
              <a:spcBef>
                <a:spcPts val="800"/>
              </a:spcBef>
              <a:defRPr sz="3600"/>
            </a:lvl1pPr>
          </a:lstStyle>
          <a:p>
            <a:pPr algn="ctr"/>
            <a:r>
              <a:rPr lang="en-US" sz="2400" kern="100" dirty="0">
                <a:latin typeface="Aptos" panose="020B0004020202020204" pitchFamily="34" charset="0"/>
                <a:ea typeface="Aptos" panose="020B0004020202020204" pitchFamily="34" charset="0"/>
                <a:cs typeface="Times New Roman" panose="02020603050405020304" pitchFamily="18" charset="0"/>
              </a:rPr>
              <a:t>“Conversion means accepting, by </a:t>
            </a:r>
            <a:r>
              <a:rPr lang="en-US" sz="2400" b="1" kern="100" dirty="0">
                <a:latin typeface="Aptos" panose="020B0004020202020204" pitchFamily="34" charset="0"/>
                <a:ea typeface="Aptos" panose="020B0004020202020204" pitchFamily="34" charset="0"/>
                <a:cs typeface="Times New Roman" panose="02020603050405020304" pitchFamily="18" charset="0"/>
              </a:rPr>
              <a:t>a personal decision</a:t>
            </a:r>
            <a:r>
              <a:rPr lang="en-US" sz="2400" kern="100" dirty="0">
                <a:latin typeface="Aptos" panose="020B0004020202020204" pitchFamily="34" charset="0"/>
                <a:ea typeface="Aptos" panose="020B0004020202020204" pitchFamily="34" charset="0"/>
                <a:cs typeface="Times New Roman" panose="02020603050405020304" pitchFamily="18" charset="0"/>
              </a:rPr>
              <a:t>, the saving sovereignty of Christ and becoming his disciple” </a:t>
            </a:r>
          </a:p>
          <a:p>
            <a:pPr algn="ctr"/>
            <a:r>
              <a:rPr lang="en-US" sz="1800" kern="100" dirty="0">
                <a:latin typeface="Aptos" panose="020B0004020202020204" pitchFamily="34" charset="0"/>
                <a:ea typeface="Aptos" panose="020B0004020202020204" pitchFamily="34" charset="0"/>
                <a:cs typeface="Times New Roman" panose="02020603050405020304" pitchFamily="18" charset="0"/>
              </a:rPr>
              <a:t>(St John Paul II, </a:t>
            </a:r>
            <a:r>
              <a:rPr lang="en-US" sz="1800" i="1" kern="100" dirty="0">
                <a:latin typeface="Aptos" panose="020B0004020202020204" pitchFamily="34" charset="0"/>
                <a:ea typeface="Aptos" panose="020B0004020202020204" pitchFamily="34" charset="0"/>
                <a:cs typeface="Times New Roman" panose="02020603050405020304" pitchFamily="18" charset="0"/>
              </a:rPr>
              <a:t>RM</a:t>
            </a:r>
            <a:r>
              <a:rPr lang="en-US" sz="1800" kern="100" dirty="0">
                <a:latin typeface="Aptos" panose="020B0004020202020204" pitchFamily="34" charset="0"/>
                <a:ea typeface="Aptos" panose="020B0004020202020204" pitchFamily="34" charset="0"/>
                <a:cs typeface="Times New Roman" panose="02020603050405020304" pitchFamily="18" charset="0"/>
              </a:rPr>
              <a:t> #46).</a:t>
            </a:r>
          </a:p>
          <a:p>
            <a:pPr algn="ctr"/>
            <a:endParaRPr sz="2531" dirty="0">
              <a:latin typeface="Montserrat" panose="00000500000000000000" pitchFamily="2" charset="0"/>
            </a:endParaRPr>
          </a:p>
        </p:txBody>
      </p:sp>
      <p:sp>
        <p:nvSpPr>
          <p:cNvPr id="2" name="TextBox 1">
            <a:extLst>
              <a:ext uri="{FF2B5EF4-FFF2-40B4-BE49-F238E27FC236}">
                <a16:creationId xmlns:a16="http://schemas.microsoft.com/office/drawing/2014/main" id="{1649CEAC-035B-3EBB-4BE8-367443BD2EFE}"/>
              </a:ext>
            </a:extLst>
          </p:cNvPr>
          <p:cNvSpPr txBox="1"/>
          <p:nvPr/>
        </p:nvSpPr>
        <p:spPr>
          <a:xfrm>
            <a:off x="2235200" y="2077301"/>
            <a:ext cx="9674860" cy="3539430"/>
          </a:xfrm>
          <a:prstGeom prst="rect">
            <a:avLst/>
          </a:prstGeom>
          <a:noFill/>
        </p:spPr>
        <p:txBody>
          <a:bodyPr wrap="square" rtlCol="0">
            <a:spAutoFit/>
          </a:bodyPr>
          <a:lstStyle/>
          <a:p>
            <a:r>
              <a:rPr lang="en-US" sz="2800" b="1" dirty="0"/>
              <a:t>Intellect – “</a:t>
            </a:r>
            <a:r>
              <a:rPr lang="en-US" sz="2800" dirty="0"/>
              <a:t>I understand and believe what was proclaimed to me (the kerygma)”</a:t>
            </a:r>
          </a:p>
          <a:p>
            <a:endParaRPr lang="en-US" sz="2800" b="1" dirty="0"/>
          </a:p>
          <a:p>
            <a:r>
              <a:rPr lang="en-US" sz="2800" b="1" dirty="0"/>
              <a:t>Will</a:t>
            </a:r>
            <a:r>
              <a:rPr lang="en-US" sz="2800" dirty="0"/>
              <a:t>  - “I choose to repent and submit my life under Jesus’ lordship and live as his disciple”</a:t>
            </a:r>
          </a:p>
          <a:p>
            <a:endParaRPr lang="en-US" sz="2800" b="1" dirty="0"/>
          </a:p>
          <a:p>
            <a:r>
              <a:rPr lang="en-US" sz="2800" b="1" dirty="0"/>
              <a:t>Emotions</a:t>
            </a:r>
            <a:r>
              <a:rPr lang="en-US" sz="2800" dirty="0"/>
              <a:t> – “I have experienced God’s personal and unconditional love for me”</a:t>
            </a:r>
            <a:endParaRPr lang="en-US" sz="2800" b="1" dirty="0"/>
          </a:p>
        </p:txBody>
      </p:sp>
    </p:spTree>
    <p:extLst>
      <p:ext uri="{BB962C8B-B14F-4D97-AF65-F5344CB8AC3E}">
        <p14:creationId xmlns:p14="http://schemas.microsoft.com/office/powerpoint/2010/main" val="139547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8C9A8-3E38-3217-A3B1-73F8E7F89695}"/>
              </a:ext>
            </a:extLst>
          </p:cNvPr>
          <p:cNvSpPr>
            <a:spLocks noGrp="1"/>
          </p:cNvSpPr>
          <p:nvPr>
            <p:ph type="title"/>
          </p:nvPr>
        </p:nvSpPr>
        <p:spPr>
          <a:xfrm>
            <a:off x="6692900" y="1701800"/>
            <a:ext cx="4610100" cy="1143000"/>
          </a:xfrm>
        </p:spPr>
        <p:txBody>
          <a:bodyPr/>
          <a:lstStyle/>
          <a:p>
            <a:r>
              <a:rPr lang="en-US" dirty="0"/>
              <a:t>Nuptial Analogy</a:t>
            </a:r>
          </a:p>
        </p:txBody>
      </p:sp>
      <p:pic>
        <p:nvPicPr>
          <p:cNvPr id="5" name="Picture 4" descr="A couple of gold rings on a dictionary page&#10;&#10;AI-generated content may be incorrect.">
            <a:extLst>
              <a:ext uri="{FF2B5EF4-FFF2-40B4-BE49-F238E27FC236}">
                <a16:creationId xmlns:a16="http://schemas.microsoft.com/office/drawing/2014/main" id="{E357A8D4-1798-CB19-A2A1-9666805E4DFC}"/>
              </a:ext>
            </a:extLst>
          </p:cNvPr>
          <p:cNvPicPr>
            <a:picLocks noChangeAspect="1"/>
          </p:cNvPicPr>
          <p:nvPr/>
        </p:nvPicPr>
        <p:blipFill>
          <a:blip r:embed="rId2"/>
          <a:srcRect l="10000" r="27038"/>
          <a:stretch>
            <a:fillRect/>
          </a:stretch>
        </p:blipFill>
        <p:spPr>
          <a:xfrm>
            <a:off x="0" y="0"/>
            <a:ext cx="6477000" cy="6858000"/>
          </a:xfrm>
          <a:prstGeom prst="rect">
            <a:avLst/>
          </a:prstGeom>
        </p:spPr>
      </p:pic>
    </p:spTree>
    <p:extLst>
      <p:ext uri="{BB962C8B-B14F-4D97-AF65-F5344CB8AC3E}">
        <p14:creationId xmlns:p14="http://schemas.microsoft.com/office/powerpoint/2010/main" val="3280369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D3A2D-4C7F-008B-31FE-2A69714383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664586-4DC2-83C7-CC85-7C403CC80004}"/>
              </a:ext>
            </a:extLst>
          </p:cNvPr>
          <p:cNvSpPr>
            <a:spLocks noGrp="1"/>
          </p:cNvSpPr>
          <p:nvPr>
            <p:ph type="title"/>
          </p:nvPr>
        </p:nvSpPr>
        <p:spPr>
          <a:xfrm>
            <a:off x="1066446" y="147793"/>
            <a:ext cx="9829800" cy="1325563"/>
          </a:xfrm>
        </p:spPr>
        <p:txBody>
          <a:bodyPr/>
          <a:lstStyle/>
          <a:p>
            <a:r>
              <a:rPr lang="en-US" dirty="0"/>
              <a:t>1) </a:t>
            </a:r>
            <a:r>
              <a:rPr lang="en-US" u="sng" dirty="0"/>
              <a:t>Parishioners Equipped to Evangelize</a:t>
            </a:r>
          </a:p>
        </p:txBody>
      </p:sp>
      <p:sp>
        <p:nvSpPr>
          <p:cNvPr id="5" name="TextBox 4">
            <a:extLst>
              <a:ext uri="{FF2B5EF4-FFF2-40B4-BE49-F238E27FC236}">
                <a16:creationId xmlns:a16="http://schemas.microsoft.com/office/drawing/2014/main" id="{430DFB15-169D-C424-FD78-99D1DA901216}"/>
              </a:ext>
            </a:extLst>
          </p:cNvPr>
          <p:cNvSpPr txBox="1"/>
          <p:nvPr/>
        </p:nvSpPr>
        <p:spPr>
          <a:xfrm>
            <a:off x="2312892" y="1769033"/>
            <a:ext cx="8803342" cy="3785652"/>
          </a:xfrm>
          <a:prstGeom prst="rect">
            <a:avLst/>
          </a:prstGeom>
          <a:noFill/>
        </p:spPr>
        <p:txBody>
          <a:bodyPr wrap="square" rtlCol="0">
            <a:spAutoFit/>
          </a:bodyPr>
          <a:lstStyle/>
          <a:p>
            <a:r>
              <a:rPr lang="en-US" sz="4000" i="1" dirty="0"/>
              <a:t>Wholistic</a:t>
            </a:r>
            <a:r>
              <a:rPr lang="en-US" sz="4000" dirty="0"/>
              <a:t> equipping</a:t>
            </a:r>
          </a:p>
          <a:p>
            <a:pPr marL="1028700" lvl="1" indent="-571500">
              <a:buFont typeface="Arial" panose="020B0604020202020204" pitchFamily="34" charset="0"/>
              <a:buChar char="•"/>
            </a:pPr>
            <a:r>
              <a:rPr lang="en-US" sz="4000" i="1" dirty="0"/>
              <a:t>A.S.K.</a:t>
            </a:r>
          </a:p>
          <a:p>
            <a:pPr marL="1485900" lvl="2" indent="-571500">
              <a:buFont typeface="Arial" panose="020B0604020202020204" pitchFamily="34" charset="0"/>
              <a:buChar char="•"/>
            </a:pPr>
            <a:r>
              <a:rPr lang="en-US" sz="4000" i="1" dirty="0"/>
              <a:t>Attitudes (heart)</a:t>
            </a:r>
          </a:p>
          <a:p>
            <a:pPr marL="1485900" lvl="2" indent="-571500">
              <a:buFont typeface="Arial" panose="020B0604020202020204" pitchFamily="34" charset="0"/>
              <a:buChar char="•"/>
            </a:pPr>
            <a:r>
              <a:rPr lang="en-US" sz="4000" i="1" dirty="0"/>
              <a:t>Skills (hands)</a:t>
            </a:r>
          </a:p>
          <a:p>
            <a:pPr marL="1485900" lvl="2" indent="-571500">
              <a:buFont typeface="Arial" panose="020B0604020202020204" pitchFamily="34" charset="0"/>
              <a:buChar char="•"/>
            </a:pPr>
            <a:r>
              <a:rPr lang="en-US" sz="4000" i="1" dirty="0"/>
              <a:t>Knowledge (head)</a:t>
            </a:r>
          </a:p>
          <a:p>
            <a:endParaRPr lang="en-US" sz="4000" i="1" dirty="0"/>
          </a:p>
        </p:txBody>
      </p:sp>
    </p:spTree>
    <p:extLst>
      <p:ext uri="{BB962C8B-B14F-4D97-AF65-F5344CB8AC3E}">
        <p14:creationId xmlns:p14="http://schemas.microsoft.com/office/powerpoint/2010/main" val="316577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A40AC-C52C-D797-3AEB-EF500CED93F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8915C8F-36D0-B993-7020-B0773B5F43F1}"/>
              </a:ext>
            </a:extLst>
          </p:cNvPr>
          <p:cNvSpPr txBox="1"/>
          <p:nvPr/>
        </p:nvSpPr>
        <p:spPr>
          <a:xfrm>
            <a:off x="1655617" y="3925671"/>
            <a:ext cx="10609375" cy="2985433"/>
          </a:xfrm>
          <a:prstGeom prst="rect">
            <a:avLst/>
          </a:prstGeom>
          <a:noFill/>
        </p:spPr>
        <p:txBody>
          <a:bodyPr wrap="square" rtlCol="0">
            <a:spAutoFit/>
          </a:bodyPr>
          <a:lstStyle/>
          <a:p>
            <a:pPr marL="1028700" lvl="1" indent="-571500">
              <a:buFont typeface="Arial" panose="020B0604020202020204" pitchFamily="34" charset="0"/>
              <a:buChar char="•"/>
            </a:pPr>
            <a:r>
              <a:rPr lang="en-US" sz="3600" i="1" dirty="0"/>
              <a:t>I believe my testimony is worth sharing</a:t>
            </a:r>
          </a:p>
          <a:p>
            <a:pPr marL="1028700" lvl="1" indent="-571500">
              <a:buFont typeface="Arial" panose="020B0604020202020204" pitchFamily="34" charset="0"/>
              <a:buChar char="•"/>
            </a:pPr>
            <a:r>
              <a:rPr lang="en-US" sz="3600" i="1" dirty="0"/>
              <a:t>I believe my testimony can be more powerful that trying to teach my beliefs to someone </a:t>
            </a:r>
          </a:p>
          <a:p>
            <a:endParaRPr lang="en-US" sz="4000" dirty="0"/>
          </a:p>
          <a:p>
            <a:endParaRPr lang="en-US" sz="4000" i="1" dirty="0"/>
          </a:p>
        </p:txBody>
      </p:sp>
      <p:sp>
        <p:nvSpPr>
          <p:cNvPr id="4" name="TextBox 3">
            <a:extLst>
              <a:ext uri="{FF2B5EF4-FFF2-40B4-BE49-F238E27FC236}">
                <a16:creationId xmlns:a16="http://schemas.microsoft.com/office/drawing/2014/main" id="{24836DD5-FE56-F697-376C-8279FBC26DBC}"/>
              </a:ext>
            </a:extLst>
          </p:cNvPr>
          <p:cNvSpPr txBox="1"/>
          <p:nvPr/>
        </p:nvSpPr>
        <p:spPr>
          <a:xfrm>
            <a:off x="1101436" y="352171"/>
            <a:ext cx="6096000" cy="646331"/>
          </a:xfrm>
          <a:prstGeom prst="rect">
            <a:avLst/>
          </a:prstGeom>
          <a:noFill/>
        </p:spPr>
        <p:txBody>
          <a:bodyPr wrap="square">
            <a:spAutoFit/>
          </a:bodyPr>
          <a:lstStyle/>
          <a:p>
            <a:r>
              <a:rPr lang="en-US" sz="3600" dirty="0"/>
              <a:t>Sharing Testimony </a:t>
            </a:r>
            <a:r>
              <a:rPr lang="en-US" sz="3600" i="1" dirty="0"/>
              <a:t>(example) </a:t>
            </a:r>
          </a:p>
        </p:txBody>
      </p:sp>
      <p:sp>
        <p:nvSpPr>
          <p:cNvPr id="6" name="TextBox 5">
            <a:extLst>
              <a:ext uri="{FF2B5EF4-FFF2-40B4-BE49-F238E27FC236}">
                <a16:creationId xmlns:a16="http://schemas.microsoft.com/office/drawing/2014/main" id="{75E078C0-6075-CA90-D187-2FB2296C998F}"/>
              </a:ext>
            </a:extLst>
          </p:cNvPr>
          <p:cNvSpPr txBox="1"/>
          <p:nvPr/>
        </p:nvSpPr>
        <p:spPr>
          <a:xfrm>
            <a:off x="1350818" y="2765175"/>
            <a:ext cx="6151418" cy="769441"/>
          </a:xfrm>
          <a:prstGeom prst="rect">
            <a:avLst/>
          </a:prstGeom>
          <a:noFill/>
        </p:spPr>
        <p:txBody>
          <a:bodyPr wrap="square">
            <a:spAutoFit/>
          </a:bodyPr>
          <a:lstStyle/>
          <a:p>
            <a:pPr lvl="1"/>
            <a:r>
              <a:rPr lang="en-US" sz="4400" dirty="0"/>
              <a:t>Attitude</a:t>
            </a:r>
          </a:p>
        </p:txBody>
      </p:sp>
    </p:spTree>
    <p:extLst>
      <p:ext uri="{BB962C8B-B14F-4D97-AF65-F5344CB8AC3E}">
        <p14:creationId xmlns:p14="http://schemas.microsoft.com/office/powerpoint/2010/main" val="177151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EE7D-A076-D0AA-DD20-B7ACF250B7B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58CE88D-7268-B89A-5941-962C1B43D23F}"/>
              </a:ext>
            </a:extLst>
          </p:cNvPr>
          <p:cNvSpPr txBox="1"/>
          <p:nvPr/>
        </p:nvSpPr>
        <p:spPr>
          <a:xfrm>
            <a:off x="1690254" y="2864787"/>
            <a:ext cx="10609375" cy="2985433"/>
          </a:xfrm>
          <a:prstGeom prst="rect">
            <a:avLst/>
          </a:prstGeom>
          <a:noFill/>
        </p:spPr>
        <p:txBody>
          <a:bodyPr wrap="square" rtlCol="0">
            <a:spAutoFit/>
          </a:bodyPr>
          <a:lstStyle/>
          <a:p>
            <a:pPr lvl="1"/>
            <a:r>
              <a:rPr lang="en-US" sz="3600" dirty="0"/>
              <a:t>Skill</a:t>
            </a:r>
          </a:p>
          <a:p>
            <a:pPr marL="1028700" lvl="1" indent="-571500">
              <a:buFont typeface="Arial" panose="020B0604020202020204" pitchFamily="34" charset="0"/>
              <a:buChar char="•"/>
            </a:pPr>
            <a:endParaRPr lang="en-US" sz="3600" i="1" dirty="0"/>
          </a:p>
          <a:p>
            <a:pPr marL="1028700" lvl="1" indent="-571500">
              <a:buFont typeface="Arial" panose="020B0604020202020204" pitchFamily="34" charset="0"/>
              <a:buChar char="•"/>
            </a:pPr>
            <a:r>
              <a:rPr lang="en-US" sz="3600" i="1" dirty="0"/>
              <a:t>I’m able to share my testimony</a:t>
            </a:r>
          </a:p>
          <a:p>
            <a:endParaRPr lang="en-US" sz="4000" dirty="0"/>
          </a:p>
          <a:p>
            <a:endParaRPr lang="en-US" sz="4000" i="1" dirty="0"/>
          </a:p>
        </p:txBody>
      </p:sp>
      <p:sp>
        <p:nvSpPr>
          <p:cNvPr id="4" name="TextBox 3">
            <a:extLst>
              <a:ext uri="{FF2B5EF4-FFF2-40B4-BE49-F238E27FC236}">
                <a16:creationId xmlns:a16="http://schemas.microsoft.com/office/drawing/2014/main" id="{E7939175-DCB2-5E2C-4CA4-3572E9A1EF55}"/>
              </a:ext>
            </a:extLst>
          </p:cNvPr>
          <p:cNvSpPr txBox="1"/>
          <p:nvPr/>
        </p:nvSpPr>
        <p:spPr>
          <a:xfrm>
            <a:off x="1025235" y="361449"/>
            <a:ext cx="6096000" cy="646331"/>
          </a:xfrm>
          <a:prstGeom prst="rect">
            <a:avLst/>
          </a:prstGeom>
          <a:noFill/>
        </p:spPr>
        <p:txBody>
          <a:bodyPr wrap="square">
            <a:spAutoFit/>
          </a:bodyPr>
          <a:lstStyle/>
          <a:p>
            <a:r>
              <a:rPr lang="en-US" sz="3600" dirty="0"/>
              <a:t>Sharing Testimony </a:t>
            </a:r>
            <a:r>
              <a:rPr lang="en-US" sz="3600" i="1" dirty="0"/>
              <a:t>(example) </a:t>
            </a:r>
          </a:p>
        </p:txBody>
      </p:sp>
    </p:spTree>
    <p:extLst>
      <p:ext uri="{BB962C8B-B14F-4D97-AF65-F5344CB8AC3E}">
        <p14:creationId xmlns:p14="http://schemas.microsoft.com/office/powerpoint/2010/main" val="599933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AD5E5-324E-DF68-A66C-4CC94A16272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5969535-E2E5-892C-87F4-902B860E0618}"/>
              </a:ext>
            </a:extLst>
          </p:cNvPr>
          <p:cNvSpPr txBox="1"/>
          <p:nvPr/>
        </p:nvSpPr>
        <p:spPr>
          <a:xfrm>
            <a:off x="1690254" y="2864787"/>
            <a:ext cx="10609375" cy="2985433"/>
          </a:xfrm>
          <a:prstGeom prst="rect">
            <a:avLst/>
          </a:prstGeom>
          <a:noFill/>
        </p:spPr>
        <p:txBody>
          <a:bodyPr wrap="square" rtlCol="0">
            <a:spAutoFit/>
          </a:bodyPr>
          <a:lstStyle/>
          <a:p>
            <a:pPr lvl="1"/>
            <a:r>
              <a:rPr lang="en-US" sz="3600" dirty="0"/>
              <a:t>Knowledge</a:t>
            </a:r>
          </a:p>
          <a:p>
            <a:pPr marL="1028700" lvl="1" indent="-571500">
              <a:buFont typeface="Arial" panose="020B0604020202020204" pitchFamily="34" charset="0"/>
              <a:buChar char="•"/>
            </a:pPr>
            <a:endParaRPr lang="en-US" sz="3600" i="1" dirty="0"/>
          </a:p>
          <a:p>
            <a:pPr marL="1028700" lvl="1" indent="-571500">
              <a:buFont typeface="Arial" panose="020B0604020202020204" pitchFamily="34" charset="0"/>
              <a:buChar char="•"/>
            </a:pPr>
            <a:r>
              <a:rPr lang="en-US" sz="3600" i="1" dirty="0"/>
              <a:t>I know what makes an effective testimony</a:t>
            </a:r>
          </a:p>
          <a:p>
            <a:endParaRPr lang="en-US" sz="4000" dirty="0"/>
          </a:p>
          <a:p>
            <a:endParaRPr lang="en-US" sz="4000" i="1" dirty="0"/>
          </a:p>
        </p:txBody>
      </p:sp>
      <p:sp>
        <p:nvSpPr>
          <p:cNvPr id="4" name="TextBox 3">
            <a:extLst>
              <a:ext uri="{FF2B5EF4-FFF2-40B4-BE49-F238E27FC236}">
                <a16:creationId xmlns:a16="http://schemas.microsoft.com/office/drawing/2014/main" id="{44EF121A-8E90-2D0D-DB5D-6330E753E87B}"/>
              </a:ext>
            </a:extLst>
          </p:cNvPr>
          <p:cNvSpPr txBox="1"/>
          <p:nvPr/>
        </p:nvSpPr>
        <p:spPr>
          <a:xfrm>
            <a:off x="1129146" y="367116"/>
            <a:ext cx="6096000" cy="646331"/>
          </a:xfrm>
          <a:prstGeom prst="rect">
            <a:avLst/>
          </a:prstGeom>
          <a:noFill/>
        </p:spPr>
        <p:txBody>
          <a:bodyPr wrap="square">
            <a:spAutoFit/>
          </a:bodyPr>
          <a:lstStyle/>
          <a:p>
            <a:r>
              <a:rPr lang="en-US" sz="3600" dirty="0"/>
              <a:t>Sharing Testimony </a:t>
            </a:r>
            <a:r>
              <a:rPr lang="en-US" sz="3600" i="1" dirty="0"/>
              <a:t>(example) </a:t>
            </a:r>
          </a:p>
        </p:txBody>
      </p:sp>
    </p:spTree>
    <p:extLst>
      <p:ext uri="{BB962C8B-B14F-4D97-AF65-F5344CB8AC3E}">
        <p14:creationId xmlns:p14="http://schemas.microsoft.com/office/powerpoint/2010/main" val="3338224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408F8-B7C6-D3F9-A29C-90F82BFEDAE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7FC5613-F9CD-EF92-5786-2988547095A0}"/>
              </a:ext>
            </a:extLst>
          </p:cNvPr>
          <p:cNvSpPr txBox="1"/>
          <p:nvPr/>
        </p:nvSpPr>
        <p:spPr>
          <a:xfrm>
            <a:off x="1087581" y="3422073"/>
            <a:ext cx="10609375" cy="3539430"/>
          </a:xfrm>
          <a:prstGeom prst="rect">
            <a:avLst/>
          </a:prstGeom>
          <a:noFill/>
        </p:spPr>
        <p:txBody>
          <a:bodyPr wrap="square" rtlCol="0">
            <a:spAutoFit/>
          </a:bodyPr>
          <a:lstStyle/>
          <a:p>
            <a:pPr marL="1028700" lvl="1" indent="-571500">
              <a:buFont typeface="Arial" panose="020B0604020202020204" pitchFamily="34" charset="0"/>
              <a:buChar char="•"/>
            </a:pPr>
            <a:r>
              <a:rPr lang="en-US" sz="3600" i="1" dirty="0"/>
              <a:t>(A) I believe my testimony is worth sharing</a:t>
            </a:r>
          </a:p>
          <a:p>
            <a:pPr marL="1028700" lvl="1" indent="-571500">
              <a:buFont typeface="Arial" panose="020B0604020202020204" pitchFamily="34" charset="0"/>
              <a:buChar char="•"/>
            </a:pPr>
            <a:r>
              <a:rPr lang="en-US" sz="3600" i="1" dirty="0"/>
              <a:t>(S) I am able to share my testimony</a:t>
            </a:r>
          </a:p>
          <a:p>
            <a:pPr marL="1028700" lvl="1" indent="-571500">
              <a:buFont typeface="Arial" panose="020B0604020202020204" pitchFamily="34" charset="0"/>
              <a:buChar char="•"/>
            </a:pPr>
            <a:r>
              <a:rPr lang="en-US" sz="3600" i="1" dirty="0"/>
              <a:t>(K) I know what makes an effective testimony</a:t>
            </a:r>
          </a:p>
          <a:p>
            <a:pPr marL="1028700" lvl="1" indent="-571500">
              <a:buFont typeface="Arial" panose="020B0604020202020204" pitchFamily="34" charset="0"/>
              <a:buChar char="•"/>
            </a:pPr>
            <a:endParaRPr lang="en-US" sz="3600" i="1" dirty="0"/>
          </a:p>
          <a:p>
            <a:endParaRPr lang="en-US" sz="4000" dirty="0"/>
          </a:p>
          <a:p>
            <a:endParaRPr lang="en-US" sz="4000" i="1" dirty="0"/>
          </a:p>
        </p:txBody>
      </p:sp>
      <p:sp>
        <p:nvSpPr>
          <p:cNvPr id="4" name="TextBox 3">
            <a:extLst>
              <a:ext uri="{FF2B5EF4-FFF2-40B4-BE49-F238E27FC236}">
                <a16:creationId xmlns:a16="http://schemas.microsoft.com/office/drawing/2014/main" id="{CAE4DC9E-AB1D-C18D-1635-E81E46150FEC}"/>
              </a:ext>
            </a:extLst>
          </p:cNvPr>
          <p:cNvSpPr txBox="1"/>
          <p:nvPr/>
        </p:nvSpPr>
        <p:spPr>
          <a:xfrm>
            <a:off x="1182960" y="379739"/>
            <a:ext cx="6096000" cy="646331"/>
          </a:xfrm>
          <a:prstGeom prst="rect">
            <a:avLst/>
          </a:prstGeom>
          <a:noFill/>
        </p:spPr>
        <p:txBody>
          <a:bodyPr wrap="square">
            <a:spAutoFit/>
          </a:bodyPr>
          <a:lstStyle/>
          <a:p>
            <a:r>
              <a:rPr lang="en-US" sz="3600" dirty="0"/>
              <a:t>Sharing Testimony </a:t>
            </a:r>
            <a:r>
              <a:rPr lang="en-US" sz="3600" i="1" dirty="0"/>
              <a:t>(example) </a:t>
            </a:r>
          </a:p>
        </p:txBody>
      </p:sp>
      <p:sp>
        <p:nvSpPr>
          <p:cNvPr id="3" name="TextBox 2">
            <a:extLst>
              <a:ext uri="{FF2B5EF4-FFF2-40B4-BE49-F238E27FC236}">
                <a16:creationId xmlns:a16="http://schemas.microsoft.com/office/drawing/2014/main" id="{F2E82A1A-A0B7-1C79-F03D-C350E15411A7}"/>
              </a:ext>
            </a:extLst>
          </p:cNvPr>
          <p:cNvSpPr txBox="1"/>
          <p:nvPr/>
        </p:nvSpPr>
        <p:spPr>
          <a:xfrm>
            <a:off x="1627910" y="2159948"/>
            <a:ext cx="7578436" cy="923330"/>
          </a:xfrm>
          <a:prstGeom prst="rect">
            <a:avLst/>
          </a:prstGeom>
          <a:noFill/>
        </p:spPr>
        <p:txBody>
          <a:bodyPr wrap="square" rtlCol="0">
            <a:spAutoFit/>
          </a:bodyPr>
          <a:lstStyle/>
          <a:p>
            <a:r>
              <a:rPr lang="en-US" sz="5400" b="1" dirty="0"/>
              <a:t>An effective witness…</a:t>
            </a:r>
          </a:p>
        </p:txBody>
      </p:sp>
    </p:spTree>
    <p:extLst>
      <p:ext uri="{BB962C8B-B14F-4D97-AF65-F5344CB8AC3E}">
        <p14:creationId xmlns:p14="http://schemas.microsoft.com/office/powerpoint/2010/main" val="3739969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888FB-66C5-912F-603C-0E50DE3A63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B4680D-8A8E-5EF3-5843-68C1871110B3}"/>
              </a:ext>
            </a:extLst>
          </p:cNvPr>
          <p:cNvSpPr>
            <a:spLocks noGrp="1"/>
          </p:cNvSpPr>
          <p:nvPr>
            <p:ph type="title"/>
          </p:nvPr>
        </p:nvSpPr>
        <p:spPr>
          <a:xfrm>
            <a:off x="1066446" y="147793"/>
            <a:ext cx="9829800" cy="1325563"/>
          </a:xfrm>
        </p:spPr>
        <p:txBody>
          <a:bodyPr/>
          <a:lstStyle/>
          <a:p>
            <a:r>
              <a:rPr lang="en-US" dirty="0"/>
              <a:t>1) </a:t>
            </a:r>
            <a:r>
              <a:rPr lang="en-US" u="sng" dirty="0"/>
              <a:t>Parishioners Equipped to Evangelize</a:t>
            </a:r>
          </a:p>
        </p:txBody>
      </p:sp>
      <p:sp>
        <p:nvSpPr>
          <p:cNvPr id="5" name="TextBox 4">
            <a:extLst>
              <a:ext uri="{FF2B5EF4-FFF2-40B4-BE49-F238E27FC236}">
                <a16:creationId xmlns:a16="http://schemas.microsoft.com/office/drawing/2014/main" id="{DF8ECA82-7257-9BAE-E175-A55DD13FE9AD}"/>
              </a:ext>
            </a:extLst>
          </p:cNvPr>
          <p:cNvSpPr txBox="1"/>
          <p:nvPr/>
        </p:nvSpPr>
        <p:spPr>
          <a:xfrm>
            <a:off x="1876474" y="1609705"/>
            <a:ext cx="8803342" cy="3785652"/>
          </a:xfrm>
          <a:prstGeom prst="rect">
            <a:avLst/>
          </a:prstGeom>
          <a:noFill/>
        </p:spPr>
        <p:txBody>
          <a:bodyPr wrap="square" rtlCol="0">
            <a:spAutoFit/>
          </a:bodyPr>
          <a:lstStyle/>
          <a:p>
            <a:r>
              <a:rPr lang="en-US" sz="4000" i="1" dirty="0"/>
              <a:t>Maturing in our missional identity happens in stages over time</a:t>
            </a:r>
          </a:p>
          <a:p>
            <a:pPr marL="1028700" lvl="1" indent="-571500">
              <a:buFont typeface="Arial" panose="020B0604020202020204" pitchFamily="34" charset="0"/>
              <a:buChar char="•"/>
            </a:pPr>
            <a:r>
              <a:rPr lang="en-US" sz="4000" i="1" dirty="0"/>
              <a:t>“Witness”</a:t>
            </a:r>
          </a:p>
          <a:p>
            <a:pPr marL="1028700" lvl="1" indent="-571500">
              <a:buFont typeface="Arial" panose="020B0604020202020204" pitchFamily="34" charset="0"/>
              <a:buChar char="•"/>
            </a:pPr>
            <a:r>
              <a:rPr lang="en-US" sz="4000" i="1" dirty="0"/>
              <a:t>“Proclaim”</a:t>
            </a:r>
          </a:p>
          <a:p>
            <a:pPr marL="1028700" lvl="1" indent="-571500">
              <a:buFont typeface="Arial" panose="020B0604020202020204" pitchFamily="34" charset="0"/>
              <a:buChar char="•"/>
            </a:pPr>
            <a:r>
              <a:rPr lang="en-US" sz="4000" i="1" dirty="0"/>
              <a:t>“Multiply”</a:t>
            </a:r>
          </a:p>
          <a:p>
            <a:endParaRPr lang="en-US" sz="4000" i="1" dirty="0"/>
          </a:p>
        </p:txBody>
      </p:sp>
    </p:spTree>
    <p:extLst>
      <p:ext uri="{BB962C8B-B14F-4D97-AF65-F5344CB8AC3E}">
        <p14:creationId xmlns:p14="http://schemas.microsoft.com/office/powerpoint/2010/main" val="317161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0E216-DB7E-0044-FE7D-737AB44FDE8E}"/>
              </a:ext>
            </a:extLst>
          </p:cNvPr>
          <p:cNvSpPr>
            <a:spLocks noGrp="1"/>
          </p:cNvSpPr>
          <p:nvPr>
            <p:ph type="title"/>
          </p:nvPr>
        </p:nvSpPr>
        <p:spPr>
          <a:xfrm>
            <a:off x="984398" y="1842940"/>
            <a:ext cx="10748630" cy="2686530"/>
          </a:xfrm>
        </p:spPr>
        <p:txBody>
          <a:bodyPr>
            <a:normAutofit/>
          </a:bodyPr>
          <a:lstStyle/>
          <a:p>
            <a:pPr algn="ctr"/>
            <a:r>
              <a:rPr lang="en-US" sz="6000" dirty="0"/>
              <a:t>Why create a document on </a:t>
            </a:r>
            <a:br>
              <a:rPr lang="en-US" sz="6000" dirty="0"/>
            </a:br>
            <a:r>
              <a:rPr lang="en-US" sz="6000" dirty="0"/>
              <a:t>parish evangelization?</a:t>
            </a:r>
          </a:p>
        </p:txBody>
      </p:sp>
    </p:spTree>
    <p:extLst>
      <p:ext uri="{BB962C8B-B14F-4D97-AF65-F5344CB8AC3E}">
        <p14:creationId xmlns:p14="http://schemas.microsoft.com/office/powerpoint/2010/main" val="104163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AC9F8-5631-F4D0-F25C-75DF04594CE3}"/>
            </a:ext>
          </a:extLst>
        </p:cNvPr>
        <p:cNvGrpSpPr/>
        <p:nvPr/>
      </p:nvGrpSpPr>
      <p:grpSpPr>
        <a:xfrm>
          <a:off x="0" y="0"/>
          <a:ext cx="0" cy="0"/>
          <a:chOff x="0" y="0"/>
          <a:chExt cx="0" cy="0"/>
        </a:xfrm>
      </p:grpSpPr>
      <p:pic>
        <p:nvPicPr>
          <p:cNvPr id="5" name="Picture 4" descr="A diagram of a pyramid&#10;&#10;AI-generated content may be incorrect.">
            <a:extLst>
              <a:ext uri="{FF2B5EF4-FFF2-40B4-BE49-F238E27FC236}">
                <a16:creationId xmlns:a16="http://schemas.microsoft.com/office/drawing/2014/main" id="{9B5922C8-620A-841E-39CE-9EA47CD52E73}"/>
              </a:ext>
            </a:extLst>
          </p:cNvPr>
          <p:cNvPicPr>
            <a:picLocks noChangeAspect="1"/>
          </p:cNvPicPr>
          <p:nvPr/>
        </p:nvPicPr>
        <p:blipFill>
          <a:blip r:embed="rId2"/>
          <a:srcRect t="18994" b="2987"/>
          <a:stretch>
            <a:fillRect/>
          </a:stretch>
        </p:blipFill>
        <p:spPr>
          <a:xfrm>
            <a:off x="2225557" y="92634"/>
            <a:ext cx="7399775" cy="6765366"/>
          </a:xfrm>
          <a:prstGeom prst="rect">
            <a:avLst/>
          </a:prstGeom>
        </p:spPr>
      </p:pic>
      <p:sp>
        <p:nvSpPr>
          <p:cNvPr id="2" name="Circle: Hollow 1">
            <a:extLst>
              <a:ext uri="{FF2B5EF4-FFF2-40B4-BE49-F238E27FC236}">
                <a16:creationId xmlns:a16="http://schemas.microsoft.com/office/drawing/2014/main" id="{65786EFE-F894-A2CE-FDBE-DEC1FC0FA627}"/>
              </a:ext>
            </a:extLst>
          </p:cNvPr>
          <p:cNvSpPr/>
          <p:nvPr/>
        </p:nvSpPr>
        <p:spPr>
          <a:xfrm>
            <a:off x="4267200" y="2549236"/>
            <a:ext cx="1891146" cy="879764"/>
          </a:xfrm>
          <a:prstGeom prst="donut">
            <a:avLst>
              <a:gd name="adj" fmla="val 12320"/>
            </a:avLst>
          </a:prstGeom>
          <a:solidFill>
            <a:srgbClr val="FFFF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Arrow: Down 2">
            <a:extLst>
              <a:ext uri="{FF2B5EF4-FFF2-40B4-BE49-F238E27FC236}">
                <a16:creationId xmlns:a16="http://schemas.microsoft.com/office/drawing/2014/main" id="{D118B501-8F08-83CF-DBDC-F3E0BC4215A2}"/>
              </a:ext>
            </a:extLst>
          </p:cNvPr>
          <p:cNvSpPr/>
          <p:nvPr/>
        </p:nvSpPr>
        <p:spPr>
          <a:xfrm rot="2177626">
            <a:off x="3695880" y="3123819"/>
            <a:ext cx="464127" cy="247595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ircle: Hollow 3">
            <a:extLst>
              <a:ext uri="{FF2B5EF4-FFF2-40B4-BE49-F238E27FC236}">
                <a16:creationId xmlns:a16="http://schemas.microsoft.com/office/drawing/2014/main" id="{6AE64965-5BF5-FC86-2050-2B210E4592E0}"/>
              </a:ext>
            </a:extLst>
          </p:cNvPr>
          <p:cNvSpPr/>
          <p:nvPr/>
        </p:nvSpPr>
        <p:spPr>
          <a:xfrm>
            <a:off x="1953491" y="5361709"/>
            <a:ext cx="1891146" cy="727364"/>
          </a:xfrm>
          <a:prstGeom prst="donut">
            <a:avLst>
              <a:gd name="adj" fmla="val 12320"/>
            </a:avLst>
          </a:prstGeom>
          <a:solidFill>
            <a:srgbClr val="FFFF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uble Bracket 6">
            <a:extLst>
              <a:ext uri="{FF2B5EF4-FFF2-40B4-BE49-F238E27FC236}">
                <a16:creationId xmlns:a16="http://schemas.microsoft.com/office/drawing/2014/main" id="{A59E889D-6705-766A-F949-B59C819BB6F8}"/>
              </a:ext>
            </a:extLst>
          </p:cNvPr>
          <p:cNvSpPr/>
          <p:nvPr/>
        </p:nvSpPr>
        <p:spPr>
          <a:xfrm>
            <a:off x="4547850" y="4970486"/>
            <a:ext cx="3113717" cy="1118587"/>
          </a:xfrm>
          <a:prstGeom prst="bracketPair">
            <a:avLst/>
          </a:prstGeom>
          <a:noFill/>
          <a:ln w="762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row: Right 8">
            <a:extLst>
              <a:ext uri="{FF2B5EF4-FFF2-40B4-BE49-F238E27FC236}">
                <a16:creationId xmlns:a16="http://schemas.microsoft.com/office/drawing/2014/main" id="{2AD98D5E-A5C3-4325-AA25-16CA939490F0}"/>
              </a:ext>
            </a:extLst>
          </p:cNvPr>
          <p:cNvSpPr/>
          <p:nvPr/>
        </p:nvSpPr>
        <p:spPr>
          <a:xfrm>
            <a:off x="3678945" y="5429906"/>
            <a:ext cx="820977" cy="59097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52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1C136-362A-8178-0E01-C6E0BBED92BB}"/>
            </a:ext>
          </a:extLst>
        </p:cNvPr>
        <p:cNvGrpSpPr/>
        <p:nvPr/>
      </p:nvGrpSpPr>
      <p:grpSpPr>
        <a:xfrm>
          <a:off x="0" y="0"/>
          <a:ext cx="0" cy="0"/>
          <a:chOff x="0" y="0"/>
          <a:chExt cx="0" cy="0"/>
        </a:xfrm>
      </p:grpSpPr>
      <p:pic>
        <p:nvPicPr>
          <p:cNvPr id="5" name="Picture 4" descr="A diagram of a pyramid&#10;&#10;AI-generated content may be incorrect.">
            <a:extLst>
              <a:ext uri="{FF2B5EF4-FFF2-40B4-BE49-F238E27FC236}">
                <a16:creationId xmlns:a16="http://schemas.microsoft.com/office/drawing/2014/main" id="{2F8DE88E-8DD1-230E-0E5B-5747DD3633C2}"/>
              </a:ext>
            </a:extLst>
          </p:cNvPr>
          <p:cNvPicPr>
            <a:picLocks noChangeAspect="1"/>
          </p:cNvPicPr>
          <p:nvPr/>
        </p:nvPicPr>
        <p:blipFill>
          <a:blip r:embed="rId2"/>
          <a:srcRect t="18994" b="2987"/>
          <a:stretch>
            <a:fillRect/>
          </a:stretch>
        </p:blipFill>
        <p:spPr>
          <a:xfrm>
            <a:off x="2225557" y="92634"/>
            <a:ext cx="7399775" cy="6765366"/>
          </a:xfrm>
          <a:prstGeom prst="rect">
            <a:avLst/>
          </a:prstGeom>
        </p:spPr>
      </p:pic>
      <p:sp>
        <p:nvSpPr>
          <p:cNvPr id="2" name="Circle: Hollow 1">
            <a:extLst>
              <a:ext uri="{FF2B5EF4-FFF2-40B4-BE49-F238E27FC236}">
                <a16:creationId xmlns:a16="http://schemas.microsoft.com/office/drawing/2014/main" id="{76338942-8D1D-8EF2-BF8B-A48A2A3AA70F}"/>
              </a:ext>
            </a:extLst>
          </p:cNvPr>
          <p:cNvSpPr/>
          <p:nvPr/>
        </p:nvSpPr>
        <p:spPr>
          <a:xfrm>
            <a:off x="4213562" y="1685110"/>
            <a:ext cx="1891146" cy="879764"/>
          </a:xfrm>
          <a:prstGeom prst="donut">
            <a:avLst>
              <a:gd name="adj" fmla="val 12320"/>
            </a:avLst>
          </a:prstGeom>
          <a:solidFill>
            <a:schemeClr val="accent3">
              <a:lumMod val="60000"/>
              <a:lumOff val="4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Arrow: Down 2">
            <a:extLst>
              <a:ext uri="{FF2B5EF4-FFF2-40B4-BE49-F238E27FC236}">
                <a16:creationId xmlns:a16="http://schemas.microsoft.com/office/drawing/2014/main" id="{EDB8C2C7-6DC2-70C3-E12C-C4B5DE875E30}"/>
              </a:ext>
            </a:extLst>
          </p:cNvPr>
          <p:cNvSpPr/>
          <p:nvPr/>
        </p:nvSpPr>
        <p:spPr>
          <a:xfrm rot="2177626">
            <a:off x="3690661" y="2210291"/>
            <a:ext cx="464127" cy="1742037"/>
          </a:xfrm>
          <a:prstGeom prst="downArrow">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ircle: Hollow 3">
            <a:extLst>
              <a:ext uri="{FF2B5EF4-FFF2-40B4-BE49-F238E27FC236}">
                <a16:creationId xmlns:a16="http://schemas.microsoft.com/office/drawing/2014/main" id="{E92E76E5-2AEF-F75F-F490-FD88C4919C6F}"/>
              </a:ext>
            </a:extLst>
          </p:cNvPr>
          <p:cNvSpPr/>
          <p:nvPr/>
        </p:nvSpPr>
        <p:spPr>
          <a:xfrm>
            <a:off x="2031578" y="3750145"/>
            <a:ext cx="1891146" cy="727364"/>
          </a:xfrm>
          <a:prstGeom prst="donut">
            <a:avLst>
              <a:gd name="adj" fmla="val 12320"/>
            </a:avLst>
          </a:prstGeom>
          <a:solidFill>
            <a:schemeClr val="accent3">
              <a:lumMod val="40000"/>
              <a:lumOff val="6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uble Bracket 6">
            <a:extLst>
              <a:ext uri="{FF2B5EF4-FFF2-40B4-BE49-F238E27FC236}">
                <a16:creationId xmlns:a16="http://schemas.microsoft.com/office/drawing/2014/main" id="{B5DA8A2C-CBD0-30AC-E818-8D31DAA3B2C9}"/>
              </a:ext>
            </a:extLst>
          </p:cNvPr>
          <p:cNvSpPr/>
          <p:nvPr/>
        </p:nvSpPr>
        <p:spPr>
          <a:xfrm>
            <a:off x="4665738" y="3386783"/>
            <a:ext cx="5018328" cy="1320320"/>
          </a:xfrm>
          <a:prstGeom prst="bracketPair">
            <a:avLst/>
          </a:prstGeom>
          <a:noFill/>
          <a:ln w="762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row: Right 8">
            <a:extLst>
              <a:ext uri="{FF2B5EF4-FFF2-40B4-BE49-F238E27FC236}">
                <a16:creationId xmlns:a16="http://schemas.microsoft.com/office/drawing/2014/main" id="{20DA295E-B884-DA26-0FBB-2B9622CEF899}"/>
              </a:ext>
            </a:extLst>
          </p:cNvPr>
          <p:cNvSpPr/>
          <p:nvPr/>
        </p:nvSpPr>
        <p:spPr>
          <a:xfrm>
            <a:off x="3841428" y="3818342"/>
            <a:ext cx="820977" cy="590970"/>
          </a:xfrm>
          <a:prstGeom prst="rightArrow">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37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animBg="1"/>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92EFD-2C2C-288E-3B3C-3336B9CA7CE4}"/>
            </a:ext>
          </a:extLst>
        </p:cNvPr>
        <p:cNvGrpSpPr/>
        <p:nvPr/>
      </p:nvGrpSpPr>
      <p:grpSpPr>
        <a:xfrm>
          <a:off x="0" y="0"/>
          <a:ext cx="0" cy="0"/>
          <a:chOff x="0" y="0"/>
          <a:chExt cx="0" cy="0"/>
        </a:xfrm>
      </p:grpSpPr>
      <p:pic>
        <p:nvPicPr>
          <p:cNvPr id="5" name="Picture 4" descr="A diagram of a pyramid&#10;&#10;AI-generated content may be incorrect.">
            <a:extLst>
              <a:ext uri="{FF2B5EF4-FFF2-40B4-BE49-F238E27FC236}">
                <a16:creationId xmlns:a16="http://schemas.microsoft.com/office/drawing/2014/main" id="{1C5A6EDE-97B1-EEA2-6EFE-0462431BB123}"/>
              </a:ext>
            </a:extLst>
          </p:cNvPr>
          <p:cNvPicPr>
            <a:picLocks noChangeAspect="1"/>
          </p:cNvPicPr>
          <p:nvPr/>
        </p:nvPicPr>
        <p:blipFill>
          <a:blip r:embed="rId2"/>
          <a:srcRect t="18994" b="2987"/>
          <a:stretch>
            <a:fillRect/>
          </a:stretch>
        </p:blipFill>
        <p:spPr>
          <a:xfrm>
            <a:off x="2225557" y="92634"/>
            <a:ext cx="7399775" cy="6765366"/>
          </a:xfrm>
          <a:prstGeom prst="rect">
            <a:avLst/>
          </a:prstGeom>
        </p:spPr>
      </p:pic>
      <p:sp>
        <p:nvSpPr>
          <p:cNvPr id="2" name="Circle: Hollow 1">
            <a:extLst>
              <a:ext uri="{FF2B5EF4-FFF2-40B4-BE49-F238E27FC236}">
                <a16:creationId xmlns:a16="http://schemas.microsoft.com/office/drawing/2014/main" id="{8225077D-6DB1-F7BC-0B8A-6E2C1FD2CDE4}"/>
              </a:ext>
            </a:extLst>
          </p:cNvPr>
          <p:cNvSpPr/>
          <p:nvPr/>
        </p:nvSpPr>
        <p:spPr>
          <a:xfrm>
            <a:off x="4204854" y="859945"/>
            <a:ext cx="1891146" cy="879764"/>
          </a:xfrm>
          <a:prstGeom prst="donut">
            <a:avLst>
              <a:gd name="adj" fmla="val 12320"/>
            </a:avLst>
          </a:prstGeom>
          <a:solidFill>
            <a:schemeClr val="accent1">
              <a:lumMod val="60000"/>
              <a:lumOff val="4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Circle: Hollow 3">
            <a:extLst>
              <a:ext uri="{FF2B5EF4-FFF2-40B4-BE49-F238E27FC236}">
                <a16:creationId xmlns:a16="http://schemas.microsoft.com/office/drawing/2014/main" id="{1610A813-5255-8F52-F8DF-9D9525B75CED}"/>
              </a:ext>
            </a:extLst>
          </p:cNvPr>
          <p:cNvSpPr/>
          <p:nvPr/>
        </p:nvSpPr>
        <p:spPr>
          <a:xfrm>
            <a:off x="1790651" y="685579"/>
            <a:ext cx="2485684" cy="2207309"/>
          </a:xfrm>
          <a:prstGeom prst="donut">
            <a:avLst>
              <a:gd name="adj" fmla="val 7400"/>
            </a:avLst>
          </a:prstGeom>
          <a:solidFill>
            <a:schemeClr val="accent1">
              <a:lumMod val="60000"/>
              <a:lumOff val="4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uble Bracket 6">
            <a:extLst>
              <a:ext uri="{FF2B5EF4-FFF2-40B4-BE49-F238E27FC236}">
                <a16:creationId xmlns:a16="http://schemas.microsoft.com/office/drawing/2014/main" id="{A4CD0835-CE61-CD39-8D2F-D3701C4FE7FC}"/>
              </a:ext>
            </a:extLst>
          </p:cNvPr>
          <p:cNvSpPr/>
          <p:nvPr/>
        </p:nvSpPr>
        <p:spPr>
          <a:xfrm>
            <a:off x="4310929" y="1832741"/>
            <a:ext cx="1700426" cy="1420744"/>
          </a:xfrm>
          <a:prstGeom prst="bracketPair">
            <a:avLst/>
          </a:prstGeom>
          <a:noFill/>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row: Right 8">
            <a:extLst>
              <a:ext uri="{FF2B5EF4-FFF2-40B4-BE49-F238E27FC236}">
                <a16:creationId xmlns:a16="http://schemas.microsoft.com/office/drawing/2014/main" id="{4117269E-670E-9D46-FB46-65A62D84EDE6}"/>
              </a:ext>
            </a:extLst>
          </p:cNvPr>
          <p:cNvSpPr/>
          <p:nvPr/>
        </p:nvSpPr>
        <p:spPr>
          <a:xfrm>
            <a:off x="3383877" y="2190267"/>
            <a:ext cx="820977" cy="590970"/>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Bent 5">
            <a:extLst>
              <a:ext uri="{FF2B5EF4-FFF2-40B4-BE49-F238E27FC236}">
                <a16:creationId xmlns:a16="http://schemas.microsoft.com/office/drawing/2014/main" id="{781D0D85-AD83-2378-8770-F2B6D9271821}"/>
              </a:ext>
            </a:extLst>
          </p:cNvPr>
          <p:cNvSpPr/>
          <p:nvPr/>
        </p:nvSpPr>
        <p:spPr>
          <a:xfrm rot="10800000">
            <a:off x="3841428" y="1605988"/>
            <a:ext cx="939003" cy="699001"/>
          </a:xfrm>
          <a:prstGeom prst="ben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Right 7">
            <a:extLst>
              <a:ext uri="{FF2B5EF4-FFF2-40B4-BE49-F238E27FC236}">
                <a16:creationId xmlns:a16="http://schemas.microsoft.com/office/drawing/2014/main" id="{6335E64F-3F95-05E6-8800-9F1403E198C5}"/>
              </a:ext>
            </a:extLst>
          </p:cNvPr>
          <p:cNvSpPr/>
          <p:nvPr/>
        </p:nvSpPr>
        <p:spPr>
          <a:xfrm>
            <a:off x="3489952" y="909080"/>
            <a:ext cx="820977" cy="590970"/>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uble Bracket 9">
            <a:extLst>
              <a:ext uri="{FF2B5EF4-FFF2-40B4-BE49-F238E27FC236}">
                <a16:creationId xmlns:a16="http://schemas.microsoft.com/office/drawing/2014/main" id="{929EFB45-9456-D25E-81C9-A79E31145252}"/>
              </a:ext>
            </a:extLst>
          </p:cNvPr>
          <p:cNvSpPr/>
          <p:nvPr/>
        </p:nvSpPr>
        <p:spPr>
          <a:xfrm>
            <a:off x="4288629" y="964773"/>
            <a:ext cx="1717318" cy="624648"/>
          </a:xfrm>
          <a:prstGeom prst="bracketPair">
            <a:avLst/>
          </a:prstGeom>
          <a:noFill/>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5080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9"/>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7" grpId="0" animBg="1"/>
      <p:bldP spid="7" grpId="1" animBg="1"/>
      <p:bldP spid="9" grpId="0" animBg="1"/>
      <p:bldP spid="9" grpId="1" animBg="1"/>
      <p:bldP spid="6" grpId="0" animBg="1"/>
      <p:bldP spid="6" grpId="1" animBg="1"/>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2CC6D-AA9D-8A9F-4F5B-14E03986F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15641B-646A-0AFB-B359-7ECE26E7FCBF}"/>
              </a:ext>
            </a:extLst>
          </p:cNvPr>
          <p:cNvSpPr>
            <a:spLocks noGrp="1"/>
          </p:cNvSpPr>
          <p:nvPr>
            <p:ph type="title"/>
          </p:nvPr>
        </p:nvSpPr>
        <p:spPr>
          <a:xfrm>
            <a:off x="1066446" y="147793"/>
            <a:ext cx="9829800" cy="1325563"/>
          </a:xfrm>
        </p:spPr>
        <p:txBody>
          <a:bodyPr/>
          <a:lstStyle/>
          <a:p>
            <a:pPr marL="512763" indent="-512763"/>
            <a:r>
              <a:rPr lang="en-US" dirty="0"/>
              <a:t>2) </a:t>
            </a:r>
            <a:r>
              <a:rPr lang="en-US" u="sng" dirty="0"/>
              <a:t>Pastoral Ministry Restructured to Support and    Prioritize Evangelization</a:t>
            </a:r>
          </a:p>
        </p:txBody>
      </p:sp>
      <p:sp>
        <p:nvSpPr>
          <p:cNvPr id="5" name="TextBox 4">
            <a:extLst>
              <a:ext uri="{FF2B5EF4-FFF2-40B4-BE49-F238E27FC236}">
                <a16:creationId xmlns:a16="http://schemas.microsoft.com/office/drawing/2014/main" id="{F3AC7A50-CF5D-1280-0282-57C1DA3440D8}"/>
              </a:ext>
            </a:extLst>
          </p:cNvPr>
          <p:cNvSpPr txBox="1"/>
          <p:nvPr/>
        </p:nvSpPr>
        <p:spPr>
          <a:xfrm>
            <a:off x="2977911" y="2939743"/>
            <a:ext cx="8803342" cy="1323439"/>
          </a:xfrm>
          <a:prstGeom prst="rect">
            <a:avLst/>
          </a:prstGeom>
          <a:noFill/>
        </p:spPr>
        <p:txBody>
          <a:bodyPr wrap="square" rtlCol="0">
            <a:spAutoFit/>
          </a:bodyPr>
          <a:lstStyle/>
          <a:p>
            <a:r>
              <a:rPr lang="en-US" sz="4000" i="1" dirty="0"/>
              <a:t>An analogy…</a:t>
            </a:r>
          </a:p>
          <a:p>
            <a:endParaRPr lang="en-US" sz="4000" i="1" dirty="0"/>
          </a:p>
        </p:txBody>
      </p:sp>
    </p:spTree>
    <p:extLst>
      <p:ext uri="{BB962C8B-B14F-4D97-AF65-F5344CB8AC3E}">
        <p14:creationId xmlns:p14="http://schemas.microsoft.com/office/powerpoint/2010/main" val="241964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31C44318-74B4-834A-988C-18D6E5369B7D}"/>
              </a:ext>
            </a:extLst>
          </p:cNvPr>
          <p:cNvPicPr>
            <a:picLocks noChangeAspect="1"/>
          </p:cNvPicPr>
          <p:nvPr/>
        </p:nvPicPr>
        <p:blipFill>
          <a:blip r:embed="rId2"/>
          <a:stretch>
            <a:fillRect/>
          </a:stretch>
        </p:blipFill>
        <p:spPr>
          <a:xfrm>
            <a:off x="-31989" y="0"/>
            <a:ext cx="12192000" cy="6858000"/>
          </a:xfrm>
          <a:prstGeom prst="rect">
            <a:avLst/>
          </a:prstGeom>
        </p:spPr>
      </p:pic>
      <p:sp>
        <p:nvSpPr>
          <p:cNvPr id="2" name="Title 1">
            <a:extLst>
              <a:ext uri="{FF2B5EF4-FFF2-40B4-BE49-F238E27FC236}">
                <a16:creationId xmlns:a16="http://schemas.microsoft.com/office/drawing/2014/main" id="{96A0815C-082D-0D49-8DD1-6519C75A7E90}"/>
              </a:ext>
            </a:extLst>
          </p:cNvPr>
          <p:cNvSpPr>
            <a:spLocks noGrp="1"/>
          </p:cNvSpPr>
          <p:nvPr>
            <p:ph type="title"/>
          </p:nvPr>
        </p:nvSpPr>
        <p:spPr>
          <a:xfrm>
            <a:off x="1417320" y="365125"/>
            <a:ext cx="9829800" cy="1325563"/>
          </a:xfrm>
        </p:spPr>
        <p:txBody>
          <a:bodyPr/>
          <a:lstStyle/>
          <a:p>
            <a:r>
              <a:rPr lang="en-US" dirty="0">
                <a:solidFill>
                  <a:schemeClr val="accent1"/>
                </a:solidFill>
              </a:rPr>
              <a:t>Section One Cover Sample</a:t>
            </a:r>
          </a:p>
        </p:txBody>
      </p:sp>
      <p:pic>
        <p:nvPicPr>
          <p:cNvPr id="1026" name="Picture 2">
            <a:extLst>
              <a:ext uri="{FF2B5EF4-FFF2-40B4-BE49-F238E27FC236}">
                <a16:creationId xmlns:a16="http://schemas.microsoft.com/office/drawing/2014/main" id="{CA795D07-39F6-FE1B-A7C4-BA302DF4E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0" y="0"/>
            <a:ext cx="122239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664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8723E50-AE9C-BEE2-1EAF-3C970221EA12}"/>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31990" y="0"/>
            <a:ext cx="1222398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CE1AB14-BB69-FB96-D13B-4E1F1EE8A085}"/>
              </a:ext>
            </a:extLst>
          </p:cNvPr>
          <p:cNvSpPr txBox="1"/>
          <p:nvPr/>
        </p:nvSpPr>
        <p:spPr>
          <a:xfrm>
            <a:off x="1352550" y="2971800"/>
            <a:ext cx="9486900" cy="646331"/>
          </a:xfrm>
          <a:prstGeom prst="rect">
            <a:avLst/>
          </a:prstGeom>
          <a:noFill/>
        </p:spPr>
        <p:txBody>
          <a:bodyPr wrap="square" rtlCol="0">
            <a:spAutoFit/>
          </a:bodyPr>
          <a:lstStyle/>
          <a:p>
            <a:r>
              <a:rPr lang="en-US" sz="3600" dirty="0"/>
              <a:t>Parish = </a:t>
            </a:r>
            <a:r>
              <a:rPr lang="en-US" sz="3600" b="1" dirty="0"/>
              <a:t>embassy</a:t>
            </a:r>
            <a:r>
              <a:rPr lang="en-US" sz="3600" dirty="0"/>
              <a:t> of a supernatural kingdom</a:t>
            </a:r>
          </a:p>
        </p:txBody>
      </p:sp>
    </p:spTree>
    <p:extLst>
      <p:ext uri="{BB962C8B-B14F-4D97-AF65-F5344CB8AC3E}">
        <p14:creationId xmlns:p14="http://schemas.microsoft.com/office/powerpoint/2010/main" val="2931555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E3B1062-5AC7-21E6-A0F2-CB47EE1E27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5370"/>
          <a:stretch>
            <a:fillRect/>
          </a:stretch>
        </p:blipFill>
        <p:spPr bwMode="auto">
          <a:xfrm>
            <a:off x="1862137" y="0"/>
            <a:ext cx="8132763" cy="6864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229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317BCC-096B-B8DF-FD05-3665171CC5CF}"/>
              </a:ext>
            </a:extLst>
          </p:cNvPr>
          <p:cNvSpPr>
            <a:spLocks noGrp="1"/>
          </p:cNvSpPr>
          <p:nvPr>
            <p:ph type="title"/>
          </p:nvPr>
        </p:nvSpPr>
        <p:spPr>
          <a:xfrm>
            <a:off x="1702954" y="1753984"/>
            <a:ext cx="10842337" cy="2527069"/>
          </a:xfrm>
        </p:spPr>
        <p:txBody>
          <a:bodyPr>
            <a:normAutofit/>
          </a:bodyPr>
          <a:lstStyle/>
          <a:p>
            <a:r>
              <a:rPr lang="en-US" sz="5400" dirty="0"/>
              <a:t>Do we have clarity on the path to “heavenly citizenship”?</a:t>
            </a:r>
          </a:p>
        </p:txBody>
      </p:sp>
    </p:spTree>
    <p:extLst>
      <p:ext uri="{BB962C8B-B14F-4D97-AF65-F5344CB8AC3E}">
        <p14:creationId xmlns:p14="http://schemas.microsoft.com/office/powerpoint/2010/main" val="2880615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annie-spratt-JSra0N9uP1s-unsplash.jpg" descr="annie-spratt-JSra0N9uP1s-unsplash.jpg"/>
          <p:cNvPicPr>
            <a:picLocks noGrp="1" noChangeAspect="1"/>
          </p:cNvPicPr>
          <p:nvPr>
            <p:ph type="pic" idx="13"/>
          </p:nvPr>
        </p:nvPicPr>
        <p:blipFill>
          <a:blip r:embed="rId3"/>
          <a:srcRect t="4516" b="4516"/>
          <a:stretch>
            <a:fillRect/>
          </a:stretch>
        </p:blipFill>
        <p:spPr>
          <a:xfrm>
            <a:off x="2062014" y="312539"/>
            <a:ext cx="8325371" cy="5040752"/>
          </a:xfrm>
          <a:prstGeom prst="rect">
            <a:avLst/>
          </a:prstGeom>
        </p:spPr>
      </p:pic>
      <p:sp>
        <p:nvSpPr>
          <p:cNvPr id="339" name="Thresholds of Conversion"/>
          <p:cNvSpPr txBox="1">
            <a:spLocks noGrp="1"/>
          </p:cNvSpPr>
          <p:nvPr>
            <p:ph type="title"/>
          </p:nvPr>
        </p:nvSpPr>
        <p:spPr>
          <a:xfrm>
            <a:off x="2114755" y="5455647"/>
            <a:ext cx="8219778" cy="1101073"/>
          </a:xfrm>
          <a:prstGeom prst="rect">
            <a:avLst/>
          </a:prstGeom>
        </p:spPr>
        <p:txBody>
          <a:bodyPr>
            <a:normAutofit fontScale="90000"/>
          </a:bodyPr>
          <a:lstStyle>
            <a:lvl1pPr defTabSz="560831">
              <a:defRPr sz="7679"/>
            </a:lvl1pPr>
          </a:lstStyle>
          <a:p>
            <a:r>
              <a:rPr dirty="0"/>
              <a:t>Thresholds of Conversion</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Image" descr="Image"/>
          <p:cNvPicPr>
            <a:picLocks noGrp="1" noChangeAspect="1"/>
          </p:cNvPicPr>
          <p:nvPr>
            <p:ph type="pic" sz="quarter" idx="13"/>
          </p:nvPr>
        </p:nvPicPr>
        <p:blipFill>
          <a:blip r:embed="rId3"/>
          <a:srcRect t="14642" b="14642"/>
          <a:stretch>
            <a:fillRect/>
          </a:stretch>
        </p:blipFill>
        <p:spPr>
          <a:xfrm>
            <a:off x="8435308" y="2046332"/>
            <a:ext cx="3555884" cy="2514518"/>
          </a:xfrm>
          <a:prstGeom prst="rect">
            <a:avLst/>
          </a:prstGeom>
        </p:spPr>
      </p:pic>
      <p:pic>
        <p:nvPicPr>
          <p:cNvPr id="342" name="Image" descr="Image"/>
          <p:cNvPicPr>
            <a:picLocks noGrp="1" noChangeAspect="1"/>
          </p:cNvPicPr>
          <p:nvPr>
            <p:ph type="pic" sz="quarter" idx="14"/>
          </p:nvPr>
        </p:nvPicPr>
        <p:blipFill>
          <a:blip r:embed="rId4"/>
          <a:srcRect t="956" b="956"/>
          <a:stretch>
            <a:fillRect/>
          </a:stretch>
        </p:blipFill>
        <p:spPr>
          <a:xfrm>
            <a:off x="4943356" y="1438811"/>
            <a:ext cx="2494292" cy="3729559"/>
          </a:xfrm>
          <a:prstGeom prst="rect">
            <a:avLst/>
          </a:prstGeom>
        </p:spPr>
      </p:pic>
      <p:pic>
        <p:nvPicPr>
          <p:cNvPr id="343" name="Image" descr="Image"/>
          <p:cNvPicPr>
            <a:picLocks noChangeAspect="1"/>
          </p:cNvPicPr>
          <p:nvPr/>
        </p:nvPicPr>
        <p:blipFill>
          <a:blip r:embed="rId5"/>
          <a:stretch>
            <a:fillRect/>
          </a:stretch>
        </p:blipFill>
        <p:spPr>
          <a:xfrm>
            <a:off x="1539529" y="1422304"/>
            <a:ext cx="2406168" cy="3729559"/>
          </a:xfrm>
          <a:prstGeom prst="rect">
            <a:avLst/>
          </a:prstGeom>
          <a:ln w="12700">
            <a:miter lim="400000"/>
          </a:ln>
        </p:spPr>
      </p:pic>
      <p:pic>
        <p:nvPicPr>
          <p:cNvPr id="4" name="Graphic 3" descr="Arrow: Slight curve with solid fill">
            <a:extLst>
              <a:ext uri="{FF2B5EF4-FFF2-40B4-BE49-F238E27FC236}">
                <a16:creationId xmlns:a16="http://schemas.microsoft.com/office/drawing/2014/main" id="{5BD37962-6824-0E09-4028-9BAC701241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45697" y="3096836"/>
            <a:ext cx="914400" cy="914400"/>
          </a:xfrm>
          <a:prstGeom prst="rect">
            <a:avLst/>
          </a:prstGeom>
        </p:spPr>
      </p:pic>
      <p:pic>
        <p:nvPicPr>
          <p:cNvPr id="5" name="Graphic 4" descr="Arrow: Slight curve with solid fill">
            <a:extLst>
              <a:ext uri="{FF2B5EF4-FFF2-40B4-BE49-F238E27FC236}">
                <a16:creationId xmlns:a16="http://schemas.microsoft.com/office/drawing/2014/main" id="{4864906E-1808-BB70-8F70-4BA318E363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79278" y="3096836"/>
            <a:ext cx="914400" cy="9144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42"/>
                                        </p:tgtEl>
                                        <p:attrNameLst>
                                          <p:attrName>style.visibility</p:attrName>
                                        </p:attrNameLst>
                                      </p:cBhvr>
                                      <p:to>
                                        <p:strVal val="visible"/>
                                      </p:to>
                                    </p:set>
                                    <p:anim calcmode="lin" valueType="num">
                                      <p:cBhvr additive="base">
                                        <p:cTn id="11" dur="500" fill="hold"/>
                                        <p:tgtEl>
                                          <p:spTgt spid="342"/>
                                        </p:tgtEl>
                                        <p:attrNameLst>
                                          <p:attrName>ppt_x</p:attrName>
                                        </p:attrNameLst>
                                      </p:cBhvr>
                                      <p:tavLst>
                                        <p:tav tm="0">
                                          <p:val>
                                            <p:strVal val="0-#ppt_w/2"/>
                                          </p:val>
                                        </p:tav>
                                        <p:tav tm="100000">
                                          <p:val>
                                            <p:strVal val="#ppt_x"/>
                                          </p:val>
                                        </p:tav>
                                      </p:tavLst>
                                    </p:anim>
                                    <p:anim calcmode="lin" valueType="num">
                                      <p:cBhvr additive="base">
                                        <p:cTn id="12" dur="500" fill="hold"/>
                                        <p:tgtEl>
                                          <p:spTgt spid="34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41"/>
                                        </p:tgtEl>
                                        <p:attrNameLst>
                                          <p:attrName>style.visibility</p:attrName>
                                        </p:attrNameLst>
                                      </p:cBhvr>
                                      <p:to>
                                        <p:strVal val="visible"/>
                                      </p:to>
                                    </p:set>
                                    <p:anim calcmode="lin" valueType="num">
                                      <p:cBhvr additive="base">
                                        <p:cTn id="21" dur="500" fill="hold"/>
                                        <p:tgtEl>
                                          <p:spTgt spid="341"/>
                                        </p:tgtEl>
                                        <p:attrNameLst>
                                          <p:attrName>ppt_x</p:attrName>
                                        </p:attrNameLst>
                                      </p:cBhvr>
                                      <p:tavLst>
                                        <p:tav tm="0">
                                          <p:val>
                                            <p:strVal val="0-#ppt_w/2"/>
                                          </p:val>
                                        </p:tav>
                                        <p:tav tm="100000">
                                          <p:val>
                                            <p:strVal val="#ppt_x"/>
                                          </p:val>
                                        </p:tav>
                                      </p:tavLst>
                                    </p:anim>
                                    <p:anim calcmode="lin" valueType="num">
                                      <p:cBhvr additive="base">
                                        <p:cTn id="22" dur="500" fill="hold"/>
                                        <p:tgtEl>
                                          <p:spTgt spid="3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_____________ is in fact the grace and vocation proper to the Church, her deepest identity.…"/>
          <p:cNvSpPr txBox="1">
            <a:spLocks noGrp="1"/>
          </p:cNvSpPr>
          <p:nvPr>
            <p:ph type="body" sz="quarter" idx="13"/>
          </p:nvPr>
        </p:nvSpPr>
        <p:spPr>
          <a:xfrm>
            <a:off x="2171747" y="1651590"/>
            <a:ext cx="9595710" cy="3554819"/>
          </a:xfrm>
          <a:prstGeom prst="rect">
            <a:avLst/>
          </a:prstGeom>
        </p:spPr>
        <p:txBody>
          <a:bodyPr/>
          <a:lstStyle/>
          <a:p>
            <a:pPr algn="l">
              <a:defRPr sz="5000">
                <a:latin typeface="Helvetica"/>
                <a:ea typeface="Helvetica"/>
                <a:cs typeface="Helvetica"/>
                <a:sym typeface="Helvetica"/>
              </a:defRPr>
            </a:pPr>
            <a:r>
              <a:rPr lang="en-US" u="sng" cap="none" dirty="0">
                <a:latin typeface="Oswald" panose="00000500000000000000" pitchFamily="2" charset="0"/>
              </a:rPr>
              <a:t>Evangelization</a:t>
            </a:r>
            <a:r>
              <a:rPr dirty="0">
                <a:latin typeface="Oswald" panose="00000500000000000000" pitchFamily="2" charset="0"/>
              </a:rPr>
              <a:t> </a:t>
            </a:r>
            <a:r>
              <a:rPr lang="en-US" dirty="0">
                <a:latin typeface="Oswald" panose="00000500000000000000" pitchFamily="2" charset="0"/>
              </a:rPr>
              <a:t> </a:t>
            </a:r>
            <a:r>
              <a:rPr lang="en-US" cap="none" dirty="0">
                <a:latin typeface="Oswald" panose="00000500000000000000" pitchFamily="2" charset="0"/>
              </a:rPr>
              <a:t>is in fact the grace and vocation proper to the church, her deepest identity. </a:t>
            </a:r>
          </a:p>
          <a:p>
            <a:pPr algn="l">
              <a:defRPr sz="5000">
                <a:latin typeface="Helvetica"/>
                <a:ea typeface="Helvetica"/>
                <a:cs typeface="Helvetica"/>
                <a:sym typeface="Helvetica"/>
              </a:defRPr>
            </a:pPr>
            <a:endParaRPr dirty="0">
              <a:latin typeface="Oswald" panose="00000500000000000000" pitchFamily="2" charset="0"/>
            </a:endParaRPr>
          </a:p>
          <a:p>
            <a:pPr algn="l">
              <a:defRPr sz="5000">
                <a:latin typeface="Helvetica"/>
                <a:ea typeface="Helvetica"/>
                <a:cs typeface="Helvetica"/>
                <a:sym typeface="Helvetica"/>
              </a:defRPr>
            </a:pPr>
            <a:r>
              <a:rPr lang="en-US" cap="none" dirty="0">
                <a:latin typeface="Oswald" panose="00000500000000000000" pitchFamily="2" charset="0"/>
              </a:rPr>
              <a:t>She exists in order to </a:t>
            </a:r>
            <a:r>
              <a:rPr lang="en-US" u="sng" cap="none" dirty="0">
                <a:latin typeface="Oswald" panose="00000500000000000000" pitchFamily="2" charset="0"/>
              </a:rPr>
              <a:t>evangelize</a:t>
            </a:r>
            <a:r>
              <a:rPr dirty="0">
                <a:latin typeface="Oswald" panose="00000500000000000000" pitchFamily="2" charset="0"/>
              </a:rPr>
              <a:t>.</a:t>
            </a:r>
          </a:p>
        </p:txBody>
      </p:sp>
      <p:sp>
        <p:nvSpPr>
          <p:cNvPr id="2" name="Evangelization in the Modern World, #14…">
            <a:extLst>
              <a:ext uri="{FF2B5EF4-FFF2-40B4-BE49-F238E27FC236}">
                <a16:creationId xmlns:a16="http://schemas.microsoft.com/office/drawing/2014/main" id="{63A9B41C-942C-2D52-F89F-23CC011CCBEF}"/>
              </a:ext>
            </a:extLst>
          </p:cNvPr>
          <p:cNvSpPr txBox="1"/>
          <p:nvPr/>
        </p:nvSpPr>
        <p:spPr>
          <a:xfrm>
            <a:off x="5847567" y="5663663"/>
            <a:ext cx="5919890" cy="85106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5719" tIns="35719" rIns="35719" bIns="35719" anchor="ctr">
            <a:spAutoFit/>
          </a:bodyPr>
          <a:lstStyle/>
          <a:p>
            <a:pPr algn="r">
              <a:defRPr sz="3600" b="0">
                <a:latin typeface="Helvetica Light"/>
                <a:ea typeface="Helvetica Light"/>
                <a:cs typeface="Helvetica Light"/>
                <a:sym typeface="Helvetica Light"/>
              </a:defRPr>
            </a:pPr>
            <a:r>
              <a:rPr sz="2531" i="1" dirty="0">
                <a:latin typeface="Helvetica"/>
                <a:ea typeface="Helvetica"/>
                <a:cs typeface="Helvetica"/>
                <a:sym typeface="Helvetica"/>
              </a:rPr>
              <a:t>Evangelization in the Modern World</a:t>
            </a:r>
            <a:r>
              <a:rPr sz="2531" dirty="0"/>
              <a:t>, #14</a:t>
            </a:r>
          </a:p>
          <a:p>
            <a:pPr algn="r">
              <a:defRPr sz="3600" b="0">
                <a:latin typeface="Helvetica Light"/>
                <a:ea typeface="Helvetica Light"/>
                <a:cs typeface="Helvetica Light"/>
                <a:sym typeface="Helvetica Light"/>
              </a:defRPr>
            </a:pPr>
            <a:r>
              <a:rPr sz="2531" dirty="0"/>
              <a:t>St Paul VI</a:t>
            </a:r>
          </a:p>
        </p:txBody>
      </p:sp>
    </p:spTree>
    <p:extLst>
      <p:ext uri="{BB962C8B-B14F-4D97-AF65-F5344CB8AC3E}">
        <p14:creationId xmlns:p14="http://schemas.microsoft.com/office/powerpoint/2010/main" val="308660349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IA Framework Color.png" descr="IA Framework Color.png"/>
          <p:cNvPicPr>
            <a:picLocks noChangeAspect="1"/>
          </p:cNvPicPr>
          <p:nvPr/>
        </p:nvPicPr>
        <p:blipFill>
          <a:blip r:embed="rId3"/>
          <a:stretch>
            <a:fillRect/>
          </a:stretch>
        </p:blipFill>
        <p:spPr>
          <a:xfrm>
            <a:off x="3169839" y="0"/>
            <a:ext cx="5852322" cy="6858000"/>
          </a:xfrm>
          <a:prstGeom prst="rect">
            <a:avLst/>
          </a:prstGeom>
          <a:ln w="12700">
            <a:miter lim="400000"/>
          </a:ln>
        </p:spPr>
      </p:pic>
      <p:pic>
        <p:nvPicPr>
          <p:cNvPr id="346" name="IA Framework Color.png" descr="IA Framework Color.png"/>
          <p:cNvPicPr>
            <a:picLocks noChangeAspect="1"/>
          </p:cNvPicPr>
          <p:nvPr/>
        </p:nvPicPr>
        <p:blipFill>
          <a:blip r:embed="rId3"/>
          <a:srcRect t="56592"/>
          <a:stretch>
            <a:fillRect/>
          </a:stretch>
        </p:blipFill>
        <p:spPr>
          <a:xfrm>
            <a:off x="3169838" y="3881135"/>
            <a:ext cx="5852323" cy="2976865"/>
          </a:xfrm>
          <a:prstGeom prst="rect">
            <a:avLst/>
          </a:prstGeom>
          <a:ln w="12700">
            <a:miter lim="400000"/>
          </a:ln>
        </p:spPr>
      </p:pic>
    </p:spTree>
    <p:extLst>
      <p:ext uri="{BB962C8B-B14F-4D97-AF65-F5344CB8AC3E}">
        <p14:creationId xmlns:p14="http://schemas.microsoft.com/office/powerpoint/2010/main" val="2290279668"/>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mph" fill="hold" grpId="0" nodeType="clickEffect">
                                  <p:stCondLst>
                                    <p:cond delay="0"/>
                                  </p:stCondLst>
                                  <p:childTnLst>
                                    <p:set>
                                      <p:cBhvr>
                                        <p:cTn id="6" dur="indefinite" fill="hold"/>
                                        <p:tgtEl>
                                          <p:spTgt spid="345"/>
                                        </p:tgtEl>
                                        <p:attrNameLst>
                                          <p:attrName>style.opacity</p:attrName>
                                        </p:attrNameLst>
                                      </p:cBhvr>
                                      <p:to>
                                        <p:strVal val="0.09"/>
                                      </p:to>
                                    </p:set>
                                    <p:animEffect filter="image" prLst="opacity: 0.09; ">
                                      <p:cBhvr>
                                        <p:cTn id="7" dur="indefinite" fill="hold"/>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dave-reed-hzGaR9HDWtk-unsplash.jpg" descr="dave-reed-hzGaR9HDWtk-unsplash.jpg"/>
          <p:cNvPicPr>
            <a:picLocks noChangeAspect="1"/>
          </p:cNvPicPr>
          <p:nvPr/>
        </p:nvPicPr>
        <p:blipFill rotWithShape="1">
          <a:blip r:embed="rId3"/>
          <a:srcRect t="14784" b="32763"/>
          <a:stretch/>
        </p:blipFill>
        <p:spPr>
          <a:xfrm>
            <a:off x="2310667" y="128686"/>
            <a:ext cx="4200218" cy="3300314"/>
          </a:xfrm>
          <a:prstGeom prst="rect">
            <a:avLst/>
          </a:prstGeom>
          <a:ln w="12700">
            <a:miter lim="400000"/>
          </a:ln>
        </p:spPr>
      </p:pic>
      <p:pic>
        <p:nvPicPr>
          <p:cNvPr id="351" name="john-lee-oMneOBYhJxY-unsplash.jpg" descr="john-lee-oMneOBYhJxY-unsplash.jpg"/>
          <p:cNvPicPr>
            <a:picLocks noChangeAspect="1"/>
          </p:cNvPicPr>
          <p:nvPr/>
        </p:nvPicPr>
        <p:blipFill rotWithShape="1">
          <a:blip r:embed="rId4"/>
          <a:srcRect r="8439"/>
          <a:stretch/>
        </p:blipFill>
        <p:spPr>
          <a:xfrm>
            <a:off x="6762846" y="128686"/>
            <a:ext cx="4200219" cy="3300314"/>
          </a:xfrm>
          <a:prstGeom prst="rect">
            <a:avLst/>
          </a:prstGeom>
          <a:ln w="12700">
            <a:miter lim="400000"/>
          </a:ln>
        </p:spPr>
      </p:pic>
      <p:pic>
        <p:nvPicPr>
          <p:cNvPr id="352" name="ales-krivec-4miBe6zg5r0-unsplash.jpg" descr="ales-krivec-4miBe6zg5r0-unsplash.jpg"/>
          <p:cNvPicPr>
            <a:picLocks noChangeAspect="1"/>
          </p:cNvPicPr>
          <p:nvPr/>
        </p:nvPicPr>
        <p:blipFill rotWithShape="1">
          <a:blip r:embed="rId5"/>
          <a:srcRect l="8430" r="15446"/>
          <a:stretch/>
        </p:blipFill>
        <p:spPr>
          <a:xfrm>
            <a:off x="2310666" y="3576070"/>
            <a:ext cx="4200219" cy="3072127"/>
          </a:xfrm>
          <a:prstGeom prst="rect">
            <a:avLst/>
          </a:prstGeom>
          <a:ln w="12700">
            <a:miter lim="400000"/>
          </a:ln>
        </p:spPr>
      </p:pic>
      <p:pic>
        <p:nvPicPr>
          <p:cNvPr id="3" name="Picture 2" descr="A person climbing a rock wall&#10;&#10;Description automatically generated">
            <a:extLst>
              <a:ext uri="{FF2B5EF4-FFF2-40B4-BE49-F238E27FC236}">
                <a16:creationId xmlns:a16="http://schemas.microsoft.com/office/drawing/2014/main" id="{9E8589E6-A3D9-FFA6-6E61-EAF7701961B7}"/>
              </a:ext>
            </a:extLst>
          </p:cNvPr>
          <p:cNvPicPr>
            <a:picLocks noChangeAspect="1"/>
          </p:cNvPicPr>
          <p:nvPr/>
        </p:nvPicPr>
        <p:blipFill>
          <a:blip r:embed="rId6"/>
          <a:stretch>
            <a:fillRect/>
          </a:stretch>
        </p:blipFill>
        <p:spPr>
          <a:xfrm>
            <a:off x="6699579" y="3544317"/>
            <a:ext cx="4655820" cy="3103880"/>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50"/>
                                        </p:tgtEl>
                                        <p:attrNameLst>
                                          <p:attrName>style.visibility</p:attrName>
                                        </p:attrNameLst>
                                      </p:cBhvr>
                                      <p:to>
                                        <p:strVal val="visible"/>
                                      </p:to>
                                    </p:set>
                                    <p:anim calcmode="lin" valueType="num">
                                      <p:cBhvr>
                                        <p:cTn id="7" dur="1000" fill="hold"/>
                                        <p:tgtEl>
                                          <p:spTgt spid="350"/>
                                        </p:tgtEl>
                                        <p:attrNameLst>
                                          <p:attrName>ppt_w</p:attrName>
                                        </p:attrNameLst>
                                      </p:cBhvr>
                                      <p:tavLst>
                                        <p:tav tm="0">
                                          <p:val>
                                            <p:fltVal val="0"/>
                                          </p:val>
                                        </p:tav>
                                        <p:tav tm="100000">
                                          <p:val>
                                            <p:strVal val="#ppt_w"/>
                                          </p:val>
                                        </p:tav>
                                      </p:tavLst>
                                    </p:anim>
                                    <p:anim calcmode="lin" valueType="num">
                                      <p:cBhvr>
                                        <p:cTn id="8" dur="1000" fill="hold"/>
                                        <p:tgtEl>
                                          <p:spTgt spid="350"/>
                                        </p:tgtEl>
                                        <p:attrNameLst>
                                          <p:attrName>ppt_h</p:attrName>
                                        </p:attrNameLst>
                                      </p:cBhvr>
                                      <p:tavLst>
                                        <p:tav tm="0">
                                          <p:val>
                                            <p:fltVal val="0"/>
                                          </p:val>
                                        </p:tav>
                                        <p:tav tm="100000">
                                          <p:val>
                                            <p:strVal val="#ppt_h"/>
                                          </p:val>
                                        </p:tav>
                                      </p:tavLst>
                                    </p:anim>
                                    <p:anim calcmode="lin" valueType="num">
                                      <p:cBhvr>
                                        <p:cTn id="9" dur="1000" fill="hold"/>
                                        <p:tgtEl>
                                          <p:spTgt spid="350"/>
                                        </p:tgtEl>
                                        <p:attrNameLst>
                                          <p:attrName>style.rotation</p:attrName>
                                        </p:attrNameLst>
                                      </p:cBhvr>
                                      <p:tavLst>
                                        <p:tav tm="0">
                                          <p:val>
                                            <p:fltVal val="90"/>
                                          </p:val>
                                        </p:tav>
                                        <p:tav tm="100000">
                                          <p:val>
                                            <p:fltVal val="0"/>
                                          </p:val>
                                        </p:tav>
                                      </p:tavLst>
                                    </p:anim>
                                    <p:animEffect transition="in" filter="fade">
                                      <p:cBhvr>
                                        <p:cTn id="10" dur="1000"/>
                                        <p:tgtEl>
                                          <p:spTgt spid="35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51"/>
                                        </p:tgtEl>
                                        <p:attrNameLst>
                                          <p:attrName>style.visibility</p:attrName>
                                        </p:attrNameLst>
                                      </p:cBhvr>
                                      <p:to>
                                        <p:strVal val="visible"/>
                                      </p:to>
                                    </p:set>
                                    <p:anim calcmode="lin" valueType="num">
                                      <p:cBhvr>
                                        <p:cTn id="15" dur="1000" fill="hold"/>
                                        <p:tgtEl>
                                          <p:spTgt spid="351"/>
                                        </p:tgtEl>
                                        <p:attrNameLst>
                                          <p:attrName>ppt_w</p:attrName>
                                        </p:attrNameLst>
                                      </p:cBhvr>
                                      <p:tavLst>
                                        <p:tav tm="0">
                                          <p:val>
                                            <p:fltVal val="0"/>
                                          </p:val>
                                        </p:tav>
                                        <p:tav tm="100000">
                                          <p:val>
                                            <p:strVal val="#ppt_w"/>
                                          </p:val>
                                        </p:tav>
                                      </p:tavLst>
                                    </p:anim>
                                    <p:anim calcmode="lin" valueType="num">
                                      <p:cBhvr>
                                        <p:cTn id="16" dur="1000" fill="hold"/>
                                        <p:tgtEl>
                                          <p:spTgt spid="351"/>
                                        </p:tgtEl>
                                        <p:attrNameLst>
                                          <p:attrName>ppt_h</p:attrName>
                                        </p:attrNameLst>
                                      </p:cBhvr>
                                      <p:tavLst>
                                        <p:tav tm="0">
                                          <p:val>
                                            <p:fltVal val="0"/>
                                          </p:val>
                                        </p:tav>
                                        <p:tav tm="100000">
                                          <p:val>
                                            <p:strVal val="#ppt_h"/>
                                          </p:val>
                                        </p:tav>
                                      </p:tavLst>
                                    </p:anim>
                                    <p:anim calcmode="lin" valueType="num">
                                      <p:cBhvr>
                                        <p:cTn id="17" dur="1000" fill="hold"/>
                                        <p:tgtEl>
                                          <p:spTgt spid="351"/>
                                        </p:tgtEl>
                                        <p:attrNameLst>
                                          <p:attrName>style.rotation</p:attrName>
                                        </p:attrNameLst>
                                      </p:cBhvr>
                                      <p:tavLst>
                                        <p:tav tm="0">
                                          <p:val>
                                            <p:fltVal val="90"/>
                                          </p:val>
                                        </p:tav>
                                        <p:tav tm="100000">
                                          <p:val>
                                            <p:fltVal val="0"/>
                                          </p:val>
                                        </p:tav>
                                      </p:tavLst>
                                    </p:anim>
                                    <p:animEffect transition="in" filter="fade">
                                      <p:cBhvr>
                                        <p:cTn id="18" dur="1000"/>
                                        <p:tgtEl>
                                          <p:spTgt spid="35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52"/>
                                        </p:tgtEl>
                                        <p:attrNameLst>
                                          <p:attrName>style.visibility</p:attrName>
                                        </p:attrNameLst>
                                      </p:cBhvr>
                                      <p:to>
                                        <p:strVal val="visible"/>
                                      </p:to>
                                    </p:set>
                                    <p:anim calcmode="lin" valueType="num">
                                      <p:cBhvr>
                                        <p:cTn id="23" dur="1000" fill="hold"/>
                                        <p:tgtEl>
                                          <p:spTgt spid="352"/>
                                        </p:tgtEl>
                                        <p:attrNameLst>
                                          <p:attrName>ppt_w</p:attrName>
                                        </p:attrNameLst>
                                      </p:cBhvr>
                                      <p:tavLst>
                                        <p:tav tm="0">
                                          <p:val>
                                            <p:fltVal val="0"/>
                                          </p:val>
                                        </p:tav>
                                        <p:tav tm="100000">
                                          <p:val>
                                            <p:strVal val="#ppt_w"/>
                                          </p:val>
                                        </p:tav>
                                      </p:tavLst>
                                    </p:anim>
                                    <p:anim calcmode="lin" valueType="num">
                                      <p:cBhvr>
                                        <p:cTn id="24" dur="1000" fill="hold"/>
                                        <p:tgtEl>
                                          <p:spTgt spid="352"/>
                                        </p:tgtEl>
                                        <p:attrNameLst>
                                          <p:attrName>ppt_h</p:attrName>
                                        </p:attrNameLst>
                                      </p:cBhvr>
                                      <p:tavLst>
                                        <p:tav tm="0">
                                          <p:val>
                                            <p:fltVal val="0"/>
                                          </p:val>
                                        </p:tav>
                                        <p:tav tm="100000">
                                          <p:val>
                                            <p:strVal val="#ppt_h"/>
                                          </p:val>
                                        </p:tav>
                                      </p:tavLst>
                                    </p:anim>
                                    <p:anim calcmode="lin" valueType="num">
                                      <p:cBhvr>
                                        <p:cTn id="25" dur="1000" fill="hold"/>
                                        <p:tgtEl>
                                          <p:spTgt spid="352"/>
                                        </p:tgtEl>
                                        <p:attrNameLst>
                                          <p:attrName>style.rotation</p:attrName>
                                        </p:attrNameLst>
                                      </p:cBhvr>
                                      <p:tavLst>
                                        <p:tav tm="0">
                                          <p:val>
                                            <p:fltVal val="90"/>
                                          </p:val>
                                        </p:tav>
                                        <p:tav tm="100000">
                                          <p:val>
                                            <p:fltVal val="0"/>
                                          </p:val>
                                        </p:tav>
                                      </p:tavLst>
                                    </p:anim>
                                    <p:animEffect transition="in" filter="fade">
                                      <p:cBhvr>
                                        <p:cTn id="26" dur="1000"/>
                                        <p:tgtEl>
                                          <p:spTgt spid="35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oad leading to a snowy mountain&#10;&#10;Description automatically generated">
            <a:extLst>
              <a:ext uri="{FF2B5EF4-FFF2-40B4-BE49-F238E27FC236}">
                <a16:creationId xmlns:a16="http://schemas.microsoft.com/office/drawing/2014/main" id="{7917E3B0-E047-84A9-929A-42689816B6DE}"/>
              </a:ext>
            </a:extLst>
          </p:cNvPr>
          <p:cNvPicPr>
            <a:picLocks noChangeAspect="1"/>
          </p:cNvPicPr>
          <p:nvPr/>
        </p:nvPicPr>
        <p:blipFill>
          <a:blip r:embed="rId2"/>
          <a:stretch>
            <a:fillRect/>
          </a:stretch>
        </p:blipFill>
        <p:spPr>
          <a:xfrm>
            <a:off x="825062" y="0"/>
            <a:ext cx="10384220" cy="6862240"/>
          </a:xfrm>
          <a:prstGeom prst="rect">
            <a:avLst/>
          </a:prstGeom>
        </p:spPr>
      </p:pic>
    </p:spTree>
    <p:extLst>
      <p:ext uri="{BB962C8B-B14F-4D97-AF65-F5344CB8AC3E}">
        <p14:creationId xmlns:p14="http://schemas.microsoft.com/office/powerpoint/2010/main" val="1608623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inding road on a mountain&#10;&#10;Description automatically generated">
            <a:extLst>
              <a:ext uri="{FF2B5EF4-FFF2-40B4-BE49-F238E27FC236}">
                <a16:creationId xmlns:a16="http://schemas.microsoft.com/office/drawing/2014/main" id="{03E6FEBE-EA1A-5BA6-3E6D-B17D1850D169}"/>
              </a:ext>
            </a:extLst>
          </p:cNvPr>
          <p:cNvPicPr>
            <a:picLocks noChangeAspect="1"/>
          </p:cNvPicPr>
          <p:nvPr/>
        </p:nvPicPr>
        <p:blipFill>
          <a:blip r:embed="rId2"/>
          <a:stretch>
            <a:fillRect/>
          </a:stretch>
        </p:blipFill>
        <p:spPr>
          <a:xfrm>
            <a:off x="1103585" y="-1"/>
            <a:ext cx="10279117" cy="6852745"/>
          </a:xfrm>
          <a:prstGeom prst="rect">
            <a:avLst/>
          </a:prstGeom>
        </p:spPr>
      </p:pic>
    </p:spTree>
    <p:extLst>
      <p:ext uri="{BB962C8B-B14F-4D97-AF65-F5344CB8AC3E}">
        <p14:creationId xmlns:p14="http://schemas.microsoft.com/office/powerpoint/2010/main" val="4279684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climbing a ladder in a room&#10;&#10;Description automatically generated">
            <a:extLst>
              <a:ext uri="{FF2B5EF4-FFF2-40B4-BE49-F238E27FC236}">
                <a16:creationId xmlns:a16="http://schemas.microsoft.com/office/drawing/2014/main" id="{807B9C60-84D3-34DF-5296-A7078AE7B2F2}"/>
              </a:ext>
            </a:extLst>
          </p:cNvPr>
          <p:cNvPicPr>
            <a:picLocks noChangeAspect="1"/>
          </p:cNvPicPr>
          <p:nvPr/>
        </p:nvPicPr>
        <p:blipFill>
          <a:blip r:embed="rId2"/>
          <a:stretch>
            <a:fillRect/>
          </a:stretch>
        </p:blipFill>
        <p:spPr>
          <a:xfrm>
            <a:off x="3348461" y="0"/>
            <a:ext cx="5495079" cy="6858000"/>
          </a:xfrm>
          <a:prstGeom prst="rect">
            <a:avLst/>
          </a:prstGeom>
        </p:spPr>
      </p:pic>
    </p:spTree>
    <p:extLst>
      <p:ext uri="{BB962C8B-B14F-4D97-AF65-F5344CB8AC3E}">
        <p14:creationId xmlns:p14="http://schemas.microsoft.com/office/powerpoint/2010/main" val="1624283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898C66-938B-FD1B-0990-2132E1751DAA}"/>
              </a:ext>
            </a:extLst>
          </p:cNvPr>
          <p:cNvSpPr/>
          <p:nvPr/>
        </p:nvSpPr>
        <p:spPr>
          <a:xfrm>
            <a:off x="1492469" y="0"/>
            <a:ext cx="9211004" cy="6858000"/>
          </a:xfrm>
          <a:prstGeom prst="rect">
            <a:avLst/>
          </a:prstGeom>
          <a:solidFill>
            <a:srgbClr val="E9E9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50" name="Picture 2" descr="What works? Achieving gender balance on executive teams">
            <a:extLst>
              <a:ext uri="{FF2B5EF4-FFF2-40B4-BE49-F238E27FC236}">
                <a16:creationId xmlns:a16="http://schemas.microsoft.com/office/drawing/2014/main" id="{D1F88935-372F-6A83-D3EF-726734823C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32" r="3555"/>
          <a:stretch/>
        </p:blipFill>
        <p:spPr bwMode="auto">
          <a:xfrm>
            <a:off x="1492469" y="389143"/>
            <a:ext cx="9211004" cy="63233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76F9C7-099E-F4B2-6565-9A599031513D}"/>
              </a:ext>
            </a:extLst>
          </p:cNvPr>
          <p:cNvSpPr txBox="1"/>
          <p:nvPr/>
        </p:nvSpPr>
        <p:spPr>
          <a:xfrm>
            <a:off x="3047999" y="396069"/>
            <a:ext cx="1406237" cy="523220"/>
          </a:xfrm>
          <a:prstGeom prst="rect">
            <a:avLst/>
          </a:prstGeom>
          <a:noFill/>
        </p:spPr>
        <p:txBody>
          <a:bodyPr wrap="square" rtlCol="0">
            <a:spAutoFit/>
          </a:bodyPr>
          <a:lstStyle/>
          <a:p>
            <a:r>
              <a:rPr lang="en-US" sz="2800" b="1" dirty="0"/>
              <a:t>OCIA</a:t>
            </a:r>
            <a:endParaRPr lang="en-US" sz="2400" b="1" dirty="0"/>
          </a:p>
        </p:txBody>
      </p:sp>
      <p:sp>
        <p:nvSpPr>
          <p:cNvPr id="4" name="TextBox 3">
            <a:extLst>
              <a:ext uri="{FF2B5EF4-FFF2-40B4-BE49-F238E27FC236}">
                <a16:creationId xmlns:a16="http://schemas.microsoft.com/office/drawing/2014/main" id="{F437B7EA-CC18-92EA-D09D-FB7EB409E6FA}"/>
              </a:ext>
            </a:extLst>
          </p:cNvPr>
          <p:cNvSpPr txBox="1"/>
          <p:nvPr/>
        </p:nvSpPr>
        <p:spPr>
          <a:xfrm>
            <a:off x="7737764" y="389143"/>
            <a:ext cx="1406237" cy="523220"/>
          </a:xfrm>
          <a:prstGeom prst="rect">
            <a:avLst/>
          </a:prstGeom>
          <a:noFill/>
        </p:spPr>
        <p:txBody>
          <a:bodyPr wrap="square" rtlCol="0">
            <a:spAutoFit/>
          </a:bodyPr>
          <a:lstStyle/>
          <a:p>
            <a:r>
              <a:rPr lang="en-US" sz="2800" b="1" dirty="0"/>
              <a:t>OCIA</a:t>
            </a:r>
            <a:endParaRPr lang="en-US" sz="2400" b="1" dirty="0"/>
          </a:p>
        </p:txBody>
      </p:sp>
      <p:sp>
        <p:nvSpPr>
          <p:cNvPr id="5" name="TextBox 4">
            <a:extLst>
              <a:ext uri="{FF2B5EF4-FFF2-40B4-BE49-F238E27FC236}">
                <a16:creationId xmlns:a16="http://schemas.microsoft.com/office/drawing/2014/main" id="{4031A2ED-1443-F165-CB30-D38A74D41628}"/>
              </a:ext>
            </a:extLst>
          </p:cNvPr>
          <p:cNvSpPr txBox="1"/>
          <p:nvPr/>
        </p:nvSpPr>
        <p:spPr>
          <a:xfrm>
            <a:off x="7377547" y="4510478"/>
            <a:ext cx="3671454" cy="523220"/>
          </a:xfrm>
          <a:prstGeom prst="rect">
            <a:avLst/>
          </a:prstGeom>
          <a:noFill/>
        </p:spPr>
        <p:txBody>
          <a:bodyPr wrap="square" rtlCol="0">
            <a:spAutoFit/>
          </a:bodyPr>
          <a:lstStyle/>
          <a:p>
            <a:r>
              <a:rPr lang="en-US" sz="2800" b="1" dirty="0"/>
              <a:t>“inquire by the fire”</a:t>
            </a:r>
            <a:endParaRPr lang="en-US" sz="2400" b="1" dirty="0"/>
          </a:p>
        </p:txBody>
      </p:sp>
      <p:sp>
        <p:nvSpPr>
          <p:cNvPr id="6" name="TextBox 5">
            <a:extLst>
              <a:ext uri="{FF2B5EF4-FFF2-40B4-BE49-F238E27FC236}">
                <a16:creationId xmlns:a16="http://schemas.microsoft.com/office/drawing/2014/main" id="{62E395AF-E01B-14A2-9D17-836389F2E622}"/>
              </a:ext>
            </a:extLst>
          </p:cNvPr>
          <p:cNvSpPr txBox="1"/>
          <p:nvPr/>
        </p:nvSpPr>
        <p:spPr>
          <a:xfrm>
            <a:off x="7668492" y="5349882"/>
            <a:ext cx="2334491" cy="523221"/>
          </a:xfrm>
          <a:prstGeom prst="rect">
            <a:avLst/>
          </a:prstGeom>
          <a:noFill/>
        </p:spPr>
        <p:txBody>
          <a:bodyPr wrap="square" rtlCol="0">
            <a:spAutoFit/>
          </a:bodyPr>
          <a:lstStyle/>
          <a:p>
            <a:r>
              <a:rPr lang="en-US" sz="2800" b="1" dirty="0"/>
              <a:t>Build Trust</a:t>
            </a:r>
            <a:endParaRPr lang="en-US" sz="2400" b="1" dirty="0"/>
          </a:p>
        </p:txBody>
      </p:sp>
      <p:sp>
        <p:nvSpPr>
          <p:cNvPr id="7" name="TextBox 6">
            <a:extLst>
              <a:ext uri="{FF2B5EF4-FFF2-40B4-BE49-F238E27FC236}">
                <a16:creationId xmlns:a16="http://schemas.microsoft.com/office/drawing/2014/main" id="{4CAB9ED9-87D5-42A7-504A-187565C8B740}"/>
              </a:ext>
            </a:extLst>
          </p:cNvPr>
          <p:cNvSpPr txBox="1"/>
          <p:nvPr/>
        </p:nvSpPr>
        <p:spPr>
          <a:xfrm>
            <a:off x="7668492" y="3763355"/>
            <a:ext cx="2576944" cy="523220"/>
          </a:xfrm>
          <a:prstGeom prst="rect">
            <a:avLst/>
          </a:prstGeom>
          <a:noFill/>
        </p:spPr>
        <p:txBody>
          <a:bodyPr wrap="square" rtlCol="0">
            <a:spAutoFit/>
          </a:bodyPr>
          <a:lstStyle/>
          <a:p>
            <a:r>
              <a:rPr lang="en-US" sz="2800" b="1" dirty="0"/>
              <a:t>“the Search”</a:t>
            </a:r>
            <a:endParaRPr lang="en-US" sz="2400" b="1" dirty="0"/>
          </a:p>
        </p:txBody>
      </p:sp>
      <p:sp>
        <p:nvSpPr>
          <p:cNvPr id="8" name="TextBox 7">
            <a:extLst>
              <a:ext uri="{FF2B5EF4-FFF2-40B4-BE49-F238E27FC236}">
                <a16:creationId xmlns:a16="http://schemas.microsoft.com/office/drawing/2014/main" id="{36120B0D-902D-B91E-9F7D-69CA63B85321}"/>
              </a:ext>
            </a:extLst>
          </p:cNvPr>
          <p:cNvSpPr txBox="1"/>
          <p:nvPr/>
        </p:nvSpPr>
        <p:spPr>
          <a:xfrm>
            <a:off x="7543323" y="3016233"/>
            <a:ext cx="3156208" cy="523220"/>
          </a:xfrm>
          <a:prstGeom prst="rect">
            <a:avLst/>
          </a:prstGeom>
          <a:noFill/>
        </p:spPr>
        <p:txBody>
          <a:bodyPr wrap="square" rtlCol="0">
            <a:spAutoFit/>
          </a:bodyPr>
          <a:lstStyle/>
          <a:p>
            <a:r>
              <a:rPr lang="en-US" sz="2800" b="1" dirty="0"/>
              <a:t>“Journey Group”</a:t>
            </a:r>
            <a:endParaRPr lang="en-US" sz="2400" b="1" dirty="0"/>
          </a:p>
        </p:txBody>
      </p:sp>
      <p:sp>
        <p:nvSpPr>
          <p:cNvPr id="9" name="TextBox 8">
            <a:extLst>
              <a:ext uri="{FF2B5EF4-FFF2-40B4-BE49-F238E27FC236}">
                <a16:creationId xmlns:a16="http://schemas.microsoft.com/office/drawing/2014/main" id="{DF2E4427-D289-3168-C9F9-1CC1AEB28C88}"/>
              </a:ext>
            </a:extLst>
          </p:cNvPr>
          <p:cNvSpPr txBox="1"/>
          <p:nvPr/>
        </p:nvSpPr>
        <p:spPr>
          <a:xfrm>
            <a:off x="7543323" y="2298442"/>
            <a:ext cx="3893604" cy="523220"/>
          </a:xfrm>
          <a:prstGeom prst="rect">
            <a:avLst/>
          </a:prstGeom>
          <a:noFill/>
        </p:spPr>
        <p:txBody>
          <a:bodyPr wrap="square" rtlCol="0">
            <a:spAutoFit/>
          </a:bodyPr>
          <a:lstStyle/>
          <a:p>
            <a:r>
              <a:rPr lang="en-US" sz="2800" b="1" dirty="0"/>
              <a:t>Kerygmatic Retreat</a:t>
            </a:r>
            <a:endParaRPr lang="en-US" sz="2400" b="1" dirty="0"/>
          </a:p>
        </p:txBody>
      </p:sp>
      <p:sp>
        <p:nvSpPr>
          <p:cNvPr id="10" name="TextBox 9">
            <a:extLst>
              <a:ext uri="{FF2B5EF4-FFF2-40B4-BE49-F238E27FC236}">
                <a16:creationId xmlns:a16="http://schemas.microsoft.com/office/drawing/2014/main" id="{40618402-5619-2171-BE0A-7BD2C3DD7B4C}"/>
              </a:ext>
            </a:extLst>
          </p:cNvPr>
          <p:cNvSpPr txBox="1"/>
          <p:nvPr/>
        </p:nvSpPr>
        <p:spPr>
          <a:xfrm>
            <a:off x="7668492" y="1099560"/>
            <a:ext cx="4427004" cy="954107"/>
          </a:xfrm>
          <a:prstGeom prst="rect">
            <a:avLst/>
          </a:prstGeom>
          <a:noFill/>
        </p:spPr>
        <p:txBody>
          <a:bodyPr wrap="square" rtlCol="0">
            <a:spAutoFit/>
          </a:bodyPr>
          <a:lstStyle/>
          <a:p>
            <a:r>
              <a:rPr lang="en-US" sz="2800" b="1" dirty="0"/>
              <a:t>Clear, direct personal invitation to conversion</a:t>
            </a:r>
            <a:endParaRPr lang="en-US" sz="2400" b="1" dirty="0"/>
          </a:p>
        </p:txBody>
      </p:sp>
    </p:spTree>
    <p:extLst>
      <p:ext uri="{BB962C8B-B14F-4D97-AF65-F5344CB8AC3E}">
        <p14:creationId xmlns:p14="http://schemas.microsoft.com/office/powerpoint/2010/main" val="350681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6E9212-3287-A074-9A65-74F189CA39BE}"/>
              </a:ext>
            </a:extLst>
          </p:cNvPr>
          <p:cNvSpPr>
            <a:spLocks noGrp="1"/>
          </p:cNvSpPr>
          <p:nvPr>
            <p:ph type="title"/>
          </p:nvPr>
        </p:nvSpPr>
        <p:spPr>
          <a:xfrm>
            <a:off x="713509" y="2805545"/>
            <a:ext cx="10972800" cy="1025235"/>
          </a:xfrm>
        </p:spPr>
        <p:txBody>
          <a:bodyPr>
            <a:normAutofit/>
          </a:bodyPr>
          <a:lstStyle/>
          <a:p>
            <a:r>
              <a:rPr lang="en-US" sz="5400" dirty="0"/>
              <a:t>Guiding Questions with Resources</a:t>
            </a:r>
          </a:p>
        </p:txBody>
      </p:sp>
    </p:spTree>
    <p:extLst>
      <p:ext uri="{BB962C8B-B14F-4D97-AF65-F5344CB8AC3E}">
        <p14:creationId xmlns:p14="http://schemas.microsoft.com/office/powerpoint/2010/main" val="1978269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heep standing in a field&#10;&#10;AI-generated content may be incorrect.">
            <a:extLst>
              <a:ext uri="{FF2B5EF4-FFF2-40B4-BE49-F238E27FC236}">
                <a16:creationId xmlns:a16="http://schemas.microsoft.com/office/drawing/2014/main" id="{93A3B84F-4ACB-6386-4C0F-EDAA9CF5892A}"/>
              </a:ext>
            </a:extLst>
          </p:cNvPr>
          <p:cNvPicPr>
            <a:picLocks noChangeAspect="1"/>
          </p:cNvPicPr>
          <p:nvPr/>
        </p:nvPicPr>
        <p:blipFill>
          <a:blip r:embed="rId2"/>
          <a:srcRect b="25000"/>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A79F01-1AA7-4744-7E22-EC0E2B619257}"/>
              </a:ext>
            </a:extLst>
          </p:cNvPr>
          <p:cNvSpPr>
            <a:spLocks noGrp="1"/>
          </p:cNvSpPr>
          <p:nvPr>
            <p:ph type="title"/>
          </p:nvPr>
        </p:nvSpPr>
        <p:spPr>
          <a:xfrm>
            <a:off x="1098666" y="788323"/>
            <a:ext cx="5503025" cy="1476895"/>
          </a:xfrm>
        </p:spPr>
        <p:txBody>
          <a:bodyPr/>
          <a:lstStyle/>
          <a:p>
            <a:r>
              <a:rPr lang="en-US" dirty="0"/>
              <a:t>Going in Search of the Lost</a:t>
            </a:r>
          </a:p>
        </p:txBody>
      </p:sp>
    </p:spTree>
    <p:extLst>
      <p:ext uri="{BB962C8B-B14F-4D97-AF65-F5344CB8AC3E}">
        <p14:creationId xmlns:p14="http://schemas.microsoft.com/office/powerpoint/2010/main" val="2097421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BE5CD-D707-204C-7D37-47C30E67754E}"/>
              </a:ext>
            </a:extLst>
          </p:cNvPr>
          <p:cNvSpPr>
            <a:spLocks noGrp="1"/>
          </p:cNvSpPr>
          <p:nvPr>
            <p:ph type="title"/>
          </p:nvPr>
        </p:nvSpPr>
        <p:spPr>
          <a:xfrm>
            <a:off x="849282" y="2340032"/>
            <a:ext cx="10746971" cy="1726277"/>
          </a:xfrm>
        </p:spPr>
        <p:txBody>
          <a:bodyPr>
            <a:normAutofit/>
          </a:bodyPr>
          <a:lstStyle/>
          <a:p>
            <a:r>
              <a:rPr lang="en-US" sz="5400" dirty="0"/>
              <a:t>Forming an “Evangelization Task Force”</a:t>
            </a:r>
          </a:p>
        </p:txBody>
      </p:sp>
    </p:spTree>
    <p:extLst>
      <p:ext uri="{BB962C8B-B14F-4D97-AF65-F5344CB8AC3E}">
        <p14:creationId xmlns:p14="http://schemas.microsoft.com/office/powerpoint/2010/main" val="941356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0E308-0186-A994-3D5D-1404BDF57D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34E1EB-A1C6-E125-3824-511D94946510}"/>
              </a:ext>
            </a:extLst>
          </p:cNvPr>
          <p:cNvSpPr>
            <a:spLocks noGrp="1"/>
          </p:cNvSpPr>
          <p:nvPr>
            <p:ph type="title"/>
          </p:nvPr>
        </p:nvSpPr>
        <p:spPr>
          <a:xfrm>
            <a:off x="281245" y="74814"/>
            <a:ext cx="10746971" cy="1726277"/>
          </a:xfrm>
        </p:spPr>
        <p:txBody>
          <a:bodyPr>
            <a:normAutofit/>
          </a:bodyPr>
          <a:lstStyle/>
          <a:p>
            <a:r>
              <a:rPr lang="en-US" sz="5400" dirty="0"/>
              <a:t>Discussion</a:t>
            </a:r>
          </a:p>
        </p:txBody>
      </p:sp>
      <p:sp>
        <p:nvSpPr>
          <p:cNvPr id="3" name="TextBox 2">
            <a:extLst>
              <a:ext uri="{FF2B5EF4-FFF2-40B4-BE49-F238E27FC236}">
                <a16:creationId xmlns:a16="http://schemas.microsoft.com/office/drawing/2014/main" id="{67CE5C4D-1C46-A748-C3ED-3200E09CEFCF}"/>
              </a:ext>
            </a:extLst>
          </p:cNvPr>
          <p:cNvSpPr txBox="1"/>
          <p:nvPr/>
        </p:nvSpPr>
        <p:spPr>
          <a:xfrm>
            <a:off x="484908" y="1801091"/>
            <a:ext cx="11554692" cy="1077218"/>
          </a:xfrm>
          <a:prstGeom prst="rect">
            <a:avLst/>
          </a:prstGeom>
          <a:noFill/>
        </p:spPr>
        <p:txBody>
          <a:bodyPr wrap="square" rtlCol="0">
            <a:spAutoFit/>
          </a:bodyPr>
          <a:lstStyle/>
          <a:p>
            <a:r>
              <a:rPr lang="en-US" sz="3200" dirty="0"/>
              <a:t>What section of this document do you feel would generate the best initial conversation at a staff meeting or with your pastor?</a:t>
            </a:r>
          </a:p>
        </p:txBody>
      </p:sp>
      <p:sp>
        <p:nvSpPr>
          <p:cNvPr id="4" name="TextBox 3">
            <a:extLst>
              <a:ext uri="{FF2B5EF4-FFF2-40B4-BE49-F238E27FC236}">
                <a16:creationId xmlns:a16="http://schemas.microsoft.com/office/drawing/2014/main" id="{75CAA650-25EE-470F-EA6F-966E0C2AF12A}"/>
              </a:ext>
            </a:extLst>
          </p:cNvPr>
          <p:cNvSpPr txBox="1"/>
          <p:nvPr/>
        </p:nvSpPr>
        <p:spPr>
          <a:xfrm>
            <a:off x="484908" y="3411709"/>
            <a:ext cx="11554692" cy="1077218"/>
          </a:xfrm>
          <a:prstGeom prst="rect">
            <a:avLst/>
          </a:prstGeom>
          <a:noFill/>
        </p:spPr>
        <p:txBody>
          <a:bodyPr wrap="square" rtlCol="0">
            <a:spAutoFit/>
          </a:bodyPr>
          <a:lstStyle/>
          <a:p>
            <a:r>
              <a:rPr lang="en-US" sz="3200" dirty="0"/>
              <a:t>How would you describe your parish’s current efforts to evangelize? What’s working? Where are you struggling?</a:t>
            </a:r>
          </a:p>
        </p:txBody>
      </p:sp>
    </p:spTree>
    <p:extLst>
      <p:ext uri="{BB962C8B-B14F-4D97-AF65-F5344CB8AC3E}">
        <p14:creationId xmlns:p14="http://schemas.microsoft.com/office/powerpoint/2010/main" val="236002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55B7-C6BD-C434-6EA1-75665C5B311B}"/>
              </a:ext>
            </a:extLst>
          </p:cNvPr>
          <p:cNvSpPr>
            <a:spLocks noGrp="1"/>
          </p:cNvSpPr>
          <p:nvPr>
            <p:ph type="title"/>
          </p:nvPr>
        </p:nvSpPr>
        <p:spPr/>
        <p:txBody>
          <a:bodyPr/>
          <a:lstStyle/>
          <a:p>
            <a:r>
              <a:rPr lang="en-US" dirty="0"/>
              <a:t>Archdiocese of Denver – “Mission Anchors”</a:t>
            </a:r>
          </a:p>
        </p:txBody>
      </p:sp>
      <p:sp>
        <p:nvSpPr>
          <p:cNvPr id="3" name="Content Placeholder 2">
            <a:extLst>
              <a:ext uri="{FF2B5EF4-FFF2-40B4-BE49-F238E27FC236}">
                <a16:creationId xmlns:a16="http://schemas.microsoft.com/office/drawing/2014/main" id="{DE7AAC6E-B38C-6A8D-35CE-96D12498F08E}"/>
              </a:ext>
            </a:extLst>
          </p:cNvPr>
          <p:cNvSpPr>
            <a:spLocks noGrp="1"/>
          </p:cNvSpPr>
          <p:nvPr>
            <p:ph idx="1"/>
          </p:nvPr>
        </p:nvSpPr>
        <p:spPr>
          <a:xfrm>
            <a:off x="1977654" y="1887279"/>
            <a:ext cx="9994605" cy="4343400"/>
          </a:xfrm>
        </p:spPr>
        <p:txBody>
          <a:bodyPr>
            <a:normAutofit fontScale="77500" lnSpcReduction="20000"/>
          </a:bodyPr>
          <a:lstStyle/>
          <a:p>
            <a:pPr>
              <a:lnSpc>
                <a:spcPct val="250000"/>
              </a:lnSpc>
            </a:pPr>
            <a:r>
              <a:rPr lang="en-US" sz="4800" dirty="0"/>
              <a:t>Holy Priests</a:t>
            </a:r>
          </a:p>
          <a:p>
            <a:pPr>
              <a:lnSpc>
                <a:spcPct val="250000"/>
              </a:lnSpc>
            </a:pPr>
            <a:r>
              <a:rPr lang="en-US" sz="4800" b="1" dirty="0"/>
              <a:t>Equipped Leaders for Mission</a:t>
            </a:r>
          </a:p>
          <a:p>
            <a:pPr>
              <a:lnSpc>
                <a:spcPct val="250000"/>
              </a:lnSpc>
            </a:pPr>
            <a:r>
              <a:rPr lang="en-US" sz="4800" dirty="0"/>
              <a:t>Missional Curia</a:t>
            </a:r>
          </a:p>
        </p:txBody>
      </p:sp>
    </p:spTree>
    <p:extLst>
      <p:ext uri="{BB962C8B-B14F-4D97-AF65-F5344CB8AC3E}">
        <p14:creationId xmlns:p14="http://schemas.microsoft.com/office/powerpoint/2010/main" val="4246987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CEED102-1393-C3B6-A59A-DC2493534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095" y="457200"/>
            <a:ext cx="3531545" cy="532691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7B266ABC-A2EF-C8E1-AFF7-ECFBEAAE69B6}"/>
              </a:ext>
            </a:extLst>
          </p:cNvPr>
          <p:cNvSpPr>
            <a:spLocks noGrp="1"/>
          </p:cNvSpPr>
          <p:nvPr>
            <p:ph type="title"/>
          </p:nvPr>
        </p:nvSpPr>
        <p:spPr>
          <a:xfrm>
            <a:off x="5167423" y="2844209"/>
            <a:ext cx="6547529" cy="1169581"/>
          </a:xfrm>
        </p:spPr>
        <p:txBody>
          <a:bodyPr>
            <a:normAutofit/>
          </a:bodyPr>
          <a:lstStyle/>
          <a:p>
            <a:r>
              <a:rPr lang="en-US" dirty="0">
                <a:solidFill>
                  <a:schemeClr val="tx1"/>
                </a:solidFill>
              </a:rPr>
              <a:t>Put on an “</a:t>
            </a:r>
            <a:r>
              <a:rPr lang="en-US" dirty="0">
                <a:solidFill>
                  <a:schemeClr val="accent2">
                    <a:lumMod val="75000"/>
                  </a:schemeClr>
                </a:solidFill>
              </a:rPr>
              <a:t>Apostolic Mindset</a:t>
            </a:r>
            <a:r>
              <a:rPr lang="en-US" dirty="0">
                <a:solidFill>
                  <a:schemeClr val="tx1"/>
                </a:solidFill>
              </a:rPr>
              <a:t>”</a:t>
            </a:r>
          </a:p>
        </p:txBody>
      </p:sp>
      <p:sp>
        <p:nvSpPr>
          <p:cNvPr id="5" name="TextBox 4">
            <a:extLst>
              <a:ext uri="{FF2B5EF4-FFF2-40B4-BE49-F238E27FC236}">
                <a16:creationId xmlns:a16="http://schemas.microsoft.com/office/drawing/2014/main" id="{23E1C552-7F5E-9134-69B5-2514A2900283}"/>
              </a:ext>
            </a:extLst>
          </p:cNvPr>
          <p:cNvSpPr txBox="1"/>
          <p:nvPr/>
        </p:nvSpPr>
        <p:spPr>
          <a:xfrm>
            <a:off x="4637124" y="1351738"/>
            <a:ext cx="6095114" cy="707886"/>
          </a:xfrm>
          <a:prstGeom prst="rect">
            <a:avLst/>
          </a:prstGeom>
          <a:noFill/>
        </p:spPr>
        <p:txBody>
          <a:bodyPr wrap="square">
            <a:spAutoFit/>
          </a:bodyPr>
          <a:lstStyle/>
          <a:p>
            <a:r>
              <a:rPr lang="en-US" sz="4000" dirty="0">
                <a:latin typeface="Oswald" panose="00000500000000000000" pitchFamily="2" charset="0"/>
              </a:rPr>
              <a:t>First Priority?</a:t>
            </a:r>
          </a:p>
        </p:txBody>
      </p:sp>
    </p:spTree>
    <p:extLst>
      <p:ext uri="{BB962C8B-B14F-4D97-AF65-F5344CB8AC3E}">
        <p14:creationId xmlns:p14="http://schemas.microsoft.com/office/powerpoint/2010/main" val="254801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3BAC-DEDF-6967-D813-AC4B7342D038}"/>
              </a:ext>
            </a:extLst>
          </p:cNvPr>
          <p:cNvSpPr>
            <a:spLocks noGrp="1"/>
          </p:cNvSpPr>
          <p:nvPr>
            <p:ph type="title"/>
          </p:nvPr>
        </p:nvSpPr>
        <p:spPr>
          <a:xfrm>
            <a:off x="481656" y="1354587"/>
            <a:ext cx="10884550" cy="3398166"/>
          </a:xfrm>
        </p:spPr>
        <p:txBody>
          <a:bodyPr>
            <a:normAutofit/>
          </a:bodyPr>
          <a:lstStyle/>
          <a:p>
            <a:pPr algn="ctr"/>
            <a:r>
              <a:rPr lang="en-US" sz="5400" dirty="0"/>
              <a:t>Initiate, support, and guide </a:t>
            </a:r>
            <a:br>
              <a:rPr lang="en-US" sz="5400" dirty="0"/>
            </a:br>
            <a:r>
              <a:rPr lang="en-US" sz="5400" dirty="0"/>
              <a:t>robust local conversations about </a:t>
            </a:r>
            <a:br>
              <a:rPr lang="en-US" sz="5400" dirty="0"/>
            </a:br>
            <a:r>
              <a:rPr lang="en-US" sz="5400" dirty="0"/>
              <a:t>practical evangelization strategies</a:t>
            </a:r>
          </a:p>
        </p:txBody>
      </p:sp>
    </p:spTree>
    <p:extLst>
      <p:ext uri="{BB962C8B-B14F-4D97-AF65-F5344CB8AC3E}">
        <p14:creationId xmlns:p14="http://schemas.microsoft.com/office/powerpoint/2010/main" val="2553926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E554-4354-B448-5CDC-3E9ECB97CF4A}"/>
              </a:ext>
            </a:extLst>
          </p:cNvPr>
          <p:cNvSpPr>
            <a:spLocks noGrp="1"/>
          </p:cNvSpPr>
          <p:nvPr>
            <p:ph type="title"/>
          </p:nvPr>
        </p:nvSpPr>
        <p:spPr>
          <a:xfrm>
            <a:off x="1066446" y="147793"/>
            <a:ext cx="9829800" cy="1325563"/>
          </a:xfrm>
        </p:spPr>
        <p:txBody>
          <a:bodyPr/>
          <a:lstStyle/>
          <a:p>
            <a:r>
              <a:rPr lang="en-US" u="sng" dirty="0"/>
              <a:t>Principles for Parish Evangelization</a:t>
            </a:r>
          </a:p>
        </p:txBody>
      </p:sp>
      <p:sp>
        <p:nvSpPr>
          <p:cNvPr id="5" name="TextBox 4">
            <a:extLst>
              <a:ext uri="{FF2B5EF4-FFF2-40B4-BE49-F238E27FC236}">
                <a16:creationId xmlns:a16="http://schemas.microsoft.com/office/drawing/2014/main" id="{1067A17D-F6A7-E975-E3D2-63F93AA4BD16}"/>
              </a:ext>
            </a:extLst>
          </p:cNvPr>
          <p:cNvSpPr txBox="1"/>
          <p:nvPr/>
        </p:nvSpPr>
        <p:spPr>
          <a:xfrm>
            <a:off x="2014070" y="1912470"/>
            <a:ext cx="9353177" cy="3170099"/>
          </a:xfrm>
          <a:prstGeom prst="rect">
            <a:avLst/>
          </a:prstGeom>
          <a:noFill/>
        </p:spPr>
        <p:txBody>
          <a:bodyPr wrap="square" rtlCol="0">
            <a:spAutoFit/>
          </a:bodyPr>
          <a:lstStyle/>
          <a:p>
            <a:pPr marL="342900" indent="-342900">
              <a:buFont typeface="+mj-lt"/>
              <a:buAutoNum type="arabicPeriod"/>
            </a:pPr>
            <a:r>
              <a:rPr lang="en-US" sz="4000" dirty="0"/>
              <a:t> Parishioners equipped to evangelize</a:t>
            </a:r>
          </a:p>
          <a:p>
            <a:pPr marL="342900" indent="-342900">
              <a:buFont typeface="+mj-lt"/>
              <a:buAutoNum type="arabicPeriod"/>
            </a:pPr>
            <a:endParaRPr lang="en-US" sz="4000" dirty="0"/>
          </a:p>
          <a:p>
            <a:pPr marL="342900" indent="-342900">
              <a:buFont typeface="+mj-lt"/>
              <a:buAutoNum type="arabicPeriod"/>
            </a:pPr>
            <a:endParaRPr lang="en-US" sz="4000" dirty="0"/>
          </a:p>
          <a:p>
            <a:pPr marL="342900" indent="-342900">
              <a:buFont typeface="+mj-lt"/>
              <a:buAutoNum type="arabicPeriod"/>
            </a:pPr>
            <a:r>
              <a:rPr lang="en-US" sz="4000" dirty="0"/>
              <a:t> Pastoral Ministry restructured to support and prioritize evangelization</a:t>
            </a:r>
          </a:p>
        </p:txBody>
      </p:sp>
    </p:spTree>
    <p:extLst>
      <p:ext uri="{BB962C8B-B14F-4D97-AF65-F5344CB8AC3E}">
        <p14:creationId xmlns:p14="http://schemas.microsoft.com/office/powerpoint/2010/main" val="17838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pyramid&#10;&#10;AI-generated content may be incorrect.">
            <a:extLst>
              <a:ext uri="{FF2B5EF4-FFF2-40B4-BE49-F238E27FC236}">
                <a16:creationId xmlns:a16="http://schemas.microsoft.com/office/drawing/2014/main" id="{3669E400-E12D-A3A1-2931-C610D680E43E}"/>
              </a:ext>
            </a:extLst>
          </p:cNvPr>
          <p:cNvPicPr>
            <a:picLocks noChangeAspect="1"/>
          </p:cNvPicPr>
          <p:nvPr/>
        </p:nvPicPr>
        <p:blipFill>
          <a:blip r:embed="rId2"/>
          <a:srcRect t="18994" b="2987"/>
          <a:stretch>
            <a:fillRect/>
          </a:stretch>
        </p:blipFill>
        <p:spPr>
          <a:xfrm>
            <a:off x="2225557" y="92634"/>
            <a:ext cx="7399775" cy="6765366"/>
          </a:xfrm>
          <a:prstGeom prst="rect">
            <a:avLst/>
          </a:prstGeom>
        </p:spPr>
      </p:pic>
    </p:spTree>
    <p:extLst>
      <p:ext uri="{BB962C8B-B14F-4D97-AF65-F5344CB8AC3E}">
        <p14:creationId xmlns:p14="http://schemas.microsoft.com/office/powerpoint/2010/main" val="4241607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2CECD-ECF2-6C54-1F69-F47CAA725A64}"/>
              </a:ext>
            </a:extLst>
          </p:cNvPr>
          <p:cNvSpPr>
            <a:spLocks noGrp="1"/>
          </p:cNvSpPr>
          <p:nvPr>
            <p:ph type="title"/>
          </p:nvPr>
        </p:nvSpPr>
        <p:spPr>
          <a:xfrm>
            <a:off x="987014" y="402814"/>
            <a:ext cx="9829800" cy="5371652"/>
          </a:xfrm>
        </p:spPr>
        <p:txBody>
          <a:bodyPr>
            <a:normAutofit/>
          </a:bodyPr>
          <a:lstStyle/>
          <a:p>
            <a:r>
              <a:rPr lang="en-US" dirty="0"/>
              <a:t>What constitutes an “initial conversion”?</a:t>
            </a:r>
            <a:br>
              <a:rPr lang="en-US" dirty="0"/>
            </a:br>
            <a:br>
              <a:rPr lang="en-US" dirty="0"/>
            </a:br>
            <a:br>
              <a:rPr lang="en-US" dirty="0"/>
            </a:br>
            <a:r>
              <a:rPr lang="en-US" dirty="0"/>
              <a:t>How do you know when one has taken place?</a:t>
            </a:r>
          </a:p>
        </p:txBody>
      </p:sp>
    </p:spTree>
    <p:extLst>
      <p:ext uri="{BB962C8B-B14F-4D97-AF65-F5344CB8AC3E}">
        <p14:creationId xmlns:p14="http://schemas.microsoft.com/office/powerpoint/2010/main" val="3274633034"/>
      </p:ext>
    </p:extLst>
  </p:cSld>
  <p:clrMapOvr>
    <a:masterClrMapping/>
  </p:clrMapOvr>
</p:sld>
</file>

<file path=ppt/theme/theme1.xml><?xml version="1.0" encoding="utf-8"?>
<a:theme xmlns:a="http://schemas.openxmlformats.org/drawingml/2006/main" name="Office Theme">
  <a:themeElements>
    <a:clrScheme name="Custom 1">
      <a:dk1>
        <a:srgbClr val="2C2925"/>
      </a:dk1>
      <a:lt1>
        <a:srgbClr val="FFFFFF"/>
      </a:lt1>
      <a:dk2>
        <a:srgbClr val="00556A"/>
      </a:dk2>
      <a:lt2>
        <a:srgbClr val="E6E2E7"/>
      </a:lt2>
      <a:accent1>
        <a:srgbClr val="2FB779"/>
      </a:accent1>
      <a:accent2>
        <a:srgbClr val="148F77"/>
      </a:accent2>
      <a:accent3>
        <a:srgbClr val="00676F"/>
      </a:accent3>
      <a:accent4>
        <a:srgbClr val="005569"/>
      </a:accent4>
      <a:accent5>
        <a:srgbClr val="EDB358"/>
      </a:accent5>
      <a:accent6>
        <a:srgbClr val="C36058"/>
      </a:accent6>
      <a:hlink>
        <a:srgbClr val="2FB779"/>
      </a:hlink>
      <a:folHlink>
        <a:srgbClr val="005569"/>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AoD_Power Point Presentation_Sample" id="{DDE9CD99-A780-4D04-A53B-378209B06947}" vid="{9918925A-7306-4EE5-8EB0-51BE986394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2024_AoD_Power Point Presentation_Sample</Template>
  <TotalTime>313</TotalTime>
  <Words>675</Words>
  <Application>Microsoft Office PowerPoint</Application>
  <PresentationFormat>Widescreen</PresentationFormat>
  <Paragraphs>99</Paragraphs>
  <Slides>39</Slides>
  <Notes>7</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Principles for Parish Evangelization</vt:lpstr>
      <vt:lpstr>Why create a document on  parish evangelization?</vt:lpstr>
      <vt:lpstr>PowerPoint Presentation</vt:lpstr>
      <vt:lpstr>Archdiocese of Denver – “Mission Anchors”</vt:lpstr>
      <vt:lpstr>Put on an “Apostolic Mindset”</vt:lpstr>
      <vt:lpstr>Initiate, support, and guide  robust local conversations about  practical evangelization strategies</vt:lpstr>
      <vt:lpstr>Principles for Parish Evangelization</vt:lpstr>
      <vt:lpstr>PowerPoint Presentation</vt:lpstr>
      <vt:lpstr>What constitutes an “initial conversion”?   How do you know when one has taken place?</vt:lpstr>
      <vt:lpstr>PowerPoint Presentation</vt:lpstr>
      <vt:lpstr>PowerPoint Presentation</vt:lpstr>
      <vt:lpstr>PowerPoint Presentation</vt:lpstr>
      <vt:lpstr>Nuptial Analogy</vt:lpstr>
      <vt:lpstr>1) Parishioners Equipped to Evangelize</vt:lpstr>
      <vt:lpstr>PowerPoint Presentation</vt:lpstr>
      <vt:lpstr>PowerPoint Presentation</vt:lpstr>
      <vt:lpstr>PowerPoint Presentation</vt:lpstr>
      <vt:lpstr>PowerPoint Presentation</vt:lpstr>
      <vt:lpstr>1) Parishioners Equipped to Evangelize</vt:lpstr>
      <vt:lpstr>PowerPoint Presentation</vt:lpstr>
      <vt:lpstr>PowerPoint Presentation</vt:lpstr>
      <vt:lpstr>PowerPoint Presentation</vt:lpstr>
      <vt:lpstr>2) Pastoral Ministry Restructured to Support and    Prioritize Evangelization</vt:lpstr>
      <vt:lpstr>Section One Cover Sample</vt:lpstr>
      <vt:lpstr>PowerPoint Presentation</vt:lpstr>
      <vt:lpstr>PowerPoint Presentation</vt:lpstr>
      <vt:lpstr>Do we have clarity on the path to “heavenly citizenship”?</vt:lpstr>
      <vt:lpstr>Thresholds of Conversion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Guiding Questions with Resources</vt:lpstr>
      <vt:lpstr>Going in Search of the Lost</vt:lpstr>
      <vt:lpstr>Forming an “Evangelization Task Force”</vt:lpstr>
      <vt:lpstr>Discussion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Andrew McGown</dc:creator>
  <cp:keywords/>
  <dc:description/>
  <cp:lastModifiedBy>Andrew McGown</cp:lastModifiedBy>
  <cp:revision>2</cp:revision>
  <dcterms:created xsi:type="dcterms:W3CDTF">2025-08-11T23:46:50Z</dcterms:created>
  <dcterms:modified xsi:type="dcterms:W3CDTF">2025-09-15T15:50:45Z</dcterms:modified>
  <cp:category/>
</cp:coreProperties>
</file>