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9"/>
  </p:notesMasterIdLst>
  <p:sldIdLst>
    <p:sldId id="256" r:id="rId5"/>
    <p:sldId id="280" r:id="rId6"/>
    <p:sldId id="257" r:id="rId7"/>
    <p:sldId id="258" r:id="rId8"/>
    <p:sldId id="259" r:id="rId9"/>
    <p:sldId id="261" r:id="rId10"/>
    <p:sldId id="262" r:id="rId11"/>
    <p:sldId id="263" r:id="rId12"/>
    <p:sldId id="264" r:id="rId13"/>
    <p:sldId id="265" r:id="rId14"/>
    <p:sldId id="267" r:id="rId15"/>
    <p:sldId id="268" r:id="rId16"/>
    <p:sldId id="269" r:id="rId17"/>
    <p:sldId id="274" r:id="rId18"/>
    <p:sldId id="277" r:id="rId19"/>
    <p:sldId id="276" r:id="rId20"/>
    <p:sldId id="275" r:id="rId21"/>
    <p:sldId id="279" r:id="rId22"/>
    <p:sldId id="278" r:id="rId23"/>
    <p:sldId id="281" r:id="rId24"/>
    <p:sldId id="270" r:id="rId25"/>
    <p:sldId id="271" r:id="rId26"/>
    <p:sldId id="272" r:id="rId27"/>
    <p:sldId id="273"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FE5AC0-E5ED-3FEB-9BB4-36ED5581DB75}" v="327" dt="2026-02-09T21:34:18.3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99" autoAdjust="0"/>
  </p:normalViewPr>
  <p:slideViewPr>
    <p:cSldViewPr snapToGrid="0" snapToObjects="1">
      <p:cViewPr varScale="1">
        <p:scale>
          <a:sx n="54" d="100"/>
          <a:sy n="54" d="100"/>
        </p:scale>
        <p:origin x="186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747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Welcome both in‑room and Zoom participants. Acknowledge the hybrid format and invite Zoom attendees to use chat actively.</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slide works well for quick chat responses: 'Have you heard these before?'</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Model a redirect phrase out loud for both audiences.</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Frame process as a support for managers, not a burden.</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Close by affirming their leadership role even without clergy present.</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Invite table discussion for 3–5 minutes, then debrief with the group.</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Invite table discussion for 3–5 minutes, then debrief with the group.</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Invite table discussion for 3–5 minutes, then debrief with the group.</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Keep this high-level and practical. Emphasize lived parish reality rather than theory.</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Frame this as something business managers influence daily, even without clergy present.</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Use inclusive language: 'we' and 'our parishes.' Pause briefly for Zoom chat reactions.</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Reinforce that job-related questions help managers feel confident and consistent.</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Normalize mistakes—this is about improvement, not fear.</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Use examples managers will recognize from real interviews.</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Emphasize scheduling language; give Zoom attendees time to post alternatives in chat.</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Explain ADA phrasing clearly; avoid legal jargon.</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558208" y="1041400"/>
            <a:ext cx="4572000" cy="2387600"/>
          </a:xfrm>
        </p:spPr>
        <p:txBody>
          <a:bodyPr anchor="b"/>
          <a:lstStyle>
            <a:lvl1pPr algn="l">
              <a:defRPr sz="4500" b="0">
                <a:latin typeface="Oswald" pitchFamily="2" charset="77"/>
              </a:defRPr>
            </a:lvl1pPr>
          </a:lstStyle>
          <a:p>
            <a:r>
              <a:rPr lang="en-US"/>
              <a:t>CLICK TO EDIT MASTER TITLE STYLE</a:t>
            </a:r>
          </a:p>
        </p:txBody>
      </p:sp>
      <p:sp>
        <p:nvSpPr>
          <p:cNvPr id="3" name="Subtitle 2"/>
          <p:cNvSpPr>
            <a:spLocks noGrp="1"/>
          </p:cNvSpPr>
          <p:nvPr>
            <p:ph type="subTitle" idx="1"/>
          </p:nvPr>
        </p:nvSpPr>
        <p:spPr>
          <a:xfrm>
            <a:off x="3558208" y="3628542"/>
            <a:ext cx="4572000" cy="1655762"/>
          </a:xfrm>
        </p:spPr>
        <p:txBody>
          <a:bodyPr/>
          <a:lstStyle>
            <a:lvl1pPr marL="0" indent="0" algn="l">
              <a:buNone/>
              <a:defRPr sz="1800">
                <a:latin typeface="Montserrat"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5623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5BCAD085-E8A6-8845-BD4E-CB4CCA059FC4}"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07223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BCAD085-E8A6-8845-BD4E-CB4CCA059FC4}"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7" name="Title 1">
            <a:extLst>
              <a:ext uri="{FF2B5EF4-FFF2-40B4-BE49-F238E27FC236}">
                <a16:creationId xmlns:a16="http://schemas.microsoft.com/office/drawing/2014/main" id="{46040D89-750E-8F4D-A153-FCAF550DB0EE}"/>
              </a:ext>
            </a:extLst>
          </p:cNvPr>
          <p:cNvSpPr>
            <a:spLocks noGrp="1"/>
          </p:cNvSpPr>
          <p:nvPr>
            <p:ph type="title"/>
          </p:nvPr>
        </p:nvSpPr>
        <p:spPr>
          <a:xfrm>
            <a:off x="1062990" y="365761"/>
            <a:ext cx="7372350" cy="1325563"/>
          </a:xfrm>
        </p:spPr>
        <p:txBody>
          <a:bodyPr/>
          <a:lstStyle/>
          <a:p>
            <a:r>
              <a:rPr lang="en-US"/>
              <a:t>Click to edit Master title style</a:t>
            </a:r>
          </a:p>
        </p:txBody>
      </p:sp>
    </p:spTree>
    <p:extLst>
      <p:ext uri="{BB962C8B-B14F-4D97-AF65-F5344CB8AC3E}">
        <p14:creationId xmlns:p14="http://schemas.microsoft.com/office/powerpoint/2010/main" val="4063010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2990" y="365761"/>
            <a:ext cx="7372350" cy="1325563"/>
          </a:xfrm>
        </p:spPr>
        <p:txBody>
          <a:bodyPr/>
          <a:lstStyle/>
          <a:p>
            <a:r>
              <a:rPr lang="en-US"/>
              <a:t>Click to edit Master title style</a:t>
            </a:r>
          </a:p>
        </p:txBody>
      </p:sp>
      <p:sp>
        <p:nvSpPr>
          <p:cNvPr id="3" name="Content Placeholder 2"/>
          <p:cNvSpPr>
            <a:spLocks noGrp="1"/>
          </p:cNvSpPr>
          <p:nvPr>
            <p:ph idx="1"/>
          </p:nvPr>
        </p:nvSpPr>
        <p:spPr>
          <a:xfrm>
            <a:off x="1371600" y="1828800"/>
            <a:ext cx="706374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57563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1691640"/>
            <a:ext cx="7886700" cy="288036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85800" y="4571999"/>
            <a:ext cx="7886700" cy="150876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53909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5625"/>
            <a:ext cx="3874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825625"/>
            <a:ext cx="3874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9471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365126"/>
            <a:ext cx="7852410" cy="1325563"/>
          </a:xfrm>
        </p:spPr>
        <p:txBody>
          <a:bodyPr/>
          <a:lstStyle/>
          <a:p>
            <a:r>
              <a:rPr lang="en-US"/>
              <a:t>Click to edit Master title style</a:t>
            </a:r>
          </a:p>
        </p:txBody>
      </p:sp>
      <p:sp>
        <p:nvSpPr>
          <p:cNvPr id="3" name="Text Placeholder 2"/>
          <p:cNvSpPr>
            <a:spLocks noGrp="1"/>
          </p:cNvSpPr>
          <p:nvPr>
            <p:ph type="body" idx="1"/>
          </p:nvPr>
        </p:nvSpPr>
        <p:spPr>
          <a:xfrm>
            <a:off x="685800" y="1691640"/>
            <a:ext cx="387477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85800" y="2514600"/>
            <a:ext cx="387477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440" y="1691640"/>
            <a:ext cx="387477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2514600"/>
            <a:ext cx="387477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2/10/2026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22685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2/10/2026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69657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2/10/2026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9564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2949178" cy="1600200"/>
          </a:xfrm>
        </p:spPr>
        <p:txBody>
          <a:bodyPr anchor="b">
            <a:normAutofit/>
          </a:bodyPr>
          <a:lstStyle>
            <a:lvl1pPr>
              <a:defRPr sz="2250"/>
            </a:lvl1pPr>
          </a:lstStyle>
          <a:p>
            <a:r>
              <a:rPr lang="en-US"/>
              <a:t>Click to edit Master title style</a:t>
            </a:r>
          </a:p>
        </p:txBody>
      </p:sp>
      <p:sp>
        <p:nvSpPr>
          <p:cNvPr id="3" name="Content Placeholder 2"/>
          <p:cNvSpPr>
            <a:spLocks noGrp="1"/>
          </p:cNvSpPr>
          <p:nvPr>
            <p:ph idx="1"/>
          </p:nvPr>
        </p:nvSpPr>
        <p:spPr>
          <a:xfrm>
            <a:off x="3874770" y="914400"/>
            <a:ext cx="4629150" cy="4937760"/>
          </a:xfrm>
        </p:spPr>
        <p:txBody>
          <a:bodyPr/>
          <a:lstStyle>
            <a:lvl1pPr>
              <a:defRPr sz="2025"/>
            </a:lvl1pPr>
            <a:lvl2pPr>
              <a:defRPr sz="1800"/>
            </a:lvl2pPr>
            <a:lvl3pPr>
              <a:defRPr sz="1575"/>
            </a:lvl3pPr>
            <a:lvl4pPr>
              <a:defRPr sz="1350"/>
            </a:lvl4pPr>
            <a:lvl5pPr>
              <a:defRPr sz="13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2057400"/>
            <a:ext cx="2949178" cy="3931920"/>
          </a:xfrm>
        </p:spPr>
        <p:txBody>
          <a:bodyPr>
            <a:normAutofit/>
          </a:bodyPr>
          <a:lstStyle>
            <a:lvl1pPr marL="0" indent="0">
              <a:buNone/>
              <a:defRPr sz="1125"/>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1248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2949178" cy="1600200"/>
          </a:xfrm>
        </p:spPr>
        <p:txBody>
          <a:bodyPr anchor="b">
            <a:normAutofit/>
          </a:bodyPr>
          <a:lstStyle>
            <a:lvl1pPr>
              <a:defRPr sz="2250"/>
            </a:lvl1pPr>
          </a:lstStyle>
          <a:p>
            <a:r>
              <a:rPr lang="en-US"/>
              <a:t>Click to edit Master title style</a:t>
            </a:r>
          </a:p>
        </p:txBody>
      </p:sp>
      <p:sp>
        <p:nvSpPr>
          <p:cNvPr id="3" name="Picture Placeholder 2"/>
          <p:cNvSpPr>
            <a:spLocks noGrp="1" noChangeAspect="1"/>
          </p:cNvSpPr>
          <p:nvPr>
            <p:ph type="pic" idx="1"/>
          </p:nvPr>
        </p:nvSpPr>
        <p:spPr>
          <a:xfrm>
            <a:off x="3874770" y="914400"/>
            <a:ext cx="4690068" cy="4937760"/>
          </a:xfrm>
        </p:spPr>
        <p:txBody>
          <a:bodyPr anchor="t">
            <a:normAutofit/>
          </a:bodyPr>
          <a:lstStyle>
            <a:lvl1pPr marL="0" indent="0">
              <a:buNone/>
              <a:defRPr sz="2025"/>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85800" y="2057400"/>
            <a:ext cx="2949178" cy="3811588"/>
          </a:xfrm>
        </p:spPr>
        <p:txBody>
          <a:bodyPr>
            <a:normAutofit/>
          </a:bodyPr>
          <a:lstStyle>
            <a:lvl1pPr marL="0" indent="0">
              <a:buNone/>
              <a:defRPr sz="1125"/>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11398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2990" y="365761"/>
            <a:ext cx="737235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71600" y="1825625"/>
            <a:ext cx="706374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BCAD085-E8A6-8845-BD4E-CB4CCA059FC4}" type="datetimeFigureOut">
              <a:rPr lang="en-US" smtClean="0"/>
              <a:t>2/10/2026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3477604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150" b="0" i="0" kern="1200">
          <a:solidFill>
            <a:schemeClr val="tx2"/>
          </a:solidFill>
          <a:latin typeface="Oswald" pitchFamily="2" charset="77"/>
          <a:ea typeface="+mj-ea"/>
          <a:cs typeface="Arial Narrow"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025" kern="1200">
          <a:solidFill>
            <a:schemeClr val="tx1"/>
          </a:solidFill>
          <a:latin typeface="Montserrat" pitchFamily="2" charset="77"/>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ontserrat" pitchFamily="2" charset="77"/>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75" kern="1200">
          <a:solidFill>
            <a:schemeClr val="tx1"/>
          </a:solidFill>
          <a:latin typeface="Montserrat" pitchFamily="2" charset="77"/>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ontserrat" pitchFamily="2" charset="77"/>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ontserrat"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58208" y="1041400"/>
            <a:ext cx="4796898" cy="2387600"/>
          </a:xfrm>
        </p:spPr>
        <p:txBody>
          <a:bodyPr/>
          <a:lstStyle/>
          <a:p>
            <a:r>
              <a:rPr dirty="0"/>
              <a:t>Interviewing Best Practices for</a:t>
            </a:r>
            <a:r>
              <a:rPr lang="en-US" dirty="0"/>
              <a:t> </a:t>
            </a:r>
            <a:r>
              <a:rPr dirty="0"/>
              <a:t>Parishes</a:t>
            </a:r>
          </a:p>
        </p:txBody>
      </p:sp>
      <p:sp>
        <p:nvSpPr>
          <p:cNvPr id="3" name="Subtitle 2"/>
          <p:cNvSpPr>
            <a:spLocks noGrp="1"/>
          </p:cNvSpPr>
          <p:nvPr>
            <p:ph type="subTitle" idx="1"/>
          </p:nvPr>
        </p:nvSpPr>
        <p:spPr>
          <a:xfrm>
            <a:off x="3558208" y="3628542"/>
            <a:ext cx="5175250" cy="2523595"/>
          </a:xfrm>
        </p:spPr>
        <p:txBody>
          <a:bodyPr vert="horz" lIns="91440" tIns="45720" rIns="91440" bIns="45720" rtlCol="0" anchor="t">
            <a:noAutofit/>
          </a:bodyPr>
          <a:lstStyle/>
          <a:p>
            <a:r>
              <a:rPr sz="2000" dirty="0">
                <a:latin typeface="Montserrat"/>
              </a:rPr>
              <a:t>Mission, Method, and Mistakes to Avoid</a:t>
            </a:r>
            <a:endParaRPr lang="en-US" sz="2000" dirty="0">
              <a:latin typeface="Montserrat"/>
            </a:endParaRPr>
          </a:p>
          <a:p>
            <a:endParaRPr lang="en-US" sz="2000" dirty="0"/>
          </a:p>
          <a:p>
            <a:r>
              <a:rPr lang="en-US" sz="2000" dirty="0">
                <a:latin typeface="Montserrat"/>
              </a:rPr>
              <a:t>By Jim Baker, Director of HR</a:t>
            </a:r>
          </a:p>
          <a:p>
            <a:endParaRPr lang="en-US" sz="2000" dirty="0">
              <a:latin typeface="Montserrat"/>
            </a:endParaRPr>
          </a:p>
          <a:p>
            <a:r>
              <a:rPr lang="en-US" sz="2000" dirty="0">
                <a:latin typeface="Montserrat"/>
              </a:rPr>
              <a:t>For Parish Business Managers</a:t>
            </a:r>
          </a:p>
          <a:p>
            <a:r>
              <a:rPr lang="en-US" sz="2000" dirty="0">
                <a:latin typeface="Montserrat"/>
              </a:rPr>
              <a:t>Feb 11, 2026</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Health &amp; Disability</a:t>
            </a:r>
          </a:p>
        </p:txBody>
      </p:sp>
      <p:sp>
        <p:nvSpPr>
          <p:cNvPr id="3" name="Content Placeholder 2"/>
          <p:cNvSpPr>
            <a:spLocks noGrp="1"/>
          </p:cNvSpPr>
          <p:nvPr>
            <p:ph idx="1"/>
          </p:nvPr>
        </p:nvSpPr>
        <p:spPr/>
        <p:txBody>
          <a:bodyPr vert="horz" lIns="91440" tIns="45720" rIns="91440" bIns="45720" rtlCol="0" anchor="t">
            <a:normAutofit/>
          </a:bodyPr>
          <a:lstStyle/>
          <a:p>
            <a:r>
              <a:rPr sz="2000">
                <a:latin typeface="Montserrat"/>
              </a:rPr>
              <a:t>Do not ask about medical conditions</a:t>
            </a:r>
          </a:p>
          <a:p>
            <a:r>
              <a:rPr sz="2000" dirty="0">
                <a:latin typeface="Montserrat"/>
              </a:rPr>
              <a:t>Do not ask about sick leave history</a:t>
            </a:r>
            <a:endParaRPr dirty="0"/>
          </a:p>
          <a:p>
            <a:endParaRPr lang="en-US" sz="2000" dirty="0">
              <a:latin typeface="Montserrat"/>
            </a:endParaRPr>
          </a:p>
          <a:p>
            <a:r>
              <a:rPr sz="2000" dirty="0">
                <a:latin typeface="Montserrat"/>
              </a:rPr>
              <a:t>Instead: Ask about ability to perform essential functions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Oswald"/>
              </a:rPr>
              <a:t>More</a:t>
            </a:r>
            <a:r>
              <a:rPr dirty="0">
                <a:latin typeface="Oswald"/>
              </a:rPr>
              <a:t> Questions</a:t>
            </a:r>
            <a:r>
              <a:rPr lang="en-US" dirty="0">
                <a:latin typeface="Oswald"/>
              </a:rPr>
              <a:t> To Avoid</a:t>
            </a:r>
            <a:endParaRPr dirty="0"/>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Where do you live?</a:t>
            </a:r>
            <a:endParaRPr lang="en-US" sz="2000" dirty="0">
              <a:latin typeface="Montserrat"/>
            </a:endParaRPr>
          </a:p>
          <a:p>
            <a:r>
              <a:rPr lang="en-US" sz="2000" dirty="0">
                <a:latin typeface="Montserrat"/>
              </a:rPr>
              <a:t>Where did you grow up?</a:t>
            </a:r>
          </a:p>
          <a:p>
            <a:r>
              <a:rPr sz="2000" dirty="0">
                <a:latin typeface="Montserrat"/>
              </a:rPr>
              <a:t>Is that your maiden name?</a:t>
            </a:r>
            <a:endParaRPr lang="en-US" sz="2000" dirty="0">
              <a:latin typeface="Montserrat"/>
            </a:endParaRPr>
          </a:p>
          <a:p>
            <a:r>
              <a:rPr sz="2000" dirty="0">
                <a:latin typeface="Montserrat"/>
              </a:rPr>
              <a:t>What does your spouse do?</a:t>
            </a:r>
            <a:endParaRPr lang="en-US" sz="2000" dirty="0">
              <a:latin typeface="Montserrat"/>
            </a:endParaRPr>
          </a:p>
          <a:p>
            <a:endParaRPr lang="en-US" sz="2000" dirty="0">
              <a:latin typeface="Montserrat"/>
            </a:endParaRPr>
          </a:p>
          <a:p>
            <a:r>
              <a:rPr lang="en-US" sz="2000" dirty="0">
                <a:latin typeface="Montserrat"/>
              </a:rPr>
              <a:t>Any question that could connect a candidate to a protected class should be avoided.</a:t>
            </a:r>
          </a:p>
          <a:p>
            <a:endParaRPr lang="en-US" sz="2000" dirty="0">
              <a:latin typeface="Montserrat"/>
            </a:endParaRPr>
          </a:p>
          <a:p>
            <a:r>
              <a:rPr lang="en-US" sz="2000" dirty="0">
                <a:latin typeface="Montserrat"/>
              </a:rPr>
              <a:t>Take Away: Friendly</a:t>
            </a:r>
            <a:r>
              <a:rPr sz="2000" dirty="0">
                <a:latin typeface="Montserrat"/>
              </a:rPr>
              <a:t> does not mean appropriate</a:t>
            </a:r>
            <a:endParaRPr lang="en-US" sz="2000" dirty="0">
              <a:latin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latin typeface="Oswald"/>
              </a:rPr>
              <a:t>If a Candidate Volunteers </a:t>
            </a:r>
            <a:r>
              <a:rPr lang="en-US" dirty="0">
                <a:latin typeface="Oswald"/>
              </a:rPr>
              <a:t>Sensitive Information</a:t>
            </a:r>
            <a:endParaRPr dirty="0"/>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Do not follow </a:t>
            </a:r>
            <a:r>
              <a:rPr lang="en-US" sz="2000">
                <a:latin typeface="Montserrat"/>
              </a:rPr>
              <a:t>up</a:t>
            </a:r>
          </a:p>
          <a:p>
            <a:r>
              <a:rPr lang="en-US" sz="2000" dirty="0">
                <a:latin typeface="Montserrat"/>
              </a:rPr>
              <a:t>Redirect</a:t>
            </a:r>
            <a:r>
              <a:rPr sz="2000" dirty="0">
                <a:latin typeface="Montserrat"/>
              </a:rPr>
              <a:t> to job-related topics</a:t>
            </a:r>
            <a:endParaRPr lang="en-US" sz="2000" dirty="0">
              <a:latin typeface="Montserrat"/>
            </a:endParaRPr>
          </a:p>
          <a:p>
            <a:r>
              <a:rPr sz="2000" dirty="0">
                <a:latin typeface="Montserrat"/>
              </a:rPr>
              <a:t>Do not document personal details</a:t>
            </a:r>
            <a:endParaRPr lang="en-US" sz="2000" dirty="0">
              <a:latin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latin typeface="Oswald"/>
              </a:rPr>
              <a:t>Protecting </a:t>
            </a:r>
            <a:r>
              <a:rPr lang="en-US" dirty="0">
                <a:latin typeface="Oswald"/>
              </a:rPr>
              <a:t>The Process</a:t>
            </a:r>
            <a:endParaRPr dirty="0"/>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Use prepared </a:t>
            </a:r>
            <a:r>
              <a:rPr lang="en-US" sz="2000" dirty="0">
                <a:latin typeface="Montserrat"/>
              </a:rPr>
              <a:t>questions</a:t>
            </a:r>
            <a:endParaRPr lang="en-US" dirty="0"/>
          </a:p>
          <a:p>
            <a:r>
              <a:rPr lang="en-US" sz="2000" dirty="0">
                <a:latin typeface="Montserrat"/>
              </a:rPr>
              <a:t>Try to have the same interviewees for all candidates</a:t>
            </a:r>
          </a:p>
          <a:p>
            <a:r>
              <a:rPr lang="en-US" sz="2000" dirty="0">
                <a:latin typeface="Montserrat"/>
              </a:rPr>
              <a:t>Ask</a:t>
            </a:r>
            <a:r>
              <a:rPr sz="2000" dirty="0">
                <a:latin typeface="Montserrat"/>
              </a:rPr>
              <a:t> the same core questions of all </a:t>
            </a:r>
            <a:r>
              <a:rPr lang="en-US" sz="2000" dirty="0">
                <a:latin typeface="Montserrat"/>
              </a:rPr>
              <a:t>candidates</a:t>
            </a:r>
          </a:p>
          <a:p>
            <a:r>
              <a:rPr lang="en-US" sz="2000" dirty="0">
                <a:latin typeface="Montserrat"/>
              </a:rPr>
              <a:t>Take</a:t>
            </a:r>
            <a:r>
              <a:rPr sz="2000" dirty="0">
                <a:latin typeface="Montserrat"/>
              </a:rPr>
              <a:t> objective </a:t>
            </a:r>
            <a:r>
              <a:rPr lang="en-US" sz="2000" dirty="0">
                <a:latin typeface="Montserrat"/>
              </a:rPr>
              <a:t>notes</a:t>
            </a:r>
          </a:p>
          <a:p>
            <a:r>
              <a:rPr lang="en-US" sz="2000" dirty="0">
                <a:latin typeface="Montserrat"/>
              </a:rPr>
              <a:t>Involve</a:t>
            </a:r>
            <a:r>
              <a:rPr sz="2000" dirty="0">
                <a:latin typeface="Montserrat"/>
              </a:rPr>
              <a:t> HR early</a:t>
            </a:r>
            <a:r>
              <a:rPr lang="en-US" sz="2000" dirty="0">
                <a:latin typeface="Montserrat"/>
              </a:rPr>
              <a:t> if any irregularities arise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348A1-F36E-852D-55BD-BCB7DB100B9F}"/>
              </a:ext>
            </a:extLst>
          </p:cNvPr>
          <p:cNvSpPr>
            <a:spLocks noGrp="1"/>
          </p:cNvSpPr>
          <p:nvPr>
            <p:ph type="title"/>
          </p:nvPr>
        </p:nvSpPr>
        <p:spPr/>
        <p:txBody>
          <a:bodyPr/>
          <a:lstStyle/>
          <a:p>
            <a:r>
              <a:rPr lang="en-US" sz="3200" dirty="0">
                <a:latin typeface="Oswald"/>
              </a:rPr>
              <a:t>Move from Christendom to Apostolic Age Interview Questions</a:t>
            </a:r>
            <a:endParaRPr lang="en-US" dirty="0">
              <a:latin typeface="Oswald"/>
            </a:endParaRPr>
          </a:p>
        </p:txBody>
      </p:sp>
      <p:sp>
        <p:nvSpPr>
          <p:cNvPr id="3" name="Content Placeholder 2">
            <a:extLst>
              <a:ext uri="{FF2B5EF4-FFF2-40B4-BE49-F238E27FC236}">
                <a16:creationId xmlns:a16="http://schemas.microsoft.com/office/drawing/2014/main" id="{5B493F71-4F71-DD31-2D7E-82D37F572205}"/>
              </a:ext>
            </a:extLst>
          </p:cNvPr>
          <p:cNvSpPr>
            <a:spLocks noGrp="1"/>
          </p:cNvSpPr>
          <p:nvPr>
            <p:ph idx="1"/>
          </p:nvPr>
        </p:nvSpPr>
        <p:spPr>
          <a:xfrm>
            <a:off x="1371600" y="1828800"/>
            <a:ext cx="7074323" cy="4766733"/>
          </a:xfrm>
        </p:spPr>
        <p:txBody>
          <a:bodyPr vert="horz" lIns="91440" tIns="45720" rIns="91440" bIns="45720" rtlCol="0" anchor="t">
            <a:normAutofit fontScale="92500" lnSpcReduction="20000"/>
          </a:bodyPr>
          <a:lstStyle/>
          <a:p>
            <a:pPr marL="0" indent="0">
              <a:buNone/>
            </a:pPr>
            <a:r>
              <a:rPr lang="en-US" sz="2000" b="1" dirty="0">
                <a:latin typeface="Montserrat"/>
              </a:rPr>
              <a:t>Commitment to Mission</a:t>
            </a:r>
            <a:endParaRPr lang="en-US" b="1"/>
          </a:p>
          <a:p>
            <a:r>
              <a:rPr lang="en-US" sz="2000" dirty="0">
                <a:latin typeface="Montserrat"/>
              </a:rPr>
              <a:t>Christendom/Secular Approach:</a:t>
            </a:r>
            <a:br>
              <a:rPr lang="en-US" sz="2000" dirty="0">
                <a:latin typeface="Montserrat"/>
              </a:rPr>
            </a:br>
            <a:r>
              <a:rPr lang="en-US" sz="2000" dirty="0">
                <a:latin typeface="Montserrat"/>
              </a:rPr>
              <a:t> "Tell us about your previous work experience and how it has prepared you for this role."</a:t>
            </a:r>
            <a:endParaRPr lang="en-US" sz="2000">
              <a:latin typeface="Montserrat"/>
            </a:endParaRPr>
          </a:p>
          <a:p>
            <a:r>
              <a:rPr lang="en-US" sz="2000" dirty="0">
                <a:latin typeface="Montserrat"/>
              </a:rPr>
              <a:t>Apostolic Approach:</a:t>
            </a:r>
            <a:br>
              <a:rPr lang="en-US" sz="2000" dirty="0">
                <a:latin typeface="Montserrat"/>
              </a:rPr>
            </a:br>
            <a:r>
              <a:rPr lang="en-US" sz="2000" dirty="0">
                <a:latin typeface="Montserrat"/>
              </a:rPr>
              <a:t> "How has your professional and personal journey prepared you to serve in a role that supports the mission of the Church? Can you share an experience where you lived out your faith in your work?"</a:t>
            </a:r>
            <a:endParaRPr lang="en-US" sz="2000">
              <a:latin typeface="Montserrat"/>
            </a:endParaRPr>
          </a:p>
          <a:p>
            <a:pPr marL="0" indent="0">
              <a:buNone/>
            </a:pPr>
            <a:r>
              <a:rPr lang="en-US" sz="2000" b="1" dirty="0">
                <a:latin typeface="Montserrat"/>
              </a:rPr>
              <a:t>Handling Challenges</a:t>
            </a:r>
            <a:endParaRPr lang="en-US" sz="2000" b="1">
              <a:latin typeface="Montserrat"/>
            </a:endParaRPr>
          </a:p>
          <a:p>
            <a:r>
              <a:rPr lang="en-US" sz="2000" dirty="0">
                <a:latin typeface="Montserrat"/>
              </a:rPr>
              <a:t>Christendom/Secular Approach:</a:t>
            </a:r>
            <a:br>
              <a:rPr lang="en-US" sz="2000" dirty="0">
                <a:latin typeface="Montserrat"/>
              </a:rPr>
            </a:br>
            <a:r>
              <a:rPr lang="en-US" sz="2000" dirty="0">
                <a:latin typeface="Montserrat"/>
              </a:rPr>
              <a:t> "Describe a time you had to resolve a conflict in the workplace. What steps did you take?"</a:t>
            </a:r>
            <a:endParaRPr lang="en-US" sz="2000">
              <a:latin typeface="Montserrat"/>
            </a:endParaRPr>
          </a:p>
          <a:p>
            <a:r>
              <a:rPr lang="en-US" sz="2000" dirty="0">
                <a:latin typeface="Montserrat"/>
              </a:rPr>
              <a:t>Apostolic Approach:</a:t>
            </a:r>
            <a:br>
              <a:rPr lang="en-US" sz="2000" dirty="0">
                <a:latin typeface="Montserrat"/>
              </a:rPr>
            </a:br>
            <a:r>
              <a:rPr lang="en-US" sz="2000" dirty="0">
                <a:latin typeface="Montserrat"/>
              </a:rPr>
              <a:t> "Tell us about a time when you encountered a challenging situation in a ministry or work setting. How did you approach it in a way that reflected Christian values and built up the community?"</a:t>
            </a:r>
          </a:p>
        </p:txBody>
      </p:sp>
    </p:spTree>
    <p:extLst>
      <p:ext uri="{BB962C8B-B14F-4D97-AF65-F5344CB8AC3E}">
        <p14:creationId xmlns:p14="http://schemas.microsoft.com/office/powerpoint/2010/main" val="3278526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80492-8CA1-7444-9B04-D9A358D08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2563B8-E00D-0AF0-8632-57A38B3F932D}"/>
              </a:ext>
            </a:extLst>
          </p:cNvPr>
          <p:cNvSpPr>
            <a:spLocks noGrp="1"/>
          </p:cNvSpPr>
          <p:nvPr>
            <p:ph type="title"/>
          </p:nvPr>
        </p:nvSpPr>
        <p:spPr/>
        <p:txBody>
          <a:bodyPr/>
          <a:lstStyle/>
          <a:p>
            <a:r>
              <a:rPr lang="en-US" sz="3200" dirty="0">
                <a:latin typeface="Oswald"/>
              </a:rPr>
              <a:t>Move from Christendom to Apostolic Age Interview Questions</a:t>
            </a:r>
            <a:endParaRPr lang="en-US" dirty="0">
              <a:latin typeface="Oswald"/>
            </a:endParaRPr>
          </a:p>
        </p:txBody>
      </p:sp>
      <p:sp>
        <p:nvSpPr>
          <p:cNvPr id="3" name="Content Placeholder 2">
            <a:extLst>
              <a:ext uri="{FF2B5EF4-FFF2-40B4-BE49-F238E27FC236}">
                <a16:creationId xmlns:a16="http://schemas.microsoft.com/office/drawing/2014/main" id="{B95A3ED8-C427-E25E-AFAC-A2A6572A9D18}"/>
              </a:ext>
            </a:extLst>
          </p:cNvPr>
          <p:cNvSpPr>
            <a:spLocks noGrp="1"/>
          </p:cNvSpPr>
          <p:nvPr>
            <p:ph idx="1"/>
          </p:nvPr>
        </p:nvSpPr>
        <p:spPr/>
        <p:txBody>
          <a:bodyPr vert="horz" lIns="91440" tIns="45720" rIns="91440" bIns="45720" rtlCol="0" anchor="t">
            <a:normAutofit/>
          </a:bodyPr>
          <a:lstStyle/>
          <a:p>
            <a:pPr marL="0" indent="0">
              <a:buNone/>
            </a:pPr>
            <a:r>
              <a:rPr lang="en-US" sz="2000" b="1" dirty="0">
                <a:latin typeface="Montserrat"/>
              </a:rPr>
              <a:t>Evangelization &amp; Hospitality</a:t>
            </a:r>
            <a:endParaRPr lang="en-US" b="1" dirty="0"/>
          </a:p>
          <a:p>
            <a:r>
              <a:rPr lang="en-US" sz="2000" dirty="0">
                <a:latin typeface="Montserrat"/>
              </a:rPr>
              <a:t>Christendom/Secular Approach:</a:t>
            </a:r>
            <a:br>
              <a:rPr lang="en-US" sz="2000" dirty="0">
                <a:latin typeface="Montserrat"/>
              </a:rPr>
            </a:br>
            <a:r>
              <a:rPr lang="en-US" sz="2000" dirty="0">
                <a:latin typeface="Montserrat"/>
              </a:rPr>
              <a:t> "How do you handle customer service and ensure good communication with colleagues and clients?"</a:t>
            </a:r>
          </a:p>
          <a:p>
            <a:r>
              <a:rPr lang="en-US" sz="2000" dirty="0">
                <a:latin typeface="Montserrat"/>
              </a:rPr>
              <a:t>Apostolic Approach:</a:t>
            </a:r>
            <a:br>
              <a:rPr lang="en-US" sz="2000" dirty="0">
                <a:latin typeface="Montserrat"/>
              </a:rPr>
            </a:br>
            <a:r>
              <a:rPr lang="en-US" sz="2000" dirty="0">
                <a:latin typeface="Montserrat"/>
              </a:rPr>
              <a:t> "The Church is called to be a place of radical hospitality. How would you ensure that every person you interact with, whether in person, over the phone, or via email, experiences the love of Christ through their encounter with you?"</a:t>
            </a:r>
          </a:p>
        </p:txBody>
      </p:sp>
    </p:spTree>
    <p:extLst>
      <p:ext uri="{BB962C8B-B14F-4D97-AF65-F5344CB8AC3E}">
        <p14:creationId xmlns:p14="http://schemas.microsoft.com/office/powerpoint/2010/main" val="405885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43BEE-C840-E057-E485-2269C6682E14}"/>
              </a:ext>
            </a:extLst>
          </p:cNvPr>
          <p:cNvSpPr>
            <a:spLocks noGrp="1"/>
          </p:cNvSpPr>
          <p:nvPr>
            <p:ph type="title"/>
          </p:nvPr>
        </p:nvSpPr>
        <p:spPr>
          <a:xfrm>
            <a:off x="1062990" y="365761"/>
            <a:ext cx="7372350" cy="1325563"/>
          </a:xfrm>
        </p:spPr>
        <p:txBody>
          <a:bodyPr anchor="ctr">
            <a:normAutofit/>
          </a:bodyPr>
          <a:lstStyle/>
          <a:p>
            <a:r>
              <a:rPr lang="en-US" dirty="0">
                <a:latin typeface="Oswald"/>
              </a:rPr>
              <a:t>A Great Interview Resource</a:t>
            </a:r>
          </a:p>
        </p:txBody>
      </p:sp>
      <p:pic>
        <p:nvPicPr>
          <p:cNvPr id="4" name="Content Placeholder 3" descr="A book cover of a book&#10;&#10;AI-generated content may be incorrect.">
            <a:extLst>
              <a:ext uri="{FF2B5EF4-FFF2-40B4-BE49-F238E27FC236}">
                <a16:creationId xmlns:a16="http://schemas.microsoft.com/office/drawing/2014/main" id="{D8FD9921-2DC6-8D37-0FD2-0AFF7F4EB2C7}"/>
              </a:ext>
            </a:extLst>
          </p:cNvPr>
          <p:cNvPicPr>
            <a:picLocks noGrp="1" noChangeAspect="1"/>
          </p:cNvPicPr>
          <p:nvPr>
            <p:ph sz="half" idx="1"/>
          </p:nvPr>
        </p:nvPicPr>
        <p:blipFill>
          <a:blip r:embed="rId2"/>
          <a:stretch>
            <a:fillRect/>
          </a:stretch>
        </p:blipFill>
        <p:spPr>
          <a:xfrm>
            <a:off x="1233297" y="1825625"/>
            <a:ext cx="2779775" cy="4343400"/>
          </a:xfrm>
          <a:prstGeom prst="rect">
            <a:avLst/>
          </a:prstGeom>
          <a:noFill/>
        </p:spPr>
      </p:pic>
      <p:sp>
        <p:nvSpPr>
          <p:cNvPr id="9" name="Content Placeholder 3">
            <a:extLst>
              <a:ext uri="{FF2B5EF4-FFF2-40B4-BE49-F238E27FC236}">
                <a16:creationId xmlns:a16="http://schemas.microsoft.com/office/drawing/2014/main" id="{4B9D0EAF-5A8F-3CBC-A3F6-F457930A19B8}"/>
              </a:ext>
            </a:extLst>
          </p:cNvPr>
          <p:cNvSpPr>
            <a:spLocks noGrp="1"/>
          </p:cNvSpPr>
          <p:nvPr>
            <p:ph sz="half" idx="2"/>
          </p:nvPr>
        </p:nvSpPr>
        <p:spPr>
          <a:xfrm>
            <a:off x="4800600" y="1825625"/>
            <a:ext cx="3874770" cy="4343400"/>
          </a:xfrm>
        </p:spPr>
        <p:txBody>
          <a:bodyPr vert="horz" lIns="91440" tIns="45720" rIns="91440" bIns="45720" rtlCol="0" anchor="t">
            <a:normAutofit/>
          </a:bodyPr>
          <a:lstStyle/>
          <a:p>
            <a:r>
              <a:rPr lang="en-US" sz="2000" dirty="0">
                <a:latin typeface="Montserrat"/>
              </a:rPr>
              <a:t>Patrick Lencioni</a:t>
            </a:r>
          </a:p>
          <a:p>
            <a:r>
              <a:rPr lang="en-US" sz="2000" dirty="0">
                <a:latin typeface="Montserrat"/>
              </a:rPr>
              <a:t>Think: Working Genius and Table Group</a:t>
            </a:r>
          </a:p>
          <a:p>
            <a:endParaRPr lang="en-US" sz="2000" dirty="0"/>
          </a:p>
          <a:p>
            <a:endParaRPr lang="en-US" sz="2000" dirty="0"/>
          </a:p>
        </p:txBody>
      </p:sp>
    </p:spTree>
    <p:extLst>
      <p:ext uri="{BB962C8B-B14F-4D97-AF65-F5344CB8AC3E}">
        <p14:creationId xmlns:p14="http://schemas.microsoft.com/office/powerpoint/2010/main" val="3359674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245BE-9D0D-9DD4-A3BD-352053B745BE}"/>
              </a:ext>
            </a:extLst>
          </p:cNvPr>
          <p:cNvSpPr>
            <a:spLocks noGrp="1"/>
          </p:cNvSpPr>
          <p:nvPr>
            <p:ph type="title"/>
          </p:nvPr>
        </p:nvSpPr>
        <p:spPr/>
        <p:txBody>
          <a:bodyPr/>
          <a:lstStyle/>
          <a:p>
            <a:r>
              <a:rPr lang="en-US" dirty="0">
                <a:latin typeface="Oswald"/>
              </a:rPr>
              <a:t>Humble, Hungry, Smart (with an Apostolic Slant)</a:t>
            </a:r>
            <a:endParaRPr lang="en-US" dirty="0"/>
          </a:p>
        </p:txBody>
      </p:sp>
      <p:sp>
        <p:nvSpPr>
          <p:cNvPr id="3" name="Content Placeholder 2">
            <a:extLst>
              <a:ext uri="{FF2B5EF4-FFF2-40B4-BE49-F238E27FC236}">
                <a16:creationId xmlns:a16="http://schemas.microsoft.com/office/drawing/2014/main" id="{6458A36E-2DE9-40FE-03FF-51A9C119A93D}"/>
              </a:ext>
            </a:extLst>
          </p:cNvPr>
          <p:cNvSpPr>
            <a:spLocks noGrp="1"/>
          </p:cNvSpPr>
          <p:nvPr>
            <p:ph idx="1"/>
          </p:nvPr>
        </p:nvSpPr>
        <p:spPr/>
        <p:txBody>
          <a:bodyPr vert="horz" lIns="91440" tIns="45720" rIns="91440" bIns="45720" rtlCol="0" anchor="t">
            <a:noAutofit/>
          </a:bodyPr>
          <a:lstStyle/>
          <a:p>
            <a:pPr marL="0" indent="0">
              <a:buNone/>
            </a:pPr>
            <a:r>
              <a:rPr lang="en-US" sz="2000" b="1" dirty="0">
                <a:solidFill>
                  <a:srgbClr val="000000"/>
                </a:solidFill>
                <a:latin typeface="Montserrat"/>
                <a:cs typeface="Times New Roman"/>
              </a:rPr>
              <a:t>Humble </a:t>
            </a:r>
            <a:r>
              <a:rPr lang="en-US" sz="2000" dirty="0">
                <a:solidFill>
                  <a:srgbClr val="000000"/>
                </a:solidFill>
                <a:latin typeface="Montserrat"/>
                <a:cs typeface="Times New Roman"/>
              </a:rPr>
              <a:t>(Values teamwork, serves others, lacks arrogance)</a:t>
            </a:r>
            <a:endParaRPr lang="en-US" sz="2000">
              <a:latin typeface="Montserrat"/>
            </a:endParaRPr>
          </a:p>
          <a:p>
            <a:r>
              <a:rPr lang="en-US" sz="2000" dirty="0">
                <a:solidFill>
                  <a:srgbClr val="000000"/>
                </a:solidFill>
                <a:latin typeface="Montserrat"/>
                <a:cs typeface="Times New Roman"/>
              </a:rPr>
              <a:t>Lencioni’s Suggested Question:</a:t>
            </a:r>
            <a:br>
              <a:rPr lang="en-US" sz="2000" dirty="0">
                <a:latin typeface="Montserrat"/>
                <a:cs typeface="Times New Roman"/>
              </a:rPr>
            </a:br>
            <a:r>
              <a:rPr lang="en-US" sz="2000" dirty="0">
                <a:solidFill>
                  <a:srgbClr val="000000"/>
                </a:solidFill>
                <a:latin typeface="Montserrat"/>
                <a:cs typeface="Times New Roman"/>
              </a:rPr>
              <a:t> "Tell me about the most </a:t>
            </a:r>
            <a:r>
              <a:rPr lang="en-US" sz="2000">
                <a:solidFill>
                  <a:srgbClr val="000000"/>
                </a:solidFill>
                <a:latin typeface="Montserrat"/>
                <a:cs typeface="Times New Roman"/>
              </a:rPr>
              <a:t>important accomplishments of your career."</a:t>
            </a:r>
            <a:endParaRPr lang="en-US" sz="2000">
              <a:latin typeface="Montserrat"/>
            </a:endParaRPr>
          </a:p>
          <a:p>
            <a:r>
              <a:rPr lang="en-US" sz="2000" dirty="0">
                <a:solidFill>
                  <a:srgbClr val="000000"/>
                </a:solidFill>
                <a:latin typeface="Montserrat"/>
                <a:cs typeface="Times New Roman"/>
              </a:rPr>
              <a:t>Apostolic Adaptation:</a:t>
            </a:r>
            <a:br>
              <a:rPr lang="en-US" sz="2000" dirty="0">
                <a:latin typeface="Montserrat"/>
                <a:cs typeface="Times New Roman"/>
              </a:rPr>
            </a:br>
            <a:r>
              <a:rPr lang="en-US" sz="2000" dirty="0">
                <a:solidFill>
                  <a:srgbClr val="000000"/>
                </a:solidFill>
                <a:latin typeface="Montserrat"/>
                <a:cs typeface="Times New Roman"/>
              </a:rPr>
              <a:t> "Tell me about an accomplishment you’re proud of, and how others contributed to that success. How do you see your strengths as a way to serve the Church and its mission?"</a:t>
            </a:r>
            <a:endParaRPr lang="en-US" sz="2000" dirty="0">
              <a:latin typeface="Montserrat"/>
            </a:endParaRPr>
          </a:p>
        </p:txBody>
      </p:sp>
    </p:spTree>
    <p:extLst>
      <p:ext uri="{BB962C8B-B14F-4D97-AF65-F5344CB8AC3E}">
        <p14:creationId xmlns:p14="http://schemas.microsoft.com/office/powerpoint/2010/main" val="2379503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229F2-A922-C72A-AA2E-A89B491CF5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F7F27-8E4F-0889-6715-57CFC573FBBB}"/>
              </a:ext>
            </a:extLst>
          </p:cNvPr>
          <p:cNvSpPr>
            <a:spLocks noGrp="1"/>
          </p:cNvSpPr>
          <p:nvPr>
            <p:ph type="title"/>
          </p:nvPr>
        </p:nvSpPr>
        <p:spPr/>
        <p:txBody>
          <a:bodyPr/>
          <a:lstStyle/>
          <a:p>
            <a:r>
              <a:rPr lang="en-US" dirty="0">
                <a:latin typeface="Oswald"/>
              </a:rPr>
              <a:t>Humble, Hungry, Smart (with an Apostolic Slant)</a:t>
            </a:r>
            <a:endParaRPr lang="en-US" dirty="0"/>
          </a:p>
        </p:txBody>
      </p:sp>
      <p:sp>
        <p:nvSpPr>
          <p:cNvPr id="3" name="Content Placeholder 2">
            <a:extLst>
              <a:ext uri="{FF2B5EF4-FFF2-40B4-BE49-F238E27FC236}">
                <a16:creationId xmlns:a16="http://schemas.microsoft.com/office/drawing/2014/main" id="{BB9F33A7-9745-9352-8917-4EACB1BA279B}"/>
              </a:ext>
            </a:extLst>
          </p:cNvPr>
          <p:cNvSpPr>
            <a:spLocks noGrp="1"/>
          </p:cNvSpPr>
          <p:nvPr>
            <p:ph idx="1"/>
          </p:nvPr>
        </p:nvSpPr>
        <p:spPr/>
        <p:txBody>
          <a:bodyPr vert="horz" lIns="91440" tIns="45720" rIns="91440" bIns="45720" rtlCol="0" anchor="t">
            <a:noAutofit/>
          </a:bodyPr>
          <a:lstStyle/>
          <a:p>
            <a:pPr marL="0" indent="0">
              <a:buNone/>
            </a:pPr>
            <a:r>
              <a:rPr lang="en-US" sz="2000" b="1" dirty="0">
                <a:solidFill>
                  <a:srgbClr val="000000"/>
                </a:solidFill>
                <a:latin typeface="Montserrat"/>
                <a:cs typeface="Times New Roman"/>
              </a:rPr>
              <a:t>Hungry </a:t>
            </a:r>
            <a:r>
              <a:rPr lang="en-US" sz="2000" dirty="0">
                <a:solidFill>
                  <a:srgbClr val="000000"/>
                </a:solidFill>
                <a:latin typeface="Montserrat"/>
                <a:cs typeface="Times New Roman"/>
              </a:rPr>
              <a:t>(Self-motivated, takes initiative, goes above expectations)</a:t>
            </a:r>
            <a:endParaRPr lang="en-US" sz="2000" dirty="0">
              <a:latin typeface="Montserrat"/>
            </a:endParaRPr>
          </a:p>
          <a:p>
            <a:r>
              <a:rPr lang="en-US" sz="2000" dirty="0">
                <a:solidFill>
                  <a:srgbClr val="000000"/>
                </a:solidFill>
                <a:latin typeface="Montserrat"/>
                <a:cs typeface="Times New Roman"/>
              </a:rPr>
              <a:t>Lencioni’s Suggested Question:</a:t>
            </a:r>
            <a:br>
              <a:rPr lang="en-US" sz="2000" dirty="0">
                <a:latin typeface="Montserrat"/>
                <a:cs typeface="Times New Roman"/>
              </a:rPr>
            </a:br>
            <a:r>
              <a:rPr lang="en-US" sz="2000" dirty="0">
                <a:solidFill>
                  <a:srgbClr val="000000"/>
                </a:solidFill>
                <a:latin typeface="Montserrat"/>
                <a:cs typeface="Times New Roman"/>
              </a:rPr>
              <a:t> "What is the hardest you have ever worked on something?"</a:t>
            </a:r>
            <a:endParaRPr lang="en-US" sz="2000">
              <a:latin typeface="Montserrat"/>
            </a:endParaRPr>
          </a:p>
          <a:p>
            <a:r>
              <a:rPr lang="en-US" sz="2000" dirty="0">
                <a:solidFill>
                  <a:srgbClr val="000000"/>
                </a:solidFill>
                <a:latin typeface="Montserrat"/>
                <a:cs typeface="Times New Roman"/>
              </a:rPr>
              <a:t>Apostolic Adaptation:</a:t>
            </a:r>
            <a:br>
              <a:rPr lang="en-US" sz="2000" dirty="0">
                <a:latin typeface="Montserrat"/>
                <a:cs typeface="Times New Roman"/>
              </a:rPr>
            </a:br>
            <a:r>
              <a:rPr lang="en-US" sz="2000" dirty="0">
                <a:solidFill>
                  <a:srgbClr val="000000"/>
                </a:solidFill>
                <a:latin typeface="Montserrat"/>
                <a:cs typeface="Times New Roman"/>
              </a:rPr>
              <a:t> "Tell me about a time when you went beyond what was expected of you, not because you had to, but because you believed in the mission of the work. How do you stay motivated when challenges arise?"</a:t>
            </a:r>
            <a:endParaRPr lang="en-US" sz="2000" dirty="0">
              <a:latin typeface="Montserrat"/>
            </a:endParaRPr>
          </a:p>
        </p:txBody>
      </p:sp>
    </p:spTree>
    <p:extLst>
      <p:ext uri="{BB962C8B-B14F-4D97-AF65-F5344CB8AC3E}">
        <p14:creationId xmlns:p14="http://schemas.microsoft.com/office/powerpoint/2010/main" val="3749849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AB3E3-F8BE-B7A7-CA37-1AC179852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0888C3-36D5-223B-08F9-821A2020217C}"/>
              </a:ext>
            </a:extLst>
          </p:cNvPr>
          <p:cNvSpPr>
            <a:spLocks noGrp="1"/>
          </p:cNvSpPr>
          <p:nvPr>
            <p:ph type="title"/>
          </p:nvPr>
        </p:nvSpPr>
        <p:spPr/>
        <p:txBody>
          <a:bodyPr/>
          <a:lstStyle/>
          <a:p>
            <a:r>
              <a:rPr lang="en-US" dirty="0">
                <a:latin typeface="Oswald"/>
              </a:rPr>
              <a:t>Humble, Hungry, Smart (with an Apostolic Slant)</a:t>
            </a:r>
            <a:endParaRPr lang="en-US" dirty="0"/>
          </a:p>
        </p:txBody>
      </p:sp>
      <p:sp>
        <p:nvSpPr>
          <p:cNvPr id="3" name="Content Placeholder 2">
            <a:extLst>
              <a:ext uri="{FF2B5EF4-FFF2-40B4-BE49-F238E27FC236}">
                <a16:creationId xmlns:a16="http://schemas.microsoft.com/office/drawing/2014/main" id="{C8C7D009-9635-EABE-0AB6-D479FA6F4A65}"/>
              </a:ext>
            </a:extLst>
          </p:cNvPr>
          <p:cNvSpPr>
            <a:spLocks noGrp="1"/>
          </p:cNvSpPr>
          <p:nvPr>
            <p:ph idx="1"/>
          </p:nvPr>
        </p:nvSpPr>
        <p:spPr/>
        <p:txBody>
          <a:bodyPr vert="horz" lIns="91440" tIns="45720" rIns="91440" bIns="45720" rtlCol="0" anchor="t">
            <a:noAutofit/>
          </a:bodyPr>
          <a:lstStyle/>
          <a:p>
            <a:pPr marL="0" indent="0">
              <a:buNone/>
            </a:pPr>
            <a:r>
              <a:rPr lang="en-US" sz="2000" b="1" dirty="0">
                <a:solidFill>
                  <a:srgbClr val="000000"/>
                </a:solidFill>
                <a:latin typeface="Montserrat"/>
                <a:cs typeface="Times New Roman"/>
              </a:rPr>
              <a:t>Smart </a:t>
            </a:r>
            <a:r>
              <a:rPr lang="en-US" sz="2000" dirty="0">
                <a:solidFill>
                  <a:srgbClr val="000000"/>
                </a:solidFill>
                <a:latin typeface="Montserrat"/>
                <a:cs typeface="Times New Roman"/>
              </a:rPr>
              <a:t>(Emotionally intelligent, good judgment in relationships)</a:t>
            </a:r>
            <a:endParaRPr lang="en-US" sz="2000" dirty="0">
              <a:latin typeface="Montserrat"/>
            </a:endParaRPr>
          </a:p>
          <a:p>
            <a:r>
              <a:rPr lang="en-US" sz="2000" dirty="0">
                <a:solidFill>
                  <a:srgbClr val="000000"/>
                </a:solidFill>
                <a:latin typeface="Montserrat"/>
                <a:cs typeface="Times New Roman"/>
              </a:rPr>
              <a:t>Lencioni’s Suggested Question:</a:t>
            </a:r>
            <a:br>
              <a:rPr lang="en-US" sz="2000" dirty="0">
                <a:latin typeface="Montserrat"/>
                <a:cs typeface="Times New Roman"/>
              </a:rPr>
            </a:br>
            <a:r>
              <a:rPr lang="en-US" sz="2000" dirty="0">
                <a:solidFill>
                  <a:srgbClr val="000000"/>
                </a:solidFill>
                <a:latin typeface="Montserrat"/>
                <a:cs typeface="Times New Roman"/>
              </a:rPr>
              <a:t> "Have you ever worked with someone who struggled to work well with others? How did you handle it?"</a:t>
            </a:r>
            <a:endParaRPr lang="en-US" sz="2000">
              <a:latin typeface="Montserrat"/>
            </a:endParaRPr>
          </a:p>
          <a:p>
            <a:r>
              <a:rPr lang="en-US" sz="2000" dirty="0">
                <a:solidFill>
                  <a:srgbClr val="000000"/>
                </a:solidFill>
                <a:latin typeface="Montserrat"/>
                <a:cs typeface="Times New Roman"/>
              </a:rPr>
              <a:t>Apostolic Adaptation:</a:t>
            </a:r>
            <a:br>
              <a:rPr lang="en-US" sz="2000" dirty="0">
                <a:latin typeface="Montserrat"/>
                <a:cs typeface="Times New Roman"/>
              </a:rPr>
            </a:br>
            <a:r>
              <a:rPr lang="en-US" sz="2000" dirty="0">
                <a:solidFill>
                  <a:srgbClr val="000000"/>
                </a:solidFill>
                <a:latin typeface="Montserrat"/>
                <a:cs typeface="Times New Roman"/>
              </a:rPr>
              <a:t> "Ministry and parish work involve collaboration with a variety of personalities. Tell me about a time when you had to navigate a challenging interpersonal situation while maintaining a Christ-like attitude. How did you handle it?"</a:t>
            </a:r>
            <a:endParaRPr lang="en-US" sz="2000" dirty="0">
              <a:latin typeface="Montserrat"/>
            </a:endParaRPr>
          </a:p>
        </p:txBody>
      </p:sp>
    </p:spTree>
    <p:extLst>
      <p:ext uri="{BB962C8B-B14F-4D97-AF65-F5344CB8AC3E}">
        <p14:creationId xmlns:p14="http://schemas.microsoft.com/office/powerpoint/2010/main" val="1203006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39BC8-84A5-EDF5-5EEA-FBAF2C7AD771}"/>
              </a:ext>
            </a:extLst>
          </p:cNvPr>
          <p:cNvSpPr>
            <a:spLocks noGrp="1"/>
          </p:cNvSpPr>
          <p:nvPr>
            <p:ph type="title"/>
          </p:nvPr>
        </p:nvSpPr>
        <p:spPr/>
        <p:txBody>
          <a:bodyPr/>
          <a:lstStyle/>
          <a:p>
            <a:r>
              <a:rPr lang="en-US" dirty="0">
                <a:latin typeface="Oswald"/>
              </a:rPr>
              <a:t>Set The Stage - Visualization</a:t>
            </a:r>
            <a:endParaRPr lang="en-US" dirty="0"/>
          </a:p>
        </p:txBody>
      </p:sp>
      <p:sp>
        <p:nvSpPr>
          <p:cNvPr id="3" name="Content Placeholder 2">
            <a:extLst>
              <a:ext uri="{FF2B5EF4-FFF2-40B4-BE49-F238E27FC236}">
                <a16:creationId xmlns:a16="http://schemas.microsoft.com/office/drawing/2014/main" id="{DB66DCAA-37E6-A636-4BAB-23651F06372E}"/>
              </a:ext>
            </a:extLst>
          </p:cNvPr>
          <p:cNvSpPr>
            <a:spLocks noGrp="1"/>
          </p:cNvSpPr>
          <p:nvPr>
            <p:ph idx="1"/>
          </p:nvPr>
        </p:nvSpPr>
        <p:spPr/>
        <p:txBody>
          <a:bodyPr vert="horz" lIns="91440" tIns="45720" rIns="91440" bIns="45720" rtlCol="0" anchor="t">
            <a:normAutofit/>
          </a:bodyPr>
          <a:lstStyle/>
          <a:p>
            <a:r>
              <a:rPr lang="en-US" sz="2000" dirty="0">
                <a:latin typeface="Montserrat"/>
              </a:rPr>
              <a:t>Think back to a recent / your last interview you participated</a:t>
            </a:r>
            <a:r>
              <a:rPr lang="en-US" sz="2000">
                <a:latin typeface="Montserrat"/>
              </a:rPr>
              <a:t> in . . .</a:t>
            </a:r>
          </a:p>
          <a:p>
            <a:r>
              <a:rPr lang="en-US" sz="2000" dirty="0">
                <a:latin typeface="Montserrat"/>
              </a:rPr>
              <a:t>Did the questions you asked separate good </a:t>
            </a:r>
            <a:r>
              <a:rPr lang="en-US" sz="2000">
                <a:latin typeface="Montserrat"/>
              </a:rPr>
              <a:t>candidates from great ones?</a:t>
            </a:r>
          </a:p>
          <a:p>
            <a:r>
              <a:rPr lang="en-US" sz="2000" dirty="0">
                <a:latin typeface="Montserrat"/>
              </a:rPr>
              <a:t>Was the hiring decision made based on the way the candidates answered the questions or by some other data points?</a:t>
            </a:r>
          </a:p>
          <a:p>
            <a:r>
              <a:rPr lang="en-US" sz="2000" dirty="0">
                <a:latin typeface="Montserrat"/>
              </a:rPr>
              <a:t>Call to mind the best interview question you have been asked or have asked in the past . . . write it down!</a:t>
            </a:r>
            <a:endParaRPr lang="en-US" sz="2000" dirty="0"/>
          </a:p>
          <a:p>
            <a:endParaRPr lang="en-US" sz="2000" dirty="0"/>
          </a:p>
          <a:p>
            <a:endParaRPr lang="en-US" sz="2000" dirty="0"/>
          </a:p>
        </p:txBody>
      </p:sp>
    </p:spTree>
    <p:extLst>
      <p:ext uri="{BB962C8B-B14F-4D97-AF65-F5344CB8AC3E}">
        <p14:creationId xmlns:p14="http://schemas.microsoft.com/office/powerpoint/2010/main" val="2493887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D1B7A-3CB3-ABC5-3464-7792E5F94668}"/>
              </a:ext>
            </a:extLst>
          </p:cNvPr>
          <p:cNvSpPr>
            <a:spLocks noGrp="1"/>
          </p:cNvSpPr>
          <p:nvPr>
            <p:ph type="title"/>
          </p:nvPr>
        </p:nvSpPr>
        <p:spPr/>
        <p:txBody>
          <a:bodyPr/>
          <a:lstStyle/>
          <a:p>
            <a:r>
              <a:rPr lang="en-US" dirty="0">
                <a:latin typeface="Oswald"/>
              </a:rPr>
              <a:t>Think Back . . .</a:t>
            </a:r>
            <a:endParaRPr lang="en-US" dirty="0"/>
          </a:p>
        </p:txBody>
      </p:sp>
      <p:sp>
        <p:nvSpPr>
          <p:cNvPr id="3" name="Content Placeholder 2">
            <a:extLst>
              <a:ext uri="{FF2B5EF4-FFF2-40B4-BE49-F238E27FC236}">
                <a16:creationId xmlns:a16="http://schemas.microsoft.com/office/drawing/2014/main" id="{389A3C71-434B-DD17-86CE-7CB38B6FB589}"/>
              </a:ext>
            </a:extLst>
          </p:cNvPr>
          <p:cNvSpPr>
            <a:spLocks noGrp="1"/>
          </p:cNvSpPr>
          <p:nvPr>
            <p:ph idx="1"/>
          </p:nvPr>
        </p:nvSpPr>
        <p:spPr/>
        <p:txBody>
          <a:bodyPr vert="horz" lIns="91440" tIns="45720" rIns="91440" bIns="45720" rtlCol="0" anchor="t">
            <a:normAutofit/>
          </a:bodyPr>
          <a:lstStyle/>
          <a:p>
            <a:r>
              <a:rPr lang="en-US" sz="2000" dirty="0">
                <a:latin typeface="Montserrat"/>
              </a:rPr>
              <a:t>Recall the interview question you wrote down at the start of this presentation.</a:t>
            </a:r>
          </a:p>
          <a:p>
            <a:r>
              <a:rPr lang="en-US" sz="2000" dirty="0">
                <a:latin typeface="Montserrat"/>
              </a:rPr>
              <a:t>How can you reword that question to include a more apostolic/mission slant?</a:t>
            </a:r>
          </a:p>
          <a:p>
            <a:r>
              <a:rPr lang="en-US" sz="2000" dirty="0">
                <a:latin typeface="Montserrat"/>
              </a:rPr>
              <a:t>Share to first and reworded question . . . </a:t>
            </a:r>
            <a:endParaRPr lang="en-US" sz="2000" dirty="0"/>
          </a:p>
        </p:txBody>
      </p:sp>
    </p:spTree>
    <p:extLst>
      <p:ext uri="{BB962C8B-B14F-4D97-AF65-F5344CB8AC3E}">
        <p14:creationId xmlns:p14="http://schemas.microsoft.com/office/powerpoint/2010/main" val="1272936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Final Takeaways</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Interviewing is mission </a:t>
            </a:r>
            <a:r>
              <a:rPr sz="2000">
                <a:latin typeface="Montserrat"/>
              </a:rPr>
              <a:t>work</a:t>
            </a:r>
            <a:r>
              <a:rPr lang="en-US" sz="2000">
                <a:latin typeface="Montserrat"/>
              </a:rPr>
              <a:t>.</a:t>
            </a:r>
            <a:endParaRPr lang="en-US" sz="2000" dirty="0">
              <a:latin typeface="Montserrat"/>
            </a:endParaRPr>
          </a:p>
          <a:p>
            <a:r>
              <a:rPr sz="2000" dirty="0">
                <a:latin typeface="Montserrat"/>
              </a:rPr>
              <a:t>Mission-aligned questions </a:t>
            </a:r>
            <a:r>
              <a:rPr lang="en-US" sz="2000" dirty="0">
                <a:latin typeface="Montserrat"/>
              </a:rPr>
              <a:t>should be asked and must</a:t>
            </a:r>
            <a:r>
              <a:rPr sz="2000">
                <a:latin typeface="Montserrat"/>
              </a:rPr>
              <a:t> still be job-related</a:t>
            </a:r>
            <a:r>
              <a:rPr lang="en-US" sz="2000">
                <a:latin typeface="Montserrat"/>
              </a:rPr>
              <a:t>.</a:t>
            </a:r>
            <a:endParaRPr dirty="0"/>
          </a:p>
          <a:p>
            <a:r>
              <a:rPr sz="2000" dirty="0">
                <a:latin typeface="Montserrat"/>
              </a:rPr>
              <a:t>Good </a:t>
            </a:r>
            <a:r>
              <a:rPr lang="en-US" sz="2000" dirty="0">
                <a:latin typeface="Montserrat"/>
              </a:rPr>
              <a:t>processes</a:t>
            </a:r>
            <a:r>
              <a:rPr sz="2000" dirty="0">
                <a:latin typeface="Montserrat"/>
              </a:rPr>
              <a:t> </a:t>
            </a:r>
            <a:r>
              <a:rPr lang="en-US" sz="2000" dirty="0">
                <a:latin typeface="Montserrat"/>
              </a:rPr>
              <a:t>protect the integrity of your </a:t>
            </a:r>
            <a:r>
              <a:rPr lang="en-US" sz="2000">
                <a:latin typeface="Montserrat"/>
              </a:rPr>
              <a:t>decisions and your parish.</a:t>
            </a:r>
            <a:endParaRPr sz="2000" dirty="0">
              <a:latin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Case Study 1: Mission Fit</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A candidate has excellent skills but shows little interest in parish mission.</a:t>
            </a:r>
          </a:p>
          <a:p>
            <a:endParaRPr/>
          </a:p>
          <a:p>
            <a:r>
              <a:rPr sz="2000" dirty="0">
                <a:latin typeface="Montserrat"/>
              </a:rPr>
              <a:t>Discussion:</a:t>
            </a:r>
          </a:p>
          <a:p>
            <a:pPr lvl="1">
              <a:buFont typeface="Courier New" panose="020B0604020202020204" pitchFamily="34" charset="0"/>
              <a:buChar char="o"/>
            </a:pPr>
            <a:r>
              <a:rPr dirty="0">
                <a:latin typeface="Montserrat"/>
              </a:rPr>
              <a:t>What concerns you?</a:t>
            </a:r>
          </a:p>
          <a:p>
            <a:pPr lvl="1">
              <a:buFont typeface="Courier New" panose="020B0604020202020204" pitchFamily="34" charset="0"/>
              <a:buChar char="o"/>
            </a:pPr>
            <a:r>
              <a:rPr dirty="0">
                <a:latin typeface="Montserrat"/>
              </a:rPr>
              <a:t>What follow-up questions could you ask?</a:t>
            </a:r>
          </a:p>
          <a:p>
            <a:pPr lvl="1">
              <a:buFont typeface="Courier New" panose="020B0604020202020204" pitchFamily="34" charset="0"/>
              <a:buChar char="o"/>
            </a:pPr>
            <a:r>
              <a:rPr dirty="0">
                <a:latin typeface="Montserrat"/>
              </a:rPr>
              <a:t>Would this be a deal-breaker?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Case Study 2: The Friendly Question</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An interviewer asks, 'Do you have kids?' to build rapport.</a:t>
            </a:r>
          </a:p>
          <a:p>
            <a:endParaRPr/>
          </a:p>
          <a:p>
            <a:r>
              <a:rPr sz="2000" dirty="0">
                <a:latin typeface="Montserrat"/>
              </a:rPr>
              <a:t>Discussion:</a:t>
            </a:r>
          </a:p>
          <a:p>
            <a:pPr lvl="1">
              <a:buFont typeface="Courier New" panose="020B0604020202020204" pitchFamily="34" charset="0"/>
              <a:buChar char="o"/>
            </a:pPr>
            <a:r>
              <a:rPr dirty="0">
                <a:latin typeface="Montserrat"/>
              </a:rPr>
              <a:t>Why is this a problem?</a:t>
            </a:r>
          </a:p>
          <a:p>
            <a:pPr lvl="1">
              <a:buFont typeface="Courier New" panose="020B0604020202020204" pitchFamily="34" charset="0"/>
              <a:buChar char="o"/>
            </a:pPr>
            <a:r>
              <a:rPr dirty="0">
                <a:latin typeface="Montserrat"/>
              </a:rPr>
              <a:t>What could have been asked instead?</a:t>
            </a:r>
          </a:p>
          <a:p>
            <a:pPr lvl="1">
              <a:buFont typeface="Courier New" panose="020B0604020202020204" pitchFamily="34" charset="0"/>
              <a:buChar char="o"/>
            </a:pPr>
            <a:r>
              <a:rPr dirty="0">
                <a:latin typeface="Montserrat"/>
              </a:rPr>
              <a:t>How do we coach volunteers who interview?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Case Study 3: Candidate Volunteers Information</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A candidate shares a medical condition during the interview.</a:t>
            </a:r>
          </a:p>
          <a:p>
            <a:endParaRPr/>
          </a:p>
          <a:p>
            <a:r>
              <a:rPr sz="2000" dirty="0">
                <a:latin typeface="Montserrat"/>
              </a:rPr>
              <a:t>Discussion:</a:t>
            </a:r>
          </a:p>
          <a:p>
            <a:pPr lvl="1">
              <a:buFont typeface="Courier New" panose="020B0604020202020204" pitchFamily="34" charset="0"/>
              <a:buChar char="o"/>
            </a:pPr>
            <a:r>
              <a:rPr dirty="0">
                <a:latin typeface="Montserrat"/>
              </a:rPr>
              <a:t>How should the interviewer respond?</a:t>
            </a:r>
          </a:p>
          <a:p>
            <a:pPr lvl="1">
              <a:buFont typeface="Courier New" panose="020B0604020202020204" pitchFamily="34" charset="0"/>
              <a:buChar char="o"/>
            </a:pPr>
            <a:r>
              <a:rPr dirty="0">
                <a:latin typeface="Montserrat"/>
              </a:rPr>
              <a:t>What should be documented?</a:t>
            </a:r>
          </a:p>
          <a:p>
            <a:pPr lvl="1">
              <a:buFont typeface="Courier New" panose="020B0604020202020204" pitchFamily="34" charset="0"/>
              <a:buChar char="o"/>
            </a:pPr>
            <a:r>
              <a:rPr dirty="0">
                <a:latin typeface="Montserrat"/>
              </a:rPr>
              <a:t>When should HR be involved?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From Christendom to Apostolic Age</a:t>
            </a:r>
          </a:p>
        </p:txBody>
      </p:sp>
      <p:sp>
        <p:nvSpPr>
          <p:cNvPr id="3" name="Content Placeholder 2"/>
          <p:cNvSpPr>
            <a:spLocks noGrp="1"/>
          </p:cNvSpPr>
          <p:nvPr>
            <p:ph idx="1"/>
          </p:nvPr>
        </p:nvSpPr>
        <p:spPr>
          <a:xfrm>
            <a:off x="1371600" y="1828800"/>
            <a:ext cx="4077348" cy="4343400"/>
          </a:xfrm>
        </p:spPr>
        <p:txBody>
          <a:bodyPr vert="horz" lIns="91440" tIns="45720" rIns="91440" bIns="45720" rtlCol="0" anchor="t">
            <a:normAutofit lnSpcReduction="10000"/>
          </a:bodyPr>
          <a:lstStyle/>
          <a:p>
            <a:r>
              <a:rPr sz="2000" dirty="0">
                <a:latin typeface="Montserrat"/>
              </a:rPr>
              <a:t>Christendom: </a:t>
            </a:r>
            <a:endParaRPr lang="en-US"/>
          </a:p>
          <a:p>
            <a:pPr lvl="1"/>
            <a:r>
              <a:rPr dirty="0">
                <a:latin typeface="Montserrat"/>
              </a:rPr>
              <a:t>Church at the center of culture; faith </a:t>
            </a:r>
            <a:r>
              <a:rPr lang="en-US" dirty="0">
                <a:latin typeface="Montserrat"/>
              </a:rPr>
              <a:t>assumed</a:t>
            </a:r>
            <a:endParaRPr lang="en-US" dirty="0"/>
          </a:p>
          <a:p>
            <a:pPr lvl="1"/>
            <a:endParaRPr lang="en-US" dirty="0">
              <a:latin typeface="Montserrat"/>
            </a:endParaRPr>
          </a:p>
          <a:p>
            <a:r>
              <a:rPr lang="en-US" sz="2000" dirty="0">
                <a:latin typeface="Montserrat"/>
              </a:rPr>
              <a:t>Apostolic</a:t>
            </a:r>
            <a:r>
              <a:rPr sz="2000" dirty="0">
                <a:latin typeface="Montserrat"/>
              </a:rPr>
              <a:t> Age: </a:t>
            </a:r>
            <a:endParaRPr lang="en-US" sz="2000" dirty="0">
              <a:latin typeface="Montserrat"/>
            </a:endParaRPr>
          </a:p>
          <a:p>
            <a:pPr lvl="1"/>
            <a:r>
              <a:rPr dirty="0">
                <a:latin typeface="Montserrat"/>
              </a:rPr>
              <a:t>Church on the margins; faith must be </a:t>
            </a:r>
            <a:r>
              <a:rPr lang="en-US" dirty="0">
                <a:latin typeface="Montserrat"/>
              </a:rPr>
              <a:t>intentional</a:t>
            </a:r>
          </a:p>
          <a:p>
            <a:pPr lvl="1"/>
            <a:endParaRPr lang="en-US" dirty="0">
              <a:latin typeface="Montserrat"/>
            </a:endParaRPr>
          </a:p>
          <a:p>
            <a:r>
              <a:rPr lang="en-US" sz="2000" dirty="0">
                <a:latin typeface="Montserrat"/>
              </a:rPr>
              <a:t>Our</a:t>
            </a:r>
            <a:r>
              <a:rPr sz="2000" dirty="0">
                <a:latin typeface="Montserrat"/>
              </a:rPr>
              <a:t> parish systems were built for </a:t>
            </a:r>
            <a:r>
              <a:rPr lang="en-US" sz="2000" dirty="0">
                <a:latin typeface="Montserrat"/>
              </a:rPr>
              <a:t>Christendom</a:t>
            </a:r>
          </a:p>
          <a:p>
            <a:endParaRPr lang="en-US" sz="2000" dirty="0">
              <a:latin typeface="Montserrat"/>
            </a:endParaRPr>
          </a:p>
          <a:p>
            <a:r>
              <a:rPr lang="en-US" sz="2000" dirty="0">
                <a:latin typeface="Montserrat"/>
              </a:rPr>
              <a:t>We are called to rethink how we operate in this Apostolic Age</a:t>
            </a:r>
          </a:p>
        </p:txBody>
      </p:sp>
      <p:pic>
        <p:nvPicPr>
          <p:cNvPr id="4" name="Picture 3" descr="A book cover with two people&#10;&#10;AI-generated content may be incorrect.">
            <a:extLst>
              <a:ext uri="{FF2B5EF4-FFF2-40B4-BE49-F238E27FC236}">
                <a16:creationId xmlns:a16="http://schemas.microsoft.com/office/drawing/2014/main" id="{C9D50645-5D05-F3B9-7355-C16007785428}"/>
              </a:ext>
            </a:extLst>
          </p:cNvPr>
          <p:cNvPicPr>
            <a:picLocks noChangeAspect="1"/>
          </p:cNvPicPr>
          <p:nvPr/>
        </p:nvPicPr>
        <p:blipFill>
          <a:blip r:embed="rId3"/>
          <a:stretch>
            <a:fillRect/>
          </a:stretch>
        </p:blipFill>
        <p:spPr>
          <a:xfrm>
            <a:off x="5444508" y="1322961"/>
            <a:ext cx="3702473" cy="553503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Why This Matters for Hiring</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Parish staff are not just </a:t>
            </a:r>
            <a:r>
              <a:rPr lang="en-US" sz="2000" dirty="0">
                <a:latin typeface="Montserrat"/>
              </a:rPr>
              <a:t>employees</a:t>
            </a:r>
          </a:p>
          <a:p>
            <a:endParaRPr lang="en-US" sz="2000" dirty="0">
              <a:latin typeface="Montserrat"/>
            </a:endParaRPr>
          </a:p>
          <a:p>
            <a:r>
              <a:rPr lang="en-US" sz="2000" dirty="0">
                <a:latin typeface="Montserrat"/>
              </a:rPr>
              <a:t>Every</a:t>
            </a:r>
            <a:r>
              <a:rPr sz="2000" dirty="0">
                <a:latin typeface="Montserrat"/>
              </a:rPr>
              <a:t> role supports the mission of the </a:t>
            </a:r>
            <a:r>
              <a:rPr lang="en-US" sz="2000" dirty="0">
                <a:latin typeface="Montserrat"/>
              </a:rPr>
              <a:t>Church and your parish</a:t>
            </a:r>
          </a:p>
          <a:p>
            <a:endParaRPr lang="en-US" sz="2000" dirty="0">
              <a:latin typeface="Montserrat"/>
            </a:endParaRPr>
          </a:p>
          <a:p>
            <a:r>
              <a:rPr lang="en-US" sz="2000" dirty="0">
                <a:latin typeface="Montserrat"/>
              </a:rPr>
              <a:t>Skills</a:t>
            </a:r>
            <a:r>
              <a:rPr sz="2000" dirty="0">
                <a:latin typeface="Montserrat"/>
              </a:rPr>
              <a:t> without mission alignment create friction</a:t>
            </a:r>
            <a:r>
              <a:rPr lang="en-US" sz="2000" dirty="0">
                <a:latin typeface="Montserrat"/>
              </a:rPr>
              <a:t> and prevent mission achievement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Interviewing with a Mission Lens</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Can </a:t>
            </a:r>
            <a:r>
              <a:rPr lang="en-US" sz="2000" dirty="0">
                <a:latin typeface="Montserrat"/>
              </a:rPr>
              <a:t>the candidate do the job? (Requirements)</a:t>
            </a:r>
          </a:p>
          <a:p>
            <a:endParaRPr lang="en-US" sz="2000" dirty="0">
              <a:latin typeface="Montserrat"/>
            </a:endParaRPr>
          </a:p>
          <a:p>
            <a:r>
              <a:rPr sz="2000" dirty="0">
                <a:latin typeface="Montserrat"/>
              </a:rPr>
              <a:t>Will they do it well?</a:t>
            </a:r>
            <a:r>
              <a:rPr lang="en-US" sz="2000" dirty="0">
                <a:latin typeface="Montserrat"/>
              </a:rPr>
              <a:t> (Skills)</a:t>
            </a:r>
          </a:p>
          <a:p>
            <a:endParaRPr lang="en-US" sz="2000" dirty="0">
              <a:latin typeface="Montserrat"/>
            </a:endParaRPr>
          </a:p>
          <a:p>
            <a:r>
              <a:rPr sz="2000" dirty="0">
                <a:latin typeface="Montserrat"/>
              </a:rPr>
              <a:t>Will they support and advance the parish mission?</a:t>
            </a:r>
            <a:r>
              <a:rPr lang="en-US" sz="2000" dirty="0">
                <a:latin typeface="Montserrat"/>
              </a:rPr>
              <a:t> (Living in Mission)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One Rule to Remember</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Every interview question must be job-related</a:t>
            </a:r>
          </a:p>
          <a:p>
            <a:endParaRPr lang="en-US" sz="2000" dirty="0">
              <a:latin typeface="Montserrat"/>
            </a:endParaRPr>
          </a:p>
          <a:p>
            <a:r>
              <a:rPr sz="2000" dirty="0">
                <a:latin typeface="Montserrat"/>
              </a:rPr>
              <a:t>If it doesn’t relate to the role, don’t ask it</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Questions You Must Avoid</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Age</a:t>
            </a:r>
          </a:p>
          <a:p>
            <a:endParaRPr lang="en-US" sz="2000" dirty="0">
              <a:latin typeface="Montserrat"/>
            </a:endParaRPr>
          </a:p>
          <a:p>
            <a:r>
              <a:rPr sz="2000" dirty="0">
                <a:latin typeface="Montserrat"/>
              </a:rPr>
              <a:t>Family or marital status</a:t>
            </a:r>
            <a:endParaRPr dirty="0"/>
          </a:p>
          <a:p>
            <a:endParaRPr lang="en-US" sz="2000" dirty="0">
              <a:latin typeface="Montserrat"/>
            </a:endParaRPr>
          </a:p>
          <a:p>
            <a:r>
              <a:rPr sz="2000" dirty="0">
                <a:latin typeface="Montserrat"/>
              </a:rPr>
              <a:t>Health or disability</a:t>
            </a:r>
          </a:p>
          <a:p>
            <a:endParaRPr lang="en-US" sz="2000" dirty="0">
              <a:latin typeface="Montserrat"/>
            </a:endParaRPr>
          </a:p>
          <a:p>
            <a:r>
              <a:rPr sz="2000" dirty="0">
                <a:latin typeface="Montserrat"/>
              </a:rPr>
              <a:t>National origin or language</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Age-Related Questions</a:t>
            </a:r>
          </a:p>
        </p:txBody>
      </p:sp>
      <p:sp>
        <p:nvSpPr>
          <p:cNvPr id="3" name="Content Placeholder 2"/>
          <p:cNvSpPr>
            <a:spLocks noGrp="1"/>
          </p:cNvSpPr>
          <p:nvPr>
            <p:ph idx="1"/>
          </p:nvPr>
        </p:nvSpPr>
        <p:spPr/>
        <p:txBody>
          <a:bodyPr vert="horz" lIns="91440" tIns="45720" rIns="91440" bIns="45720" rtlCol="0" anchor="t">
            <a:normAutofit/>
          </a:bodyPr>
          <a:lstStyle/>
          <a:p>
            <a:r>
              <a:rPr sz="2000" dirty="0">
                <a:latin typeface="Montserrat"/>
              </a:rPr>
              <a:t>Do not ask age or graduation year</a:t>
            </a:r>
          </a:p>
          <a:p>
            <a:r>
              <a:rPr sz="2000" dirty="0">
                <a:latin typeface="Montserrat"/>
              </a:rPr>
              <a:t>Do not ask about retirement</a:t>
            </a:r>
            <a:endParaRPr dirty="0"/>
          </a:p>
          <a:p>
            <a:r>
              <a:rPr lang="en-US" sz="2000" dirty="0">
                <a:latin typeface="Montserrat"/>
              </a:rPr>
              <a:t>Do not ask any questions that could be construed as age related</a:t>
            </a:r>
          </a:p>
          <a:p>
            <a:endParaRPr lang="en-US" sz="2000" dirty="0">
              <a:latin typeface="Montserrat"/>
            </a:endParaRPr>
          </a:p>
          <a:p>
            <a:r>
              <a:rPr sz="2000" dirty="0">
                <a:latin typeface="Montserrat"/>
              </a:rPr>
              <a:t>Instead: Ask about ability to meet job requirements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Family &amp; Marital Status</a:t>
            </a:r>
          </a:p>
        </p:txBody>
      </p:sp>
      <p:sp>
        <p:nvSpPr>
          <p:cNvPr id="3" name="Content Placeholder 2"/>
          <p:cNvSpPr>
            <a:spLocks noGrp="1"/>
          </p:cNvSpPr>
          <p:nvPr>
            <p:ph idx="1"/>
          </p:nvPr>
        </p:nvSpPr>
        <p:spPr/>
        <p:txBody>
          <a:bodyPr vert="horz" lIns="91440" tIns="45720" rIns="91440" bIns="45720" rtlCol="0" anchor="t">
            <a:normAutofit/>
          </a:bodyPr>
          <a:lstStyle/>
          <a:p>
            <a:r>
              <a:rPr sz="2000">
                <a:latin typeface="Montserrat"/>
              </a:rPr>
              <a:t>Do not ask about children or </a:t>
            </a:r>
            <a:r>
              <a:rPr lang="en-US" sz="2000">
                <a:latin typeface="Montserrat"/>
              </a:rPr>
              <a:t>childcare</a:t>
            </a:r>
            <a:endParaRPr lang="en-US"/>
          </a:p>
          <a:p>
            <a:r>
              <a:rPr lang="en-US" sz="2000" dirty="0">
                <a:latin typeface="Montserrat"/>
              </a:rPr>
              <a:t>Do</a:t>
            </a:r>
            <a:r>
              <a:rPr sz="2000" dirty="0">
                <a:latin typeface="Montserrat"/>
              </a:rPr>
              <a:t> not ask about spouse or family plans</a:t>
            </a:r>
            <a:endParaRPr lang="en-US" dirty="0"/>
          </a:p>
          <a:p>
            <a:endParaRPr lang="en-US" sz="2000" dirty="0">
              <a:latin typeface="Montserrat"/>
            </a:endParaRPr>
          </a:p>
          <a:p>
            <a:r>
              <a:rPr sz="2000" dirty="0">
                <a:latin typeface="Montserrat"/>
              </a:rPr>
              <a:t>Instead: Ask about schedule availability</a:t>
            </a:r>
            <a:endParaRPr lang="en-US" sz="2000" dirty="0">
              <a:latin typeface="Montserrat"/>
            </a:endParaRPr>
          </a:p>
        </p:txBody>
      </p:sp>
    </p:spTree>
  </p:cSld>
  <p:clrMapOvr>
    <a:masterClrMapping/>
  </p:clrMapOvr>
</p:sld>
</file>

<file path=ppt/theme/theme1.xml><?xml version="1.0" encoding="utf-8"?>
<a:theme xmlns:a="http://schemas.openxmlformats.org/drawingml/2006/main" name="AoD HR Theme">
  <a:themeElements>
    <a:clrScheme name="AoD">
      <a:dk1>
        <a:srgbClr val="2C2925"/>
      </a:dk1>
      <a:lt1>
        <a:srgbClr val="FFFFFF"/>
      </a:lt1>
      <a:dk2>
        <a:srgbClr val="00556A"/>
      </a:dk2>
      <a:lt2>
        <a:srgbClr val="E6E2E7"/>
      </a:lt2>
      <a:accent1>
        <a:srgbClr val="2FB779"/>
      </a:accent1>
      <a:accent2>
        <a:srgbClr val="148F77"/>
      </a:accent2>
      <a:accent3>
        <a:srgbClr val="00676F"/>
      </a:accent3>
      <a:accent4>
        <a:srgbClr val="005569"/>
      </a:accent4>
      <a:accent5>
        <a:srgbClr val="EDB358"/>
      </a:accent5>
      <a:accent6>
        <a:srgbClr val="C36058"/>
      </a:accent6>
      <a:hlink>
        <a:srgbClr val="2FB779"/>
      </a:hlink>
      <a:folHlink>
        <a:srgbClr val="00556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oD HR Theme" id="{6F002D3A-E5BF-4A47-854F-6152794F93BC}" vid="{2758B034-D718-4729-99F1-8AE64BB78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D88D86B1EBFF4479D5B607CEB2547AC" ma:contentTypeVersion="3" ma:contentTypeDescription="Create a new document." ma:contentTypeScope="" ma:versionID="d2c1ee2fc0beed8e18cc0b08e5f0db25">
  <xsd:schema xmlns:xsd="http://www.w3.org/2001/XMLSchema" xmlns:xs="http://www.w3.org/2001/XMLSchema" xmlns:p="http://schemas.microsoft.com/office/2006/metadata/properties" xmlns:ns2="f3d4c350-654a-4eb6-a93f-8477388674e5" targetNamespace="http://schemas.microsoft.com/office/2006/metadata/properties" ma:root="true" ma:fieldsID="ca0d861fd2a284e9d05ef753e240c7d3" ns2:_="">
    <xsd:import namespace="f3d4c350-654a-4eb6-a93f-8477388674e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d4c350-654a-4eb6-a93f-8477388674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524C9B-8303-4E6C-BA1F-08744ED97B79}">
  <ds:schemaRefs>
    <ds:schemaRef ds:uri="http://schemas.microsoft.com/sharepoint/v3/contenttype/forms"/>
  </ds:schemaRefs>
</ds:datastoreItem>
</file>

<file path=customXml/itemProps2.xml><?xml version="1.0" encoding="utf-8"?>
<ds:datastoreItem xmlns:ds="http://schemas.openxmlformats.org/officeDocument/2006/customXml" ds:itemID="{35FBDB1A-445D-4022-A73C-8FAB49B3C169}">
  <ds:schemaRefs>
    <ds:schemaRef ds:uri="http://purl.org/dc/term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f3d4c350-654a-4eb6-a93f-8477388674e5"/>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9262F908-A25C-4D0A-AAE7-9E7D749916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d4c350-654a-4eb6-a93f-8477388674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AoD HR Theme</Template>
  <TotalTime>20</TotalTime>
  <Words>831</Words>
  <Application>Microsoft Office PowerPoint</Application>
  <PresentationFormat>On-screen Show (4:3)</PresentationFormat>
  <Paragraphs>112</Paragraphs>
  <Slides>24</Slides>
  <Notes>16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AoD HR Theme</vt:lpstr>
      <vt:lpstr>Interviewing Best Practices for Parishes</vt:lpstr>
      <vt:lpstr>Set The Stage - Visualization</vt:lpstr>
      <vt:lpstr>From Christendom to Apostolic Age</vt:lpstr>
      <vt:lpstr>Why This Matters for Hiring</vt:lpstr>
      <vt:lpstr>Interviewing with a Mission Lens</vt:lpstr>
      <vt:lpstr>The One Rule to Remember</vt:lpstr>
      <vt:lpstr>Questions You Must Avoid</vt:lpstr>
      <vt:lpstr>Age-Related Questions</vt:lpstr>
      <vt:lpstr>Family &amp; Marital Status</vt:lpstr>
      <vt:lpstr>Health &amp; Disability</vt:lpstr>
      <vt:lpstr>More Questions To Avoid</vt:lpstr>
      <vt:lpstr>If a Candidate Volunteers Sensitive Information</vt:lpstr>
      <vt:lpstr>Protecting The Process</vt:lpstr>
      <vt:lpstr>Move from Christendom to Apostolic Age Interview Questions</vt:lpstr>
      <vt:lpstr>Move from Christendom to Apostolic Age Interview Questions</vt:lpstr>
      <vt:lpstr>A Great Interview Resource</vt:lpstr>
      <vt:lpstr>Humble, Hungry, Smart (with an Apostolic Slant)</vt:lpstr>
      <vt:lpstr>Humble, Hungry, Smart (with an Apostolic Slant)</vt:lpstr>
      <vt:lpstr>Humble, Hungry, Smart (with an Apostolic Slant)</vt:lpstr>
      <vt:lpstr>Think Back . . .</vt:lpstr>
      <vt:lpstr>Final Takeaways</vt:lpstr>
      <vt:lpstr>Case Study 1: Mission Fit</vt:lpstr>
      <vt:lpstr>Case Study 2: The Friendly Question</vt:lpstr>
      <vt:lpstr>Case Study 3: Candidate Volunteers Information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Jim Baker</cp:lastModifiedBy>
  <cp:revision>263</cp:revision>
  <dcterms:created xsi:type="dcterms:W3CDTF">2013-01-27T09:14:16Z</dcterms:created>
  <dcterms:modified xsi:type="dcterms:W3CDTF">2026-02-10T19:36:38Z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0x0101009D88D86B1EBFF4479D5B607CEB2547AC</vt:lpwstr>
  </property>
</Properties>
</file>