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4"/>
  </p:sldMasterIdLst>
  <p:sldIdLst>
    <p:sldId id="256" r:id="rId5"/>
    <p:sldId id="257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72" r:id="rId15"/>
    <p:sldId id="273" r:id="rId16"/>
    <p:sldId id="275" r:id="rId17"/>
    <p:sldId id="258" r:id="rId18"/>
    <p:sldId id="260" r:id="rId19"/>
    <p:sldId id="268" r:id="rId20"/>
    <p:sldId id="269" r:id="rId21"/>
    <p:sldId id="270" r:id="rId22"/>
    <p:sldId id="274" r:id="rId23"/>
    <p:sldId id="277" r:id="rId24"/>
    <p:sldId id="278" r:id="rId25"/>
    <p:sldId id="276" r:id="rId26"/>
    <p:sldId id="279" r:id="rId27"/>
  </p:sldIdLst>
  <p:sldSz cx="12192000" cy="6858000"/>
  <p:notesSz cx="6858000" cy="9144000"/>
  <p:embeddedFontLst>
    <p:embeddedFont>
      <p:font typeface="Montserrat" panose="00000500000000000000" pitchFamily="2" charset="0"/>
      <p:regular r:id="rId28"/>
      <p:bold r:id="rId29"/>
      <p:italic r:id="rId30"/>
      <p:boldItalic r:id="rId31"/>
    </p:embeddedFont>
    <p:embeddedFont>
      <p:font typeface="Oswald" panose="00000500000000000000" pitchFamily="2" charset="0"/>
      <p:regular r:id="rId32"/>
      <p:bold r:id="rId33"/>
    </p:embeddedFont>
    <p:embeddedFont>
      <p:font typeface="Verdana" panose="020B0604030504040204" pitchFamily="34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A3D5"/>
    <a:srgbClr val="9A88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font" Target="fonts/font7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2.fntdata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6.fntdata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44277" y="1041400"/>
            <a:ext cx="6096000" cy="2387600"/>
          </a:xfrm>
        </p:spPr>
        <p:txBody>
          <a:bodyPr anchor="b"/>
          <a:lstStyle>
            <a:lvl1pPr algn="l">
              <a:defRPr sz="6000" b="0">
                <a:latin typeface="Oswa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44277" y="3628542"/>
            <a:ext cx="6096000" cy="1655762"/>
          </a:xfrm>
        </p:spPr>
        <p:txBody>
          <a:bodyPr/>
          <a:lstStyle>
            <a:lvl1pPr marL="0" indent="0" algn="l">
              <a:buNone/>
              <a:defRPr sz="2400"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8F11-9993-3E4B-AD4A-8C7651C3E836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BBF83-4B57-994B-A18A-0143DDF55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176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8F11-9993-3E4B-AD4A-8C7651C3E836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BBF83-4B57-994B-A18A-0143DDF55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962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8F11-9993-3E4B-AD4A-8C7651C3E836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BBF83-4B57-994B-A18A-0143DDF5528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040D89-750E-8F4D-A153-FCAF550DB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320" y="365760"/>
            <a:ext cx="98298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0721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3773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320" y="365760"/>
            <a:ext cx="98298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828800"/>
            <a:ext cx="941832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8F11-9993-3E4B-AD4A-8C7651C3E836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BBF83-4B57-994B-A18A-0143DDF55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144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1640"/>
            <a:ext cx="10515600" cy="288036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571999"/>
            <a:ext cx="10515600" cy="15087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8F11-9993-3E4B-AD4A-8C7651C3E836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BBF83-4B57-994B-A18A-0143DDF55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693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825625"/>
            <a:ext cx="516636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0" y="1825625"/>
            <a:ext cx="516636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8F11-9993-3E4B-AD4A-8C7651C3E836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BBF83-4B57-994B-A18A-0143DDF55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621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5125"/>
            <a:ext cx="1046988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691640"/>
            <a:ext cx="516636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514600"/>
            <a:ext cx="516636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91640"/>
            <a:ext cx="516636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14600"/>
            <a:ext cx="516636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8F11-9993-3E4B-AD4A-8C7651C3E836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BBF83-4B57-994B-A18A-0143DDF55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148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8F11-9993-3E4B-AD4A-8C7651C3E836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BBF83-4B57-994B-A18A-0143DDF55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396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8F11-9993-3E4B-AD4A-8C7651C3E836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BBF83-4B57-994B-A18A-0143DDF55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57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3932237" cy="1600200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66360" y="914400"/>
            <a:ext cx="6172200" cy="4937760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57400"/>
            <a:ext cx="3932237" cy="393192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8F11-9993-3E4B-AD4A-8C7651C3E836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BBF83-4B57-994B-A18A-0143DDF55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48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3932237" cy="1600200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66360" y="914400"/>
            <a:ext cx="6253424" cy="4937760"/>
          </a:xfrm>
        </p:spPr>
        <p:txBody>
          <a:bodyPr anchor="t">
            <a:normAutofit/>
          </a:bodyPr>
          <a:lstStyle>
            <a:lvl1pPr marL="0" indent="0">
              <a:buNone/>
              <a:defRPr sz="27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8F11-9993-3E4B-AD4A-8C7651C3E836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BBF83-4B57-994B-A18A-0143DDF55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35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7320" y="365760"/>
            <a:ext cx="9829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825625"/>
            <a:ext cx="941832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E8F11-9993-3E4B-AD4A-8C7651C3E836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BBF83-4B57-994B-A18A-0143DDF552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37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i="0" kern="1200">
          <a:solidFill>
            <a:schemeClr val="tx2"/>
          </a:solidFill>
          <a:latin typeface="Oswald" pitchFamily="2" charset="77"/>
          <a:ea typeface="+mj-ea"/>
          <a:cs typeface="Arial Narrow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06542-B06C-034B-8DDA-AF985DC59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7799" y="2514600"/>
            <a:ext cx="6400800" cy="960120"/>
          </a:xfrm>
        </p:spPr>
        <p:txBody>
          <a:bodyPr>
            <a:normAutofit fontScale="90000"/>
          </a:bodyPr>
          <a:lstStyle/>
          <a:p>
            <a:pPr algn="l"/>
            <a:r>
              <a:rPr lang="en-US">
                <a:ea typeface="Verdana" panose="020B0604030504040204" pitchFamily="34" charset="0"/>
                <a:cs typeface="Verdana" panose="020B0604030504040204" pitchFamily="34" charset="0"/>
              </a:rPr>
              <a:t>Job Posting Best Practices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006708-FE89-444B-A711-1B03FA4FB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57800" y="3566160"/>
            <a:ext cx="6400800" cy="1828800"/>
          </a:xfrm>
        </p:spPr>
        <p:txBody>
          <a:bodyPr/>
          <a:lstStyle/>
          <a:p>
            <a:r>
              <a:rPr lang="en-US"/>
              <a:t>Mission, Method, and Mistakes to Avoid</a:t>
            </a:r>
          </a:p>
        </p:txBody>
      </p:sp>
    </p:spTree>
    <p:extLst>
      <p:ext uri="{BB962C8B-B14F-4D97-AF65-F5344CB8AC3E}">
        <p14:creationId xmlns:p14="http://schemas.microsoft.com/office/powerpoint/2010/main" val="3180790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1CFBE-B8C2-78A1-324D-3B3C81BD2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7A165-4B66-7827-28C9-BBDE80F3B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320" y="640080"/>
            <a:ext cx="9829800" cy="1325563"/>
          </a:xfrm>
        </p:spPr>
        <p:txBody>
          <a:bodyPr/>
          <a:lstStyle/>
          <a:p>
            <a:r>
              <a:rPr lang="en-US"/>
              <a:t>Set Hiring Workflow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FB6ED70-BB54-019A-C7B2-3629410049D3}"/>
              </a:ext>
            </a:extLst>
          </p:cNvPr>
          <p:cNvCxnSpPr>
            <a:cxnSpLocks/>
          </p:cNvCxnSpPr>
          <p:nvPr/>
        </p:nvCxnSpPr>
        <p:spPr>
          <a:xfrm>
            <a:off x="1481328" y="1609344"/>
            <a:ext cx="9829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15A37A2-98AE-BA70-21CC-7C9009E7581C}"/>
              </a:ext>
            </a:extLst>
          </p:cNvPr>
          <p:cNvSpPr txBox="1"/>
          <p:nvPr/>
        </p:nvSpPr>
        <p:spPr>
          <a:xfrm>
            <a:off x="1417320" y="1920192"/>
            <a:ext cx="831189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Montserrat" panose="00000500000000000000" pitchFamily="2" charset="0"/>
              </a:rPr>
              <a:t>Assign recruiters and hiring managers here</a:t>
            </a:r>
          </a:p>
          <a:p>
            <a:pPr lvl="1"/>
            <a:endParaRPr lang="en-US" sz="1200">
              <a:latin typeface="Montserrat" panose="000005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39333F-9C24-39C7-5B41-EA7F6E1F7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457" y="2276490"/>
            <a:ext cx="6152931" cy="404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350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F793A-EE0F-F288-84A4-A61D15CCE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AEECB34-96E3-ADB0-7A8D-FDD53939F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320" y="365760"/>
            <a:ext cx="9829800" cy="1325563"/>
          </a:xfrm>
        </p:spPr>
        <p:txBody>
          <a:bodyPr>
            <a:normAutofit/>
          </a:bodyPr>
          <a:lstStyle/>
          <a:p>
            <a:r>
              <a:rPr lang="en-US" sz="4200">
                <a:ea typeface="Verdana" panose="020B0604030504040204" pitchFamily="34" charset="0"/>
              </a:rPr>
              <a:t>Application &amp; Screener Questions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565BB1B-CAD9-4F0F-765C-961FB281F4F0}"/>
              </a:ext>
            </a:extLst>
          </p:cNvPr>
          <p:cNvCxnSpPr>
            <a:cxnSpLocks/>
          </p:cNvCxnSpPr>
          <p:nvPr/>
        </p:nvCxnSpPr>
        <p:spPr>
          <a:xfrm>
            <a:off x="1481328" y="1691323"/>
            <a:ext cx="9829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64C15CC-A296-7EF1-B70B-8FF2AE35DBEC}"/>
              </a:ext>
            </a:extLst>
          </p:cNvPr>
          <p:cNvSpPr txBox="1"/>
          <p:nvPr/>
        </p:nvSpPr>
        <p:spPr>
          <a:xfrm>
            <a:off x="1618418" y="1837971"/>
            <a:ext cx="91922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 panose="00000500000000000000" pitchFamily="2" charset="0"/>
              </a:rPr>
              <a:t>Ensure the application is set to General Application (Default)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 panose="00000500000000000000" pitchFamily="2" charset="0"/>
              </a:rPr>
              <a:t>Make sure you are adding the Employment Questions in Step 2</a:t>
            </a:r>
          </a:p>
          <a:p>
            <a:pPr>
              <a:lnSpc>
                <a:spcPct val="150000"/>
              </a:lnSpc>
            </a:pPr>
            <a:endParaRPr lang="en-US" sz="2000">
              <a:latin typeface="Montserrat" panose="00000500000000000000" pitchFamily="2" charset="0"/>
            </a:endParaRPr>
          </a:p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D6A2FF-8106-31E3-F4FA-4AFB24D73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735" y="3186301"/>
            <a:ext cx="9192908" cy="275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684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F9196-3AC1-E200-617B-FBE554D26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CB024-C9F4-A1E0-27E1-458154A58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320" y="365760"/>
            <a:ext cx="9829800" cy="1325563"/>
          </a:xfrm>
        </p:spPr>
        <p:txBody>
          <a:bodyPr/>
          <a:lstStyle/>
          <a:p>
            <a:r>
              <a:rPr lang="en-US">
                <a:ea typeface="Verdana" panose="020B0604030504040204" pitchFamily="34" charset="0"/>
              </a:rPr>
              <a:t>Job Preview and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36E3F-CC89-9CFA-E837-95AD6F1EB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1" y="1690688"/>
            <a:ext cx="9418319" cy="1006476"/>
          </a:xfrm>
        </p:spPr>
        <p:txBody>
          <a:bodyPr>
            <a:normAutofit/>
          </a:bodyPr>
          <a:lstStyle/>
          <a:p>
            <a:r>
              <a:rPr lang="en-US" sz="2000"/>
              <a:t>Under job status make sure that Public careers page is selected.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578C7F-6C5D-2883-9EB8-E981FC07DDEF}"/>
              </a:ext>
            </a:extLst>
          </p:cNvPr>
          <p:cNvCxnSpPr>
            <a:cxnSpLocks/>
          </p:cNvCxnSpPr>
          <p:nvPr/>
        </p:nvCxnSpPr>
        <p:spPr>
          <a:xfrm>
            <a:off x="1417320" y="1371600"/>
            <a:ext cx="9829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0BA8CDAE-E498-8A20-B81B-528EC6BAC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1" y="2193926"/>
            <a:ext cx="8849960" cy="1867161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03A6D77-37C5-8ABB-E35B-F87D4D384BC6}"/>
              </a:ext>
            </a:extLst>
          </p:cNvPr>
          <p:cNvSpPr txBox="1">
            <a:spLocks/>
          </p:cNvSpPr>
          <p:nvPr/>
        </p:nvSpPr>
        <p:spPr>
          <a:xfrm>
            <a:off x="1828800" y="4479924"/>
            <a:ext cx="9418319" cy="1006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Use Preview Job Posting to see how your job post will appear. To make changes, return to the Job Information tab.</a:t>
            </a:r>
          </a:p>
        </p:txBody>
      </p:sp>
    </p:spTree>
    <p:extLst>
      <p:ext uri="{BB962C8B-B14F-4D97-AF65-F5344CB8AC3E}">
        <p14:creationId xmlns:p14="http://schemas.microsoft.com/office/powerpoint/2010/main" val="3868797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8CF82-2702-D694-9F2D-C5F2A6BA6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DFC2-CD8B-52A2-626B-8FE586564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Access the Recruiting Module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24C798-61B1-39E0-2501-379753629E92}"/>
              </a:ext>
            </a:extLst>
          </p:cNvPr>
          <p:cNvSpPr txBox="1"/>
          <p:nvPr/>
        </p:nvSpPr>
        <p:spPr>
          <a:xfrm>
            <a:off x="1417320" y="1500278"/>
            <a:ext cx="8933688" cy="1885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 panose="00000500000000000000" pitchFamily="2" charset="0"/>
              </a:rPr>
              <a:t>From the Job Preview &amp; Status section, click on Next: Advertise Job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 panose="00000500000000000000" pitchFamily="2" charset="0"/>
              </a:rPr>
              <a:t>From the Advertise Job Section just click on Return to All Jobs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 panose="00000500000000000000" pitchFamily="2" charset="0"/>
              </a:rPr>
              <a:t>Once all steps are completed, the entire process will be complete. </a:t>
            </a: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5007AD8-2BE5-ABC7-BFBC-ECFA79F0D2C8}"/>
              </a:ext>
            </a:extLst>
          </p:cNvPr>
          <p:cNvCxnSpPr>
            <a:cxnSpLocks/>
          </p:cNvCxnSpPr>
          <p:nvPr/>
        </p:nvCxnSpPr>
        <p:spPr>
          <a:xfrm>
            <a:off x="1417320" y="1371600"/>
            <a:ext cx="9829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F38057AE-42B3-9CB5-23CE-1F03A0C33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579" y="1981563"/>
            <a:ext cx="1629002" cy="4382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5EB652-17D0-1292-214D-ED4BA9626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9698" y="2419774"/>
            <a:ext cx="1390844" cy="5334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B237F6B-0143-7163-0C38-744384489B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9743" y="3503985"/>
            <a:ext cx="2417659" cy="298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969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2D01313-BD6E-CCF3-0767-49EBF572F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320" y="229245"/>
            <a:ext cx="9829800" cy="1325563"/>
          </a:xfrm>
        </p:spPr>
        <p:txBody>
          <a:bodyPr>
            <a:normAutofit/>
          </a:bodyPr>
          <a:lstStyle/>
          <a:p>
            <a:r>
              <a:rPr lang="en-US" sz="4200">
                <a:ea typeface="Verdana" panose="020B0604030504040204" pitchFamily="34" charset="0"/>
              </a:rPr>
              <a:t>Job Description Requirements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CC8CEA-B971-8ED6-4A7C-8F1B86ADD7F2}"/>
              </a:ext>
            </a:extLst>
          </p:cNvPr>
          <p:cNvCxnSpPr>
            <a:cxnSpLocks/>
          </p:cNvCxnSpPr>
          <p:nvPr/>
        </p:nvCxnSpPr>
        <p:spPr>
          <a:xfrm>
            <a:off x="1481328" y="1577345"/>
            <a:ext cx="9829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BEEFC12-4DE2-4DDA-89D6-CC86CFFB3E81}"/>
              </a:ext>
            </a:extLst>
          </p:cNvPr>
          <p:cNvSpPr txBox="1"/>
          <p:nvPr/>
        </p:nvSpPr>
        <p:spPr>
          <a:xfrm>
            <a:off x="1417320" y="1690360"/>
            <a:ext cx="8247888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>
                <a:latin typeface="Montserrat" panose="00000500000000000000" pitchFamily="2" charset="0"/>
              </a:rPr>
              <a:t>Must include the following in </a:t>
            </a:r>
            <a:r>
              <a:rPr lang="en-US" sz="1500" i="1" u="sng">
                <a:highlight>
                  <a:srgbClr val="FFFF00"/>
                </a:highlight>
                <a:latin typeface="Montserrat" panose="00000500000000000000" pitchFamily="2" charset="0"/>
              </a:rPr>
              <a:t>every job posting</a:t>
            </a:r>
            <a:r>
              <a:rPr lang="en-US" sz="1500" u="sng">
                <a:highlight>
                  <a:srgbClr val="FFFF00"/>
                </a:highlight>
                <a:latin typeface="Montserrat" panose="00000500000000000000" pitchFamily="2" charset="0"/>
              </a:rPr>
              <a:t> </a:t>
            </a:r>
            <a:r>
              <a:rPr lang="en-US" sz="1500">
                <a:latin typeface="Montserrat" panose="00000500000000000000" pitchFamily="2" charset="0"/>
              </a:rPr>
              <a:t>(internally or externally) that is subject to Colorado’s law: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>
              <a:latin typeface="Montserrat" panose="000005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500" b="1">
                <a:solidFill>
                  <a:schemeClr val="tx2"/>
                </a:solidFill>
                <a:latin typeface="Montserrat" panose="00000500000000000000" pitchFamily="2" charset="0"/>
              </a:rPr>
              <a:t>Compensation Information</a:t>
            </a:r>
            <a:endParaRPr lang="en-US" sz="1500">
              <a:solidFill>
                <a:schemeClr val="tx2"/>
              </a:solidFill>
              <a:latin typeface="Montserrat" panose="00000500000000000000" pitchFamily="2" charset="0"/>
            </a:endParaRP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 sz="1500">
                <a:latin typeface="Montserrat" panose="00000500000000000000" pitchFamily="2" charset="0"/>
              </a:rPr>
              <a:t>Include the </a:t>
            </a:r>
            <a:r>
              <a:rPr lang="en-US" sz="1500" i="1">
                <a:latin typeface="Montserrat" panose="00000500000000000000" pitchFamily="2" charset="0"/>
              </a:rPr>
              <a:t>rate of pay</a:t>
            </a:r>
            <a:r>
              <a:rPr lang="en-US" sz="1500">
                <a:latin typeface="Montserrat" panose="00000500000000000000" pitchFamily="2" charset="0"/>
              </a:rPr>
              <a:t> or a </a:t>
            </a:r>
            <a:r>
              <a:rPr lang="en-US" sz="1500" i="1">
                <a:latin typeface="Montserrat" panose="00000500000000000000" pitchFamily="2" charset="0"/>
              </a:rPr>
              <a:t>pay range</a:t>
            </a:r>
            <a:r>
              <a:rPr lang="en-US" sz="1500">
                <a:latin typeface="Montserrat" panose="00000500000000000000" pitchFamily="2" charset="0"/>
              </a:rPr>
              <a:t> (e.g., hourly wage or annual salary). The range must have a </a:t>
            </a:r>
            <a:r>
              <a:rPr lang="en-US" sz="1500" i="1">
                <a:latin typeface="Montserrat" panose="00000500000000000000" pitchFamily="2" charset="0"/>
              </a:rPr>
              <a:t>minimum and maximum</a:t>
            </a:r>
            <a:r>
              <a:rPr lang="en-US" sz="1500">
                <a:latin typeface="Montserrat" panose="00000500000000000000" pitchFamily="2" charset="0"/>
              </a:rPr>
              <a:t> that the employer reasonably believes it might pay for the role. 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 sz="1500">
                <a:latin typeface="Montserrat" panose="00000500000000000000" pitchFamily="2" charset="0"/>
              </a:rPr>
              <a:t>Avoid the use of open-ended terms like “$20/hr. and up” without an upper end. 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 sz="1500">
                <a:latin typeface="Montserrat" panose="00000500000000000000" pitchFamily="2" charset="0"/>
              </a:rPr>
              <a:t>A </a:t>
            </a:r>
            <a:r>
              <a:rPr lang="en-US" sz="1500" i="1">
                <a:latin typeface="Montserrat" panose="00000500000000000000" pitchFamily="2" charset="0"/>
              </a:rPr>
              <a:t>general description</a:t>
            </a:r>
            <a:r>
              <a:rPr lang="en-US" sz="1500">
                <a:latin typeface="Montserrat" panose="00000500000000000000" pitchFamily="2" charset="0"/>
              </a:rPr>
              <a:t> of bonuses, commissions, tips, stipend, or other forms of compensation must be included if offered. </a:t>
            </a:r>
          </a:p>
          <a:p>
            <a:pPr lvl="1"/>
            <a:endParaRPr lang="en-US" sz="1500">
              <a:latin typeface="Montserrat" panose="000005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500" b="1">
                <a:solidFill>
                  <a:schemeClr val="tx2"/>
                </a:solidFill>
                <a:latin typeface="Montserrat" panose="00000500000000000000" pitchFamily="2" charset="0"/>
              </a:rPr>
              <a:t>Benefits</a:t>
            </a:r>
            <a:endParaRPr lang="en-US" sz="1500">
              <a:solidFill>
                <a:schemeClr val="tx2"/>
              </a:solidFill>
              <a:latin typeface="Montserrat" panose="00000500000000000000" pitchFamily="2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500">
                <a:latin typeface="Montserrat" panose="00000500000000000000" pitchFamily="2" charset="0"/>
              </a:rPr>
              <a:t>A </a:t>
            </a:r>
            <a:r>
              <a:rPr lang="en-US" sz="1500" i="1">
                <a:latin typeface="Montserrat" panose="00000500000000000000" pitchFamily="2" charset="0"/>
              </a:rPr>
              <a:t>general description</a:t>
            </a:r>
            <a:r>
              <a:rPr lang="en-US" sz="1500">
                <a:latin typeface="Montserrat" panose="00000500000000000000" pitchFamily="2" charset="0"/>
              </a:rPr>
              <a:t> of all benefits the job offers; such as health insurance, retirement plans, paid time off (including sick or parental leave), etc.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500" i="1">
                <a:latin typeface="Montserrat" panose="00000500000000000000" pitchFamily="2" charset="0"/>
              </a:rPr>
              <a:t>Minor perks</a:t>
            </a:r>
            <a:r>
              <a:rPr lang="en-US" sz="1500">
                <a:latin typeface="Montserrat" panose="00000500000000000000" pitchFamily="2" charset="0"/>
              </a:rPr>
              <a:t> (e.g., EAP, employee discounts) are not required but core benefits must be listed. </a:t>
            </a:r>
          </a:p>
          <a:p>
            <a:pPr lvl="1"/>
            <a:endParaRPr lang="en-US" sz="1500">
              <a:latin typeface="Montserrat" panose="000005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500" b="1">
                <a:solidFill>
                  <a:schemeClr val="tx2"/>
                </a:solidFill>
                <a:latin typeface="Montserrat" panose="00000500000000000000" pitchFamily="2" charset="0"/>
              </a:rPr>
              <a:t>Application Information</a:t>
            </a:r>
            <a:endParaRPr lang="en-US" sz="1500">
              <a:solidFill>
                <a:schemeClr val="tx2"/>
              </a:solidFill>
              <a:latin typeface="Montserrat" panose="00000500000000000000" pitchFamily="2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500">
                <a:latin typeface="Montserrat" panose="00000500000000000000" pitchFamily="2" charset="0"/>
              </a:rPr>
              <a:t>Colorado guidance also emphasizes employers must show </a:t>
            </a:r>
            <a:r>
              <a:rPr lang="en-US" sz="1500" i="1">
                <a:latin typeface="Montserrat" panose="00000500000000000000" pitchFamily="2" charset="0"/>
              </a:rPr>
              <a:t>how</a:t>
            </a:r>
            <a:r>
              <a:rPr lang="en-US" sz="1500">
                <a:latin typeface="Montserrat" panose="00000500000000000000" pitchFamily="2" charset="0"/>
              </a:rPr>
              <a:t> (and, under recent amendments, </a:t>
            </a:r>
            <a:r>
              <a:rPr lang="en-US" sz="1500" i="1">
                <a:latin typeface="Montserrat" panose="00000500000000000000" pitchFamily="2" charset="0"/>
              </a:rPr>
              <a:t>by when</a:t>
            </a:r>
            <a:r>
              <a:rPr lang="en-US" sz="1500">
                <a:latin typeface="Montserrat" panose="00000500000000000000" pitchFamily="2" charset="0"/>
              </a:rPr>
              <a:t>) applicants should apply, like application methods and deadlines.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010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32F98-C208-6142-8AC5-EB44ED451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320" y="640080"/>
            <a:ext cx="9829800" cy="1325563"/>
          </a:xfrm>
        </p:spPr>
        <p:txBody>
          <a:bodyPr/>
          <a:lstStyle/>
          <a:p>
            <a:r>
              <a:rPr lang="en-US">
                <a:ea typeface="Verdana" panose="020B0604030504040204" pitchFamily="34" charset="0"/>
              </a:rPr>
              <a:t>Job Description Requirements – </a:t>
            </a:r>
            <a:r>
              <a:rPr lang="en-US" sz="2800">
                <a:ea typeface="Verdana" panose="020B0604030504040204" pitchFamily="34" charset="0"/>
              </a:rPr>
              <a:t>cont</a:t>
            </a:r>
            <a:r>
              <a:rPr lang="en-US">
                <a:ea typeface="Verdana" panose="020B0604030504040204" pitchFamily="34" charset="0"/>
              </a:rPr>
              <a:t>.</a:t>
            </a:r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A490276-2164-3257-4108-31D30E1FB84A}"/>
              </a:ext>
            </a:extLst>
          </p:cNvPr>
          <p:cNvCxnSpPr>
            <a:cxnSpLocks/>
          </p:cNvCxnSpPr>
          <p:nvPr/>
        </p:nvCxnSpPr>
        <p:spPr>
          <a:xfrm>
            <a:off x="1481328" y="1609344"/>
            <a:ext cx="9829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050656C-3DD1-10AA-F52F-D6B13365349A}"/>
              </a:ext>
            </a:extLst>
          </p:cNvPr>
          <p:cNvSpPr txBox="1"/>
          <p:nvPr/>
        </p:nvSpPr>
        <p:spPr>
          <a:xfrm>
            <a:off x="1417320" y="2102124"/>
            <a:ext cx="8311896" cy="2816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>
                <a:solidFill>
                  <a:schemeClr val="tx2"/>
                </a:solidFill>
                <a:latin typeface="Montserrat" panose="00000500000000000000" pitchFamily="2" charset="0"/>
              </a:rPr>
              <a:t>Internal Posting Requirements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500">
                <a:latin typeface="Montserrat" panose="00000500000000000000" pitchFamily="2" charset="0"/>
              </a:rPr>
              <a:t>Employers must also notify current Colorado employees of job opportunities </a:t>
            </a:r>
            <a:r>
              <a:rPr lang="en-US" sz="1500" i="1">
                <a:latin typeface="Montserrat" panose="00000500000000000000" pitchFamily="2" charset="0"/>
              </a:rPr>
              <a:t>before or at the same time</a:t>
            </a:r>
            <a:r>
              <a:rPr lang="en-US" sz="1500">
                <a:latin typeface="Montserrat" panose="00000500000000000000" pitchFamily="2" charset="0"/>
              </a:rPr>
              <a:t> as any external posting. This applies to promotions or vacancies where internal candidates might be interested.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500">
                <a:latin typeface="Montserrat" panose="00000500000000000000" pitchFamily="2" charset="0"/>
              </a:rPr>
              <a:t>Internal notices must include the same basic information (compensation range, benefits, application method).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50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>
                <a:solidFill>
                  <a:schemeClr val="tx2"/>
                </a:solidFill>
                <a:latin typeface="Montserrat" panose="00000500000000000000" pitchFamily="2" charset="0"/>
              </a:rPr>
              <a:t>Additional Tips for Employers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500">
                <a:latin typeface="Montserrat" panose="00000500000000000000" pitchFamily="2" charset="0"/>
              </a:rPr>
              <a:t>Use inclusive, non-discriminatory language in job ads to avoid undue barriers.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500">
                <a:latin typeface="Montserrat" panose="00000500000000000000" pitchFamily="2" charset="0"/>
              </a:rPr>
              <a:t>Ensure any minimum qualifications are genuinely job-related and not proxies for protected characteristics. </a:t>
            </a:r>
          </a:p>
          <a:p>
            <a:pPr lvl="1"/>
            <a:endParaRPr lang="en-US" sz="120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062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CDA2449-8918-4DA3-7616-ABB393CF2199}"/>
              </a:ext>
            </a:extLst>
          </p:cNvPr>
          <p:cNvSpPr txBox="1"/>
          <p:nvPr/>
        </p:nvSpPr>
        <p:spPr>
          <a:xfrm>
            <a:off x="9939715" y="2474893"/>
            <a:ext cx="338309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>
                <a:solidFill>
                  <a:schemeClr val="tx2"/>
                </a:solidFill>
                <a:latin typeface="Oswald" panose="00000500000000000000" pitchFamily="2" charset="0"/>
                <a:ea typeface="Verdana" panose="020B0604030504040204" pitchFamily="34" charset="0"/>
              </a:rPr>
              <a:t>Job Description Template  </a:t>
            </a:r>
            <a:endParaRPr lang="en-US" sz="3000">
              <a:solidFill>
                <a:schemeClr val="tx2"/>
              </a:solidFill>
              <a:latin typeface="Oswald" panose="00000500000000000000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756D49-A20D-720D-F4D5-782FD1C54B71}"/>
              </a:ext>
            </a:extLst>
          </p:cNvPr>
          <p:cNvCxnSpPr>
            <a:cxnSpLocks/>
          </p:cNvCxnSpPr>
          <p:nvPr/>
        </p:nvCxnSpPr>
        <p:spPr>
          <a:xfrm>
            <a:off x="10113264" y="3557016"/>
            <a:ext cx="1856232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31673214-AF6C-C79F-2DE2-C1DF97401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95" y="434519"/>
            <a:ext cx="9717211" cy="624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8640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B57E-820A-F03A-C5FD-4FCBED814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Screening Tips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E5A1E-4736-2A68-8CAC-8C8FD9A06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320" y="1609502"/>
            <a:ext cx="4297680" cy="434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500" b="1">
                <a:solidFill>
                  <a:schemeClr val="tx2"/>
                </a:solidFill>
              </a:rPr>
              <a:t>General Interview Best Practices:</a:t>
            </a:r>
          </a:p>
          <a:p>
            <a:r>
              <a:rPr lang="en-US" sz="1500"/>
              <a:t>Ask the same core questions of all candidates for the same position to ensure fairness and consistency</a:t>
            </a:r>
          </a:p>
          <a:p>
            <a:r>
              <a:rPr lang="en-US" sz="1500"/>
              <a:t>Keep questions job-related, mission-related, and competency-based</a:t>
            </a:r>
          </a:p>
          <a:p>
            <a:r>
              <a:rPr lang="en-US" sz="1500"/>
              <a:t>Focus on skills, experience, behavior, and alignment with the role’s responsibilities</a:t>
            </a:r>
          </a:p>
          <a:p>
            <a:r>
              <a:rPr lang="en-US" sz="1500"/>
              <a:t>Avoid questions about protected characteristics.</a:t>
            </a:r>
          </a:p>
          <a:p>
            <a:r>
              <a:rPr lang="en-US" sz="1500"/>
              <a:t>Document interview responses objectively and consistently</a:t>
            </a:r>
          </a:p>
          <a:p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8A1E761-039D-4757-6EC0-4E051F296D9C}"/>
              </a:ext>
            </a:extLst>
          </p:cNvPr>
          <p:cNvSpPr txBox="1">
            <a:spLocks/>
          </p:cNvSpPr>
          <p:nvPr/>
        </p:nvSpPr>
        <p:spPr>
          <a:xfrm>
            <a:off x="6789420" y="1607125"/>
            <a:ext cx="4297680" cy="2213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500" b="1">
                <a:solidFill>
                  <a:schemeClr val="tx2"/>
                </a:solidFill>
              </a:rPr>
              <a:t>Questions to include:</a:t>
            </a:r>
          </a:p>
          <a:p>
            <a:r>
              <a:rPr lang="en-US" sz="1500"/>
              <a:t>Ask questions that assess alignment with the mission, teaching, and values of the Catholic Church.</a:t>
            </a:r>
          </a:p>
          <a:p>
            <a:r>
              <a:rPr lang="en-US" sz="1500"/>
              <a:t>Ask candidate to connect their background directly to the job duties.</a:t>
            </a:r>
          </a:p>
          <a:p>
            <a:r>
              <a:rPr lang="en-US" sz="1500"/>
              <a:t>Use past behavior to predict future performance.</a:t>
            </a:r>
          </a:p>
          <a:p>
            <a:endParaRPr lang="en-US" sz="1500"/>
          </a:p>
          <a:p>
            <a:endParaRPr lang="en-US" sz="1500"/>
          </a:p>
          <a:p>
            <a:endParaRPr lang="en-US"/>
          </a:p>
        </p:txBody>
      </p:sp>
      <p:pic>
        <p:nvPicPr>
          <p:cNvPr id="6" name="Graphic 5" descr="Checkbox Checked with solid fill">
            <a:extLst>
              <a:ext uri="{FF2B5EF4-FFF2-40B4-BE49-F238E27FC236}">
                <a16:creationId xmlns:a16="http://schemas.microsoft.com/office/drawing/2014/main" id="{2D661E51-F4B3-A644-F79D-D6C0E17CF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54921" y="1455323"/>
            <a:ext cx="548956" cy="54895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2E23BCF-B335-E128-C670-530D0FECF31F}"/>
              </a:ext>
            </a:extLst>
          </p:cNvPr>
          <p:cNvSpPr txBox="1">
            <a:spLocks/>
          </p:cNvSpPr>
          <p:nvPr/>
        </p:nvSpPr>
        <p:spPr>
          <a:xfrm>
            <a:off x="6789420" y="3820290"/>
            <a:ext cx="4297680" cy="2213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500" b="1">
                <a:solidFill>
                  <a:schemeClr val="tx2"/>
                </a:solidFill>
              </a:rPr>
              <a:t>Questions to avoid:</a:t>
            </a:r>
          </a:p>
          <a:p>
            <a:r>
              <a:rPr lang="en-US" sz="1500"/>
              <a:t>Avoid question about age, marital status, family planning, pregnancy, medical conditions, disability  or national origin</a:t>
            </a:r>
          </a:p>
          <a:p>
            <a:r>
              <a:rPr lang="en-US" sz="1500"/>
              <a:t>Avoid questions that could be interpreted as discriminatory rather than mission related</a:t>
            </a:r>
          </a:p>
          <a:p>
            <a:endParaRPr lang="en-US" sz="1500"/>
          </a:p>
          <a:p>
            <a:endParaRPr lang="en-US"/>
          </a:p>
        </p:txBody>
      </p:sp>
      <p:pic>
        <p:nvPicPr>
          <p:cNvPr id="9" name="Graphic 8" descr="Close with solid fill">
            <a:extLst>
              <a:ext uri="{FF2B5EF4-FFF2-40B4-BE49-F238E27FC236}">
                <a16:creationId xmlns:a16="http://schemas.microsoft.com/office/drawing/2014/main" id="{05C703CA-10BA-8989-1296-56E8679384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1715" y="3781812"/>
            <a:ext cx="415369" cy="41536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183E162-D170-C8D8-64DA-F278B4F04699}"/>
              </a:ext>
            </a:extLst>
          </p:cNvPr>
          <p:cNvCxnSpPr>
            <a:cxnSpLocks/>
          </p:cNvCxnSpPr>
          <p:nvPr/>
        </p:nvCxnSpPr>
        <p:spPr>
          <a:xfrm>
            <a:off x="1481328" y="1353312"/>
            <a:ext cx="9829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0581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6E905-9E25-FFD6-5445-4813779A7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Sample Questions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806625D-9459-A3CE-39E8-4192DE968276}"/>
              </a:ext>
            </a:extLst>
          </p:cNvPr>
          <p:cNvSpPr txBox="1">
            <a:spLocks/>
          </p:cNvSpPr>
          <p:nvPr/>
        </p:nvSpPr>
        <p:spPr>
          <a:xfrm>
            <a:off x="1417320" y="1691323"/>
            <a:ext cx="7507224" cy="43434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/>
              <a:t>How do you see this role supporting the mission of the Catholic Church</a:t>
            </a:r>
          </a:p>
          <a:p>
            <a:r>
              <a:rPr lang="en-US" sz="1500"/>
              <a:t>Describe your experience working in a faith-based or mission-driven organization</a:t>
            </a:r>
          </a:p>
          <a:p>
            <a:r>
              <a:rPr lang="en-US" sz="1500"/>
              <a:t>Tell us about your experience performing duties similar to those outline in this position.</a:t>
            </a:r>
          </a:p>
          <a:p>
            <a:r>
              <a:rPr lang="en-US" sz="1500"/>
              <a:t>What skills or qualifications best prepare you for this role.</a:t>
            </a:r>
          </a:p>
          <a:p>
            <a:r>
              <a:rPr lang="en-US" sz="1500"/>
              <a:t>Describe a time you worked collaboratively with a team.</a:t>
            </a:r>
          </a:p>
          <a:p>
            <a:r>
              <a:rPr lang="en-US" sz="1500"/>
              <a:t>How do you handle disagreements in a professional and respectful manner?</a:t>
            </a:r>
          </a:p>
          <a:p>
            <a:r>
              <a:rPr lang="en-US" sz="1500"/>
              <a:t>How would you respond to a parishioner who is upset?</a:t>
            </a:r>
          </a:p>
          <a:p>
            <a:r>
              <a:rPr lang="en-US" sz="1500"/>
              <a:t>How do you ensure compliance with policies and procedures? </a:t>
            </a:r>
          </a:p>
          <a:p>
            <a:r>
              <a:rPr lang="en-US" sz="1500"/>
              <a:t>Are you able to perform the essential functions of this position? 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12E879-BF02-74AF-427E-696366AF2A63}"/>
              </a:ext>
            </a:extLst>
          </p:cNvPr>
          <p:cNvCxnSpPr>
            <a:cxnSpLocks/>
          </p:cNvCxnSpPr>
          <p:nvPr/>
        </p:nvCxnSpPr>
        <p:spPr>
          <a:xfrm>
            <a:off x="1481328" y="1426464"/>
            <a:ext cx="9829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84480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E4C36-0D63-007F-5B5C-533DBF6660EF}"/>
              </a:ext>
            </a:extLst>
          </p:cNvPr>
          <p:cNvSpPr txBox="1">
            <a:spLocks/>
          </p:cNvSpPr>
          <p:nvPr/>
        </p:nvSpPr>
        <p:spPr>
          <a:xfrm>
            <a:off x="1417320" y="603504"/>
            <a:ext cx="98298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Oswald" pitchFamily="2" charset="77"/>
                <a:ea typeface="+mj-ea"/>
                <a:cs typeface="Arial Narrow" panose="020B0604020202020204" pitchFamily="34" charset="0"/>
              </a:defRPr>
            </a:lvl1pPr>
          </a:lstStyle>
          <a:p>
            <a:r>
              <a:rPr lang="en-US">
                <a:ea typeface="Verdana" panose="020B0604030504040204" pitchFamily="34" charset="0"/>
              </a:rPr>
              <a:t>View, Selecting and Communicating </a:t>
            </a:r>
          </a:p>
          <a:p>
            <a:r>
              <a:rPr lang="en-US">
                <a:ea typeface="Verdana" panose="020B0604030504040204" pitchFamily="34" charset="0"/>
              </a:rPr>
              <a:t>with Applicants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13835CE-A032-3F15-45E1-29C8AD55830F}"/>
              </a:ext>
            </a:extLst>
          </p:cNvPr>
          <p:cNvCxnSpPr>
            <a:cxnSpLocks/>
          </p:cNvCxnSpPr>
          <p:nvPr/>
        </p:nvCxnSpPr>
        <p:spPr>
          <a:xfrm>
            <a:off x="1545336" y="1929067"/>
            <a:ext cx="9829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3031DC6-0D5E-2613-42F5-BF5A5A5DFF09}"/>
              </a:ext>
            </a:extLst>
          </p:cNvPr>
          <p:cNvSpPr txBox="1">
            <a:spLocks/>
          </p:cNvSpPr>
          <p:nvPr/>
        </p:nvSpPr>
        <p:spPr>
          <a:xfrm>
            <a:off x="1417320" y="2075730"/>
            <a:ext cx="7507224" cy="164623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500"/>
              <a:t>Once you login to Paylocity got to the hamburger icon        then go to:  </a:t>
            </a:r>
          </a:p>
          <a:p>
            <a:r>
              <a:rPr lang="en-US" sz="1500" i="1"/>
              <a:t>Recruiting &gt; Jobs Dashboard &gt; Click Job Title </a:t>
            </a:r>
          </a:p>
          <a:p>
            <a:r>
              <a:rPr lang="en-US" sz="1500"/>
              <a:t>View list of applicants</a:t>
            </a:r>
          </a:p>
          <a:p>
            <a:r>
              <a:rPr lang="en-US" sz="1500"/>
              <a:t>Click on applicant’s name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1F6899-81C6-917D-DE8E-18DFFA7F7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6240" y="2005148"/>
            <a:ext cx="381053" cy="3905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913B82-1262-0AAC-415E-40490B81F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068" y="3429000"/>
            <a:ext cx="10372344" cy="318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299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91764-5525-7549-AC70-A571E3485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320" y="365760"/>
            <a:ext cx="9829800" cy="1325563"/>
          </a:xfrm>
        </p:spPr>
        <p:txBody>
          <a:bodyPr/>
          <a:lstStyle/>
          <a:p>
            <a:r>
              <a:rPr lang="en-US">
                <a:ea typeface="Verdana" panose="020B0604030504040204" pitchFamily="34" charset="0"/>
              </a:rPr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C1C68-0844-B94F-B346-73F9CF2DF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1" y="1690687"/>
            <a:ext cx="9418319" cy="5030153"/>
          </a:xfrm>
        </p:spPr>
        <p:txBody>
          <a:bodyPr>
            <a:normAutofit/>
          </a:bodyPr>
          <a:lstStyle/>
          <a:p>
            <a:r>
              <a:rPr lang="en-US" sz="2000"/>
              <a:t>Understand where to access Recruiting</a:t>
            </a:r>
          </a:p>
          <a:p>
            <a:r>
              <a:rPr lang="en-US" sz="2000"/>
              <a:t>Create a new job requisition </a:t>
            </a:r>
          </a:p>
          <a:p>
            <a:r>
              <a:rPr lang="en-US" sz="2000"/>
              <a:t>Publish and manage the job</a:t>
            </a:r>
          </a:p>
          <a:p>
            <a:r>
              <a:rPr lang="en-US" sz="2000"/>
              <a:t>Job Description Requirements </a:t>
            </a:r>
          </a:p>
          <a:p>
            <a:r>
              <a:rPr lang="en-US" sz="2000"/>
              <a:t>Screening Tips</a:t>
            </a:r>
          </a:p>
          <a:p>
            <a:r>
              <a:rPr lang="en-US" sz="2000"/>
              <a:t>View and Contacting Applicants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5793076-9328-4F43-97F8-3EEE47725F09}"/>
              </a:ext>
            </a:extLst>
          </p:cNvPr>
          <p:cNvCxnSpPr>
            <a:cxnSpLocks/>
          </p:cNvCxnSpPr>
          <p:nvPr/>
        </p:nvCxnSpPr>
        <p:spPr>
          <a:xfrm>
            <a:off x="1417320" y="1371600"/>
            <a:ext cx="9829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00959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E3D9455-145F-82CD-0871-6B92DB0758F3}"/>
              </a:ext>
            </a:extLst>
          </p:cNvPr>
          <p:cNvSpPr txBox="1">
            <a:spLocks/>
          </p:cNvSpPr>
          <p:nvPr/>
        </p:nvSpPr>
        <p:spPr>
          <a:xfrm>
            <a:off x="950976" y="712915"/>
            <a:ext cx="98298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Oswald" pitchFamily="2" charset="77"/>
                <a:ea typeface="+mj-ea"/>
                <a:cs typeface="Arial Narrow" panose="020B0604020202020204" pitchFamily="34" charset="0"/>
              </a:defRPr>
            </a:lvl1pPr>
          </a:lstStyle>
          <a:p>
            <a:r>
              <a:rPr lang="en-US">
                <a:ea typeface="Verdana" panose="020B0604030504040204" pitchFamily="34" charset="0"/>
              </a:rPr>
              <a:t>View, Selecting and Communicating </a:t>
            </a:r>
          </a:p>
          <a:p>
            <a:r>
              <a:rPr lang="en-US">
                <a:ea typeface="Verdana" panose="020B0604030504040204" pitchFamily="34" charset="0"/>
              </a:rPr>
              <a:t>with Applicants </a:t>
            </a:r>
            <a:r>
              <a:rPr lang="en-US" sz="2800">
                <a:ea typeface="Verdana" panose="020B0604030504040204" pitchFamily="34" charset="0"/>
              </a:rPr>
              <a:t>– cont.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DD9883F-789B-10EB-9FF0-9FEA52CC919D}"/>
              </a:ext>
            </a:extLst>
          </p:cNvPr>
          <p:cNvCxnSpPr>
            <a:cxnSpLocks/>
          </p:cNvCxnSpPr>
          <p:nvPr/>
        </p:nvCxnSpPr>
        <p:spPr>
          <a:xfrm>
            <a:off x="1080516" y="2038478"/>
            <a:ext cx="9829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E5EA740-B606-887B-3B8E-EF5A04E271FB}"/>
              </a:ext>
            </a:extLst>
          </p:cNvPr>
          <p:cNvSpPr txBox="1">
            <a:spLocks/>
          </p:cNvSpPr>
          <p:nvPr/>
        </p:nvSpPr>
        <p:spPr>
          <a:xfrm>
            <a:off x="7552051" y="2256413"/>
            <a:ext cx="3358265" cy="17723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/>
              <a:t>Access the applicant’s profile</a:t>
            </a:r>
          </a:p>
          <a:p>
            <a:r>
              <a:rPr lang="en-US" sz="1500"/>
              <a:t>View the submitted application </a:t>
            </a:r>
          </a:p>
          <a:p>
            <a:r>
              <a:rPr lang="en-US" sz="1500"/>
              <a:t>Go to message tab</a:t>
            </a:r>
          </a:p>
          <a:p>
            <a:r>
              <a:rPr lang="en-US" sz="1500"/>
              <a:t>Contact applicants directly </a:t>
            </a:r>
          </a:p>
          <a:p>
            <a:pPr lvl="1"/>
            <a:r>
              <a:rPr lang="en-US" sz="1500"/>
              <a:t>Email </a:t>
            </a:r>
          </a:p>
          <a:p>
            <a:pPr lvl="1"/>
            <a:r>
              <a:rPr lang="en-US" sz="1500"/>
              <a:t>Text message (if applicant has opted in)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28AD88-4795-63DF-BF11-1056C83CF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84" y="2256413"/>
            <a:ext cx="6971967" cy="410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3423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C86478-0A39-0AAF-D756-52FC1E046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3099" y="2061204"/>
            <a:ext cx="7578901" cy="377833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4D9AF13-E851-86F1-7660-558A5B6A303F}"/>
              </a:ext>
            </a:extLst>
          </p:cNvPr>
          <p:cNvSpPr txBox="1">
            <a:spLocks/>
          </p:cNvSpPr>
          <p:nvPr/>
        </p:nvSpPr>
        <p:spPr>
          <a:xfrm>
            <a:off x="1586591" y="517706"/>
            <a:ext cx="98298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Oswald" pitchFamily="2" charset="77"/>
                <a:ea typeface="+mj-ea"/>
                <a:cs typeface="Arial Narrow" panose="020B0604020202020204" pitchFamily="34" charset="0"/>
              </a:defRPr>
            </a:lvl1pPr>
          </a:lstStyle>
          <a:p>
            <a:r>
              <a:rPr lang="en-US">
                <a:ea typeface="Verdana" panose="020B0604030504040204" pitchFamily="34" charset="0"/>
              </a:rPr>
              <a:t>View, Selecting and Communicating </a:t>
            </a:r>
          </a:p>
          <a:p>
            <a:r>
              <a:rPr lang="en-US">
                <a:ea typeface="Verdana" panose="020B0604030504040204" pitchFamily="34" charset="0"/>
              </a:rPr>
              <a:t>with Applicants </a:t>
            </a:r>
            <a:r>
              <a:rPr lang="en-US" sz="2800">
                <a:ea typeface="Verdana" panose="020B0604030504040204" pitchFamily="34" charset="0"/>
              </a:rPr>
              <a:t>– cont.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09CE101-8D9C-74EA-CCFF-9463629186A1}"/>
              </a:ext>
            </a:extLst>
          </p:cNvPr>
          <p:cNvSpPr txBox="1">
            <a:spLocks/>
          </p:cNvSpPr>
          <p:nvPr/>
        </p:nvSpPr>
        <p:spPr>
          <a:xfrm>
            <a:off x="1162364" y="2189590"/>
            <a:ext cx="3358265" cy="17723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/>
              <a:t>Select from one of the templates or write your own message.</a:t>
            </a:r>
          </a:p>
          <a:p>
            <a:r>
              <a:rPr lang="en-US" sz="1500"/>
              <a:t>If you select a template, you can customize message.</a:t>
            </a:r>
          </a:p>
          <a:p>
            <a:r>
              <a:rPr lang="en-US" sz="1500"/>
              <a:t>Send email to applicant(s).</a:t>
            </a:r>
          </a:p>
          <a:p>
            <a:pPr lvl="1"/>
            <a:r>
              <a:rPr lang="en-US" sz="1500"/>
              <a:t>Schedule Phone Interviews</a:t>
            </a:r>
          </a:p>
          <a:p>
            <a:pPr lvl="1"/>
            <a:r>
              <a:rPr lang="en-US" sz="1500"/>
              <a:t>Schedule In-person Interviews</a:t>
            </a:r>
          </a:p>
          <a:p>
            <a:pPr lvl="1"/>
            <a:r>
              <a:rPr lang="en-US" sz="1500"/>
              <a:t>Ask for more information</a:t>
            </a:r>
          </a:p>
          <a:p>
            <a:pPr lvl="1"/>
            <a:r>
              <a:rPr lang="en-US" sz="1500"/>
              <a:t>Reject candidate</a:t>
            </a:r>
          </a:p>
          <a:p>
            <a:pPr lvl="1"/>
            <a:r>
              <a:rPr lang="en-US" sz="1500"/>
              <a:t>Offer Job</a:t>
            </a:r>
          </a:p>
        </p:txBody>
      </p:sp>
    </p:spTree>
    <p:extLst>
      <p:ext uri="{BB962C8B-B14F-4D97-AF65-F5344CB8AC3E}">
        <p14:creationId xmlns:p14="http://schemas.microsoft.com/office/powerpoint/2010/main" val="2325741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5C8AD-E695-D497-A1F0-54AC2543D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4ABBC-ACDD-D30C-0305-E2B04F6C2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Recruiting Tools &amp; Resources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AE387C-ACE5-48E8-4294-5AFD4E0F740C}"/>
              </a:ext>
            </a:extLst>
          </p:cNvPr>
          <p:cNvSpPr txBox="1"/>
          <p:nvPr/>
        </p:nvSpPr>
        <p:spPr>
          <a:xfrm>
            <a:off x="1417320" y="1500278"/>
            <a:ext cx="8933688" cy="4655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 panose="00000500000000000000" pitchFamily="2" charset="0"/>
              </a:rPr>
              <a:t>Track your progress throughout the recruiting process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 panose="00000500000000000000" pitchFamily="2" charset="0"/>
              </a:rPr>
              <a:t>Update applicant statuses to move candidates through each stage</a:t>
            </a:r>
          </a:p>
          <a:p>
            <a:pPr>
              <a:lnSpc>
                <a:spcPct val="150000"/>
              </a:lnSpc>
            </a:pPr>
            <a:endParaRPr lang="en-US" sz="2000">
              <a:latin typeface="Montserrat" panose="00000500000000000000" pitchFamily="2" charset="0"/>
            </a:endParaRPr>
          </a:p>
          <a:p>
            <a:pPr>
              <a:lnSpc>
                <a:spcPct val="150000"/>
              </a:lnSpc>
            </a:pPr>
            <a:endParaRPr lang="en-US" sz="2000">
              <a:latin typeface="Montserrat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 panose="00000500000000000000" pitchFamily="2" charset="0"/>
              </a:rPr>
              <a:t>Create and apply tags to organize and identify applicants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>
              <a:latin typeface="Montserrat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>
              <a:latin typeface="Montserrat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 panose="00000500000000000000" pitchFamily="2" charset="0"/>
              </a:rPr>
              <a:t>Mark candidates as Hired and send their New Hire Checklist through the recruiting module</a:t>
            </a: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B91A853-B0AA-F775-E4F4-F52998CBE3D0}"/>
              </a:ext>
            </a:extLst>
          </p:cNvPr>
          <p:cNvCxnSpPr>
            <a:cxnSpLocks/>
          </p:cNvCxnSpPr>
          <p:nvPr/>
        </p:nvCxnSpPr>
        <p:spPr>
          <a:xfrm>
            <a:off x="1417320" y="1371600"/>
            <a:ext cx="9829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17F6F4C7-7C33-8DE6-7E54-93176FDB2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141" y="3038478"/>
            <a:ext cx="8631014" cy="6561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1DFA25-2FEC-4752-ECCC-D63A953923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8155" y="766567"/>
            <a:ext cx="2374391" cy="532486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73943A9-8FC9-DD59-65AF-3C2C57D3A4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6114" y="4422581"/>
            <a:ext cx="1124107" cy="6192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CF17C12-34C8-BC83-8613-CF33782B3F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785" y="4246343"/>
            <a:ext cx="924054" cy="86689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6909FA9-464F-1D43-CD13-BCD1BCA2FB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7189" y="4351133"/>
            <a:ext cx="828791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127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71AB5-8B59-2A7E-3745-76D03EE3B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44277" y="1562608"/>
            <a:ext cx="6096000" cy="2387600"/>
          </a:xfrm>
        </p:spPr>
        <p:txBody>
          <a:bodyPr/>
          <a:lstStyle/>
          <a:p>
            <a:r>
              <a:rPr lang="en-US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620471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CDCD4-25CC-AB45-B16B-250BC2794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Access the Recruiting Module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D740FB-487A-68BF-B8A3-D4EA68CCA8C0}"/>
              </a:ext>
            </a:extLst>
          </p:cNvPr>
          <p:cNvSpPr txBox="1"/>
          <p:nvPr/>
        </p:nvSpPr>
        <p:spPr>
          <a:xfrm>
            <a:off x="1417320" y="1500278"/>
            <a:ext cx="89336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 panose="00000500000000000000" pitchFamily="2" charset="0"/>
              </a:rPr>
              <a:t>Log into Paylocity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 panose="00000500000000000000" pitchFamily="2" charset="0"/>
              </a:rPr>
              <a:t>Navigate to the hamburger icon in the left-hand corner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 panose="00000500000000000000" pitchFamily="2" charset="0"/>
              </a:rPr>
              <a:t>Navigate to Recruiting  </a:t>
            </a:r>
          </a:p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C8E661-D679-0C87-65D2-4E6522EA7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696" y="1924920"/>
            <a:ext cx="735027" cy="5586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890081-D149-5A79-17E8-7DF5BBD44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68" y="2483541"/>
            <a:ext cx="2910703" cy="55862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250CEB-FD6F-E417-3989-20E8B6DF19AE}"/>
              </a:ext>
            </a:extLst>
          </p:cNvPr>
          <p:cNvCxnSpPr>
            <a:cxnSpLocks/>
          </p:cNvCxnSpPr>
          <p:nvPr/>
        </p:nvCxnSpPr>
        <p:spPr>
          <a:xfrm>
            <a:off x="1417320" y="1371600"/>
            <a:ext cx="9829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1987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98B58-A942-437F-851E-A1ABEE8DB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98A6D-3D9A-2ACA-2B4A-0EC05F873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320" y="365760"/>
            <a:ext cx="9829800" cy="1325563"/>
          </a:xfrm>
        </p:spPr>
        <p:txBody>
          <a:bodyPr/>
          <a:lstStyle/>
          <a:p>
            <a:r>
              <a:rPr lang="en-US">
                <a:ea typeface="Verdana" panose="020B0604030504040204" pitchFamily="34" charset="0"/>
              </a:rPr>
              <a:t>Create a New Requisition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67366-10A3-BA02-15E6-F5734B5FB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1" y="1690687"/>
            <a:ext cx="9418319" cy="5030153"/>
          </a:xfrm>
        </p:spPr>
        <p:txBody>
          <a:bodyPr>
            <a:normAutofit/>
          </a:bodyPr>
          <a:lstStyle/>
          <a:p>
            <a:r>
              <a:rPr lang="en-US" sz="2000"/>
              <a:t>Click on Create New Job in the right-hand corner</a:t>
            </a:r>
          </a:p>
          <a:p>
            <a:r>
              <a:rPr lang="en-US" sz="2000"/>
              <a:t>Enter the basic job information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700"/>
              <a:t>Location name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700"/>
              <a:t>City, state, and zip code are required for the role to integrate properly with the job board.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4DB96C4-40FF-C90F-9372-7AF8C44729E8}"/>
              </a:ext>
            </a:extLst>
          </p:cNvPr>
          <p:cNvCxnSpPr>
            <a:cxnSpLocks/>
          </p:cNvCxnSpPr>
          <p:nvPr/>
        </p:nvCxnSpPr>
        <p:spPr>
          <a:xfrm>
            <a:off x="1417320" y="1371600"/>
            <a:ext cx="9829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2E268532-682C-E8DE-A0DE-FC7BFAD8A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3791" y="1646050"/>
            <a:ext cx="1648055" cy="4096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5845C8-729F-B200-3790-D3E8D14FB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8016" y="3294346"/>
            <a:ext cx="7175183" cy="340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352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D8DE3-6FF5-A8A3-3045-F04AA3B55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DDDA5-BDD9-9A56-63B5-EC38759CD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Enter Job Details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220D4A-CF41-DE86-02F5-43AA52DF3410}"/>
              </a:ext>
            </a:extLst>
          </p:cNvPr>
          <p:cNvSpPr txBox="1"/>
          <p:nvPr/>
        </p:nvSpPr>
        <p:spPr>
          <a:xfrm>
            <a:off x="1417320" y="1500278"/>
            <a:ext cx="89336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 panose="00000500000000000000" pitchFamily="2" charset="0"/>
              </a:rPr>
              <a:t>Job Title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 panose="00000500000000000000" pitchFamily="2" charset="0"/>
              </a:rPr>
              <a:t>Job Description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>
                <a:latin typeface="Montserrat" panose="00000500000000000000" pitchFamily="2" charset="0"/>
              </a:rPr>
              <a:t>Key Responsibilities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>
              <a:latin typeface="Montserrat" panose="00000500000000000000" pitchFamily="2" charset="0"/>
            </a:endParaRPr>
          </a:p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2F72EC2-9004-4DEC-93F6-EA4E3AA42557}"/>
              </a:ext>
            </a:extLst>
          </p:cNvPr>
          <p:cNvCxnSpPr>
            <a:cxnSpLocks/>
          </p:cNvCxnSpPr>
          <p:nvPr/>
        </p:nvCxnSpPr>
        <p:spPr>
          <a:xfrm>
            <a:off x="1417320" y="1371600"/>
            <a:ext cx="9829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215272D6-653B-C05F-EA24-FDDD35283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3849" y="1568293"/>
            <a:ext cx="6095587" cy="492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462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4E89C-A1EF-A494-5606-62BFD7A69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8BD27-A776-B848-6AAF-90B476807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Enter Job Details</a:t>
            </a:r>
            <a:r>
              <a:rPr lang="en-US">
                <a:ea typeface="Verdana" panose="020B0604030504040204" pitchFamily="34" charset="0"/>
              </a:rPr>
              <a:t> – </a:t>
            </a:r>
            <a:r>
              <a:rPr lang="en-US" sz="2800">
                <a:ea typeface="Verdana" panose="020B0604030504040204" pitchFamily="34" charset="0"/>
              </a:rPr>
              <a:t>cont.</a:t>
            </a:r>
            <a:endParaRPr lang="en-US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6C15B1-AFC4-328E-0A4F-B293CD005C7D}"/>
              </a:ext>
            </a:extLst>
          </p:cNvPr>
          <p:cNvSpPr txBox="1"/>
          <p:nvPr/>
        </p:nvSpPr>
        <p:spPr>
          <a:xfrm>
            <a:off x="1417320" y="1500278"/>
            <a:ext cx="49149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 panose="00000500000000000000" pitchFamily="2" charset="0"/>
              </a:rPr>
              <a:t>Job Requirements and qualifications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 panose="00000500000000000000" pitchFamily="2" charset="0"/>
              </a:rPr>
              <a:t>Add benefits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 panose="00000500000000000000" pitchFamily="2" charset="0"/>
              </a:rPr>
              <a:t>Include Application Deadline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>
              <a:latin typeface="Montserrat" panose="00000500000000000000" pitchFamily="2" charset="0"/>
            </a:endParaRPr>
          </a:p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49F63E-BDDB-1260-DA8A-E9C09C2AD292}"/>
              </a:ext>
            </a:extLst>
          </p:cNvPr>
          <p:cNvCxnSpPr>
            <a:cxnSpLocks/>
          </p:cNvCxnSpPr>
          <p:nvPr/>
        </p:nvCxnSpPr>
        <p:spPr>
          <a:xfrm>
            <a:off x="1417320" y="1371600"/>
            <a:ext cx="9829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0A1AC24-9108-F585-9E60-9496D8835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2724" y="1500277"/>
            <a:ext cx="5993892" cy="522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33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8525B-535E-4684-03AE-DCE49D3A5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C742CFB-EC23-DD8C-7978-4AC1339DB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320" y="365760"/>
            <a:ext cx="9829800" cy="1325563"/>
          </a:xfrm>
        </p:spPr>
        <p:txBody>
          <a:bodyPr>
            <a:normAutofit/>
          </a:bodyPr>
          <a:lstStyle/>
          <a:p>
            <a:r>
              <a:rPr lang="en-US" sz="4200">
                <a:ea typeface="Verdana" panose="020B0604030504040204" pitchFamily="34" charset="0"/>
              </a:rPr>
              <a:t>Job Information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82CBD50-A86B-9BF9-52CA-460A97E88F68}"/>
              </a:ext>
            </a:extLst>
          </p:cNvPr>
          <p:cNvCxnSpPr>
            <a:cxnSpLocks/>
          </p:cNvCxnSpPr>
          <p:nvPr/>
        </p:nvCxnSpPr>
        <p:spPr>
          <a:xfrm>
            <a:off x="1481328" y="1691323"/>
            <a:ext cx="9829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2BE682C-2F48-780A-E288-417AF386A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651" y="3199449"/>
            <a:ext cx="8825818" cy="24006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820E40-1A64-FCE5-2FB2-1CE1E2E32A20}"/>
              </a:ext>
            </a:extLst>
          </p:cNvPr>
          <p:cNvSpPr txBox="1"/>
          <p:nvPr/>
        </p:nvSpPr>
        <p:spPr>
          <a:xfrm>
            <a:off x="1800115" y="1902322"/>
            <a:ext cx="91922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 panose="00000500000000000000" pitchFamily="2" charset="0"/>
              </a:rPr>
              <a:t>A default ID will be used if no ID is provided for the Job ID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 panose="00000500000000000000" pitchFamily="2" charset="0"/>
              </a:rPr>
              <a:t>Hiring Department and Job Type are optional fields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>
              <a:latin typeface="Montserrat" panose="00000500000000000000" pitchFamily="2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626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B1431-4726-9333-2742-1E5E5E501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BDE2D-C849-D7FC-CF59-8B00E8E54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320" y="365760"/>
            <a:ext cx="9829800" cy="1325563"/>
          </a:xfrm>
        </p:spPr>
        <p:txBody>
          <a:bodyPr/>
          <a:lstStyle/>
          <a:p>
            <a:r>
              <a:rPr lang="en-US">
                <a:ea typeface="Verdana" panose="020B0604030504040204" pitchFamily="34" charset="0"/>
              </a:rPr>
              <a:t>Salary Description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6EDB3-6AD6-0CF2-0FB3-6FB2002C3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1" y="1690688"/>
            <a:ext cx="9418319" cy="1006476"/>
          </a:xfrm>
        </p:spPr>
        <p:txBody>
          <a:bodyPr>
            <a:normAutofit/>
          </a:bodyPr>
          <a:lstStyle/>
          <a:p>
            <a:r>
              <a:rPr lang="en-US" sz="2000"/>
              <a:t>This is a requirement in the state of Colorado. All job postings </a:t>
            </a:r>
            <a:r>
              <a:rPr lang="en-US" sz="2000" b="1"/>
              <a:t>must</a:t>
            </a:r>
            <a:r>
              <a:rPr lang="en-US" sz="2000"/>
              <a:t> include a salary range!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F916355-A741-D1B8-6EFB-58186D1B7EB6}"/>
              </a:ext>
            </a:extLst>
          </p:cNvPr>
          <p:cNvCxnSpPr>
            <a:cxnSpLocks/>
          </p:cNvCxnSpPr>
          <p:nvPr/>
        </p:nvCxnSpPr>
        <p:spPr>
          <a:xfrm>
            <a:off x="1417320" y="1371600"/>
            <a:ext cx="9829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95C5023-236B-C904-8746-407316C19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713" y="2697163"/>
            <a:ext cx="9231013" cy="409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01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0CEE1-40CA-39DF-0ECD-959C83B18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DC80D-CA92-5CE9-7B95-F4B94891D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320" y="640080"/>
            <a:ext cx="9829800" cy="1325563"/>
          </a:xfrm>
        </p:spPr>
        <p:txBody>
          <a:bodyPr/>
          <a:lstStyle/>
          <a:p>
            <a:r>
              <a:rPr lang="en-US"/>
              <a:t>Job Slot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E0F54AC-0AC1-70EE-6775-C27CDFF7E1A7}"/>
              </a:ext>
            </a:extLst>
          </p:cNvPr>
          <p:cNvCxnSpPr>
            <a:cxnSpLocks/>
          </p:cNvCxnSpPr>
          <p:nvPr/>
        </p:nvCxnSpPr>
        <p:spPr>
          <a:xfrm>
            <a:off x="1481328" y="1609344"/>
            <a:ext cx="9829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9B00EE3-36F7-FE5A-A8E1-BD4EDECBB5CA}"/>
              </a:ext>
            </a:extLst>
          </p:cNvPr>
          <p:cNvSpPr txBox="1"/>
          <p:nvPr/>
        </p:nvSpPr>
        <p:spPr>
          <a:xfrm>
            <a:off x="1417320" y="1920192"/>
            <a:ext cx="831189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Montserrat" panose="00000500000000000000" pitchFamily="2" charset="0"/>
              </a:rPr>
              <a:t>Ensure you are adding a Job Slot ID by clicking on Add Job Slot.</a:t>
            </a:r>
          </a:p>
          <a:p>
            <a:pPr lvl="1"/>
            <a:endParaRPr lang="en-US" sz="1200">
              <a:latin typeface="Montserrat" panose="000005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5FD86B-7414-5B32-D92E-582F593B7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328" y="2560321"/>
            <a:ext cx="8935697" cy="18957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E69E44-9163-BBBA-013F-6ED48D9AF41F}"/>
              </a:ext>
            </a:extLst>
          </p:cNvPr>
          <p:cNvSpPr txBox="1"/>
          <p:nvPr/>
        </p:nvSpPr>
        <p:spPr>
          <a:xfrm>
            <a:off x="1417320" y="4914258"/>
            <a:ext cx="831189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Montserrat" panose="00000500000000000000" pitchFamily="2" charset="0"/>
              </a:rPr>
              <a:t>After this has been completed click Next: Hiring Process</a:t>
            </a:r>
          </a:p>
          <a:p>
            <a:pPr lvl="1"/>
            <a:endParaRPr lang="en-US" sz="1200">
              <a:latin typeface="Montserrat" panose="000005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D84B2CB-B4E3-0AA0-539F-FAF213725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002" y="4901502"/>
            <a:ext cx="1800476" cy="42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706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oD">
      <a:dk1>
        <a:srgbClr val="2C2925"/>
      </a:dk1>
      <a:lt1>
        <a:srgbClr val="FFFFFF"/>
      </a:lt1>
      <a:dk2>
        <a:srgbClr val="00556A"/>
      </a:dk2>
      <a:lt2>
        <a:srgbClr val="E6E2E7"/>
      </a:lt2>
      <a:accent1>
        <a:srgbClr val="2FB779"/>
      </a:accent1>
      <a:accent2>
        <a:srgbClr val="148F77"/>
      </a:accent2>
      <a:accent3>
        <a:srgbClr val="00676F"/>
      </a:accent3>
      <a:accent4>
        <a:srgbClr val="005569"/>
      </a:accent4>
      <a:accent5>
        <a:srgbClr val="EDB358"/>
      </a:accent5>
      <a:accent6>
        <a:srgbClr val="C36058"/>
      </a:accent6>
      <a:hlink>
        <a:srgbClr val="2FB779"/>
      </a:hlink>
      <a:folHlink>
        <a:srgbClr val="005569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88D86B1EBFF4479D5B607CEB2547AC" ma:contentTypeVersion="3" ma:contentTypeDescription="Create a new document." ma:contentTypeScope="" ma:versionID="d2c1ee2fc0beed8e18cc0b08e5f0db25">
  <xsd:schema xmlns:xsd="http://www.w3.org/2001/XMLSchema" xmlns:xs="http://www.w3.org/2001/XMLSchema" xmlns:p="http://schemas.microsoft.com/office/2006/metadata/properties" xmlns:ns2="f3d4c350-654a-4eb6-a93f-8477388674e5" targetNamespace="http://schemas.microsoft.com/office/2006/metadata/properties" ma:root="true" ma:fieldsID="ca0d861fd2a284e9d05ef753e240c7d3" ns2:_="">
    <xsd:import namespace="f3d4c350-654a-4eb6-a93f-8477388674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d4c350-654a-4eb6-a93f-8477388674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7AFB26F-CB7B-496B-926E-40B3189DA40E}">
  <ds:schemaRefs>
    <ds:schemaRef ds:uri="f3d4c350-654a-4eb6-a93f-8477388674e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1927B7C-AF74-4F0C-910D-70406B3910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4DB172A-953D-4D9E-9397-85752E5CBC68}">
  <ds:schemaRefs>
    <ds:schemaRef ds:uri="f3d4c350-654a-4eb6-a93f-8477388674e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Job Posting Best Practices</vt:lpstr>
      <vt:lpstr>Objectives</vt:lpstr>
      <vt:lpstr>Access the Recruiting Module</vt:lpstr>
      <vt:lpstr>Create a New Requisition</vt:lpstr>
      <vt:lpstr>Enter Job Details</vt:lpstr>
      <vt:lpstr>Enter Job Details – cont.</vt:lpstr>
      <vt:lpstr>Job Information</vt:lpstr>
      <vt:lpstr>Salary Description</vt:lpstr>
      <vt:lpstr>Job Slot</vt:lpstr>
      <vt:lpstr>Set Hiring Workflow</vt:lpstr>
      <vt:lpstr>Application &amp; Screener Questions</vt:lpstr>
      <vt:lpstr>Job Preview and Status</vt:lpstr>
      <vt:lpstr>Access the Recruiting Module</vt:lpstr>
      <vt:lpstr>Job Description Requirements </vt:lpstr>
      <vt:lpstr>Job Description Requirements – cont.</vt:lpstr>
      <vt:lpstr>PowerPoint Presentation</vt:lpstr>
      <vt:lpstr>Screening Tips  </vt:lpstr>
      <vt:lpstr>Sample Questions</vt:lpstr>
      <vt:lpstr>PowerPoint Presentation</vt:lpstr>
      <vt:lpstr>PowerPoint Presentation</vt:lpstr>
      <vt:lpstr>PowerPoint Presentation</vt:lpstr>
      <vt:lpstr>Recruiting Tools &amp; Resources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Here</dc:title>
  <dc:subject/>
  <dc:creator>Archdiocese of Denver</dc:creator>
  <cp:keywords/>
  <dc:description/>
  <cp:revision>4</cp:revision>
  <dcterms:created xsi:type="dcterms:W3CDTF">2021-11-29T21:00:40Z</dcterms:created>
  <dcterms:modified xsi:type="dcterms:W3CDTF">2026-02-10T19:51:06Z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0x0101009D88D86B1EBFF4479D5B607CEB2547AC</vt:lpwstr>
  </property>
</Properties>
</file>