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 id="2147483676" r:id="rId2"/>
    <p:sldMasterId id="2147483683" r:id="rId3"/>
    <p:sldMasterId id="2147483689" r:id="rId4"/>
    <p:sldMasterId id="2147483694" r:id="rId5"/>
    <p:sldMasterId id="2147483699" r:id="rId6"/>
  </p:sldMasterIdLst>
  <p:notesMasterIdLst>
    <p:notesMasterId r:id="rId111"/>
  </p:notesMasterIdLst>
  <p:sldIdLst>
    <p:sldId id="256" r:id="rId7"/>
    <p:sldId id="2128751938" r:id="rId8"/>
    <p:sldId id="257" r:id="rId9"/>
    <p:sldId id="2147478481" r:id="rId10"/>
    <p:sldId id="2593" r:id="rId11"/>
    <p:sldId id="2594" r:id="rId12"/>
    <p:sldId id="2128751963" r:id="rId13"/>
    <p:sldId id="2128751967" r:id="rId14"/>
    <p:sldId id="2147478482" r:id="rId15"/>
    <p:sldId id="2147478515" r:id="rId16"/>
    <p:sldId id="2147471169" r:id="rId17"/>
    <p:sldId id="2147471167" r:id="rId18"/>
    <p:sldId id="2147471170" r:id="rId19"/>
    <p:sldId id="2147471069" r:id="rId20"/>
    <p:sldId id="2147471151" r:id="rId21"/>
    <p:sldId id="3100" r:id="rId22"/>
    <p:sldId id="2147471171" r:id="rId23"/>
    <p:sldId id="2147478483" r:id="rId24"/>
    <p:sldId id="2147478433" r:id="rId25"/>
    <p:sldId id="2147478439" r:id="rId26"/>
    <p:sldId id="2147478431" r:id="rId27"/>
    <p:sldId id="2147478434" r:id="rId28"/>
    <p:sldId id="2147478427" r:id="rId29"/>
    <p:sldId id="2147478428" r:id="rId30"/>
    <p:sldId id="2590" r:id="rId31"/>
    <p:sldId id="2147478438" r:id="rId32"/>
    <p:sldId id="2147478435" r:id="rId33"/>
    <p:sldId id="2147478430" r:id="rId34"/>
    <p:sldId id="2147478437" r:id="rId35"/>
    <p:sldId id="283" r:id="rId36"/>
    <p:sldId id="307" r:id="rId37"/>
    <p:sldId id="288" r:id="rId38"/>
    <p:sldId id="305" r:id="rId39"/>
    <p:sldId id="311" r:id="rId40"/>
    <p:sldId id="2128751937" r:id="rId41"/>
    <p:sldId id="312" r:id="rId42"/>
    <p:sldId id="313" r:id="rId43"/>
    <p:sldId id="308" r:id="rId44"/>
    <p:sldId id="309" r:id="rId45"/>
    <p:sldId id="310" r:id="rId46"/>
    <p:sldId id="295" r:id="rId47"/>
    <p:sldId id="2147478484" r:id="rId48"/>
    <p:sldId id="279" r:id="rId49"/>
    <p:sldId id="273" r:id="rId50"/>
    <p:sldId id="277" r:id="rId51"/>
    <p:sldId id="2147478476" r:id="rId52"/>
    <p:sldId id="2147478477" r:id="rId53"/>
    <p:sldId id="258" r:id="rId54"/>
    <p:sldId id="259" r:id="rId55"/>
    <p:sldId id="260" r:id="rId56"/>
    <p:sldId id="2147478500" r:id="rId57"/>
    <p:sldId id="2147478501" r:id="rId58"/>
    <p:sldId id="2147478502" r:id="rId59"/>
    <p:sldId id="2147478503" r:id="rId60"/>
    <p:sldId id="2147478504" r:id="rId61"/>
    <p:sldId id="2147478505" r:id="rId62"/>
    <p:sldId id="2147478506" r:id="rId63"/>
    <p:sldId id="2147478507" r:id="rId64"/>
    <p:sldId id="2147478465" r:id="rId65"/>
    <p:sldId id="2147478485" r:id="rId66"/>
    <p:sldId id="2147478508" r:id="rId67"/>
    <p:sldId id="2147478509" r:id="rId68"/>
    <p:sldId id="276" r:id="rId69"/>
    <p:sldId id="2147478510" r:id="rId70"/>
    <p:sldId id="272" r:id="rId71"/>
    <p:sldId id="282" r:id="rId72"/>
    <p:sldId id="284" r:id="rId73"/>
    <p:sldId id="2147478511" r:id="rId74"/>
    <p:sldId id="2147478512" r:id="rId75"/>
    <p:sldId id="278" r:id="rId76"/>
    <p:sldId id="280" r:id="rId77"/>
    <p:sldId id="275" r:id="rId78"/>
    <p:sldId id="2147478513" r:id="rId79"/>
    <p:sldId id="2147478514" r:id="rId80"/>
    <p:sldId id="2147478486" r:id="rId81"/>
    <p:sldId id="2147478494" r:id="rId82"/>
    <p:sldId id="2147478495" r:id="rId83"/>
    <p:sldId id="262" r:id="rId84"/>
    <p:sldId id="2147478496" r:id="rId85"/>
    <p:sldId id="2147478497" r:id="rId86"/>
    <p:sldId id="263" r:id="rId87"/>
    <p:sldId id="2147478498" r:id="rId88"/>
    <p:sldId id="2147478499" r:id="rId89"/>
    <p:sldId id="268" r:id="rId90"/>
    <p:sldId id="2147478487" r:id="rId91"/>
    <p:sldId id="2147478473" r:id="rId92"/>
    <p:sldId id="2147478474" r:id="rId93"/>
    <p:sldId id="264" r:id="rId94"/>
    <p:sldId id="2147478475" r:id="rId95"/>
    <p:sldId id="270" r:id="rId96"/>
    <p:sldId id="2147478478" r:id="rId97"/>
    <p:sldId id="2147478479" r:id="rId98"/>
    <p:sldId id="2147478480" r:id="rId99"/>
    <p:sldId id="266" r:id="rId100"/>
    <p:sldId id="2147478468" r:id="rId101"/>
    <p:sldId id="2147478488" r:id="rId102"/>
    <p:sldId id="2147478489" r:id="rId103"/>
    <p:sldId id="2147478490" r:id="rId104"/>
    <p:sldId id="2147478491" r:id="rId105"/>
    <p:sldId id="2147478492" r:id="rId106"/>
    <p:sldId id="2147478493" r:id="rId107"/>
    <p:sldId id="2595" r:id="rId108"/>
    <p:sldId id="265" r:id="rId109"/>
    <p:sldId id="269" r:id="rId110"/>
  </p:sldIdLst>
  <p:sldSz cx="12192000" cy="6858000"/>
  <p:notesSz cx="6858000" cy="9144000"/>
  <p:embeddedFontLst>
    <p:embeddedFont>
      <p:font typeface="Archivo" panose="020B0604020202020204" charset="0"/>
      <p:regular r:id="rId112"/>
      <p:bold r:id="rId113"/>
      <p:italic r:id="rId114"/>
      <p:boldItalic r:id="rId115"/>
    </p:embeddedFont>
    <p:embeddedFont>
      <p:font typeface="Archivo SemiBold" panose="020B0604020202020204" charset="0"/>
      <p:regular r:id="rId116"/>
      <p:bold r:id="rId117"/>
      <p:italic r:id="rId118"/>
      <p:boldItalic r:id="rId119"/>
    </p:embeddedFont>
    <p:embeddedFont>
      <p:font typeface="Arial Black" panose="020B0A04020102020204" pitchFamily="34" charset="0"/>
      <p:bold r:id="rId120"/>
    </p:embeddedFont>
    <p:embeddedFont>
      <p:font typeface="Century Gothic" panose="020B0502020202020204" pitchFamily="34" charset="0"/>
      <p:regular r:id="rId121"/>
      <p:bold r:id="rId122"/>
      <p:italic r:id="rId123"/>
      <p:boldItalic r:id="rId124"/>
    </p:embeddedFont>
    <p:embeddedFont>
      <p:font typeface="Garamond" panose="02020404030301010803" pitchFamily="18" charset="0"/>
      <p:regular r:id="rId125"/>
      <p:bold r:id="rId126"/>
      <p:italic r:id="rId127"/>
    </p:embeddedFont>
    <p:embeddedFont>
      <p:font typeface="Lato Black" panose="020F0502020204030203" pitchFamily="34" charset="0"/>
      <p:bold r:id="rId128"/>
      <p:boldItalic r:id="rId129"/>
    </p:embeddedFont>
    <p:embeddedFont>
      <p:font typeface="Montserrat" panose="00000500000000000000" pitchFamily="2" charset="0"/>
      <p:regular r:id="rId130"/>
      <p:bold r:id="rId131"/>
      <p:italic r:id="rId132"/>
      <p:boldItalic r:id="rId133"/>
    </p:embeddedFont>
    <p:embeddedFont>
      <p:font typeface="Oswald" panose="00000500000000000000" pitchFamily="2" charset="0"/>
      <p:regular r:id="rId134"/>
      <p:bold r:id="rId135"/>
    </p:embeddedFont>
    <p:embeddedFont>
      <p:font typeface="Segoe UI" panose="020B0502040204020203" pitchFamily="34" charset="0"/>
      <p:regular r:id="rId136"/>
      <p:bold r:id="rId137"/>
      <p:italic r:id="rId138"/>
      <p:boldItalic r:id="rId139"/>
    </p:embeddedFont>
    <p:embeddedFont>
      <p:font typeface="Segoe UI Symbol" panose="020B0502040204020203" pitchFamily="34" charset="0"/>
      <p:regular r:id="rId140"/>
    </p:embeddedFont>
    <p:embeddedFont>
      <p:font typeface="Verdana" panose="020B0604030504040204" pitchFamily="34" charset="0"/>
      <p:regular r:id="rId141"/>
      <p:bold r:id="rId142"/>
      <p:italic r:id="rId143"/>
      <p:boldItalic r:id="rId14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A3D5"/>
    <a:srgbClr val="9A88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BB31D1-987D-452A-972E-70A7EF8117C6}" v="32" dt="2026-10-20T22:50:02.948"/>
    <p1510:client id="{FCC1DB9C-8A1E-9D52-B53E-811172868CCD}" v="11" dt="2026-10-21T15:47:21.4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102" autoAdjust="0"/>
    <p:restoredTop sz="94689" autoAdjust="0"/>
  </p:normalViewPr>
  <p:slideViewPr>
    <p:cSldViewPr snapToGrid="0" snapToObjects="1">
      <p:cViewPr varScale="1">
        <p:scale>
          <a:sx n="74" d="100"/>
          <a:sy n="74" d="100"/>
        </p:scale>
        <p:origin x="72" y="427"/>
      </p:cViewPr>
      <p:guideLst/>
    </p:cSldViewPr>
  </p:slideViewPr>
  <p:outlineViewPr>
    <p:cViewPr>
      <p:scale>
        <a:sx n="33" d="100"/>
        <a:sy n="33" d="100"/>
      </p:scale>
      <p:origin x="0" y="-1315"/>
    </p:cViewPr>
  </p:outlineViewPr>
  <p:notesTextViewPr>
    <p:cViewPr>
      <p:scale>
        <a:sx n="1" d="1"/>
        <a:sy n="1" d="1"/>
      </p:scale>
      <p:origin x="0" y="0"/>
    </p:cViewPr>
  </p:notesTextViewPr>
  <p:sorterViewPr>
    <p:cViewPr>
      <p:scale>
        <a:sx n="100" d="100"/>
        <a:sy n="100" d="100"/>
      </p:scale>
      <p:origin x="0" y="-53"/>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6.fntdata"/><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font" Target="fonts/font27.fntdata"/><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font" Target="fonts/font17.fntdata"/><Relationship Id="rId149" Type="http://schemas.microsoft.com/office/2015/10/relationships/revisionInfo" Target="revisionInfo.xml"/><Relationship Id="rId5" Type="http://schemas.openxmlformats.org/officeDocument/2006/relationships/slideMaster" Target="slideMasters/slideMaster5.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font" Target="fonts/font2.fntdata"/><Relationship Id="rId118" Type="http://schemas.openxmlformats.org/officeDocument/2006/relationships/font" Target="fonts/font7.fntdata"/><Relationship Id="rId134" Type="http://schemas.openxmlformats.org/officeDocument/2006/relationships/font" Target="fonts/font23.fntdata"/><Relationship Id="rId139" Type="http://schemas.openxmlformats.org/officeDocument/2006/relationships/font" Target="fonts/font28.fntdata"/><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124" Type="http://schemas.openxmlformats.org/officeDocument/2006/relationships/font" Target="fonts/font13.fntdata"/><Relationship Id="rId129" Type="http://schemas.openxmlformats.org/officeDocument/2006/relationships/font" Target="fonts/font18.fntdata"/><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40" Type="http://schemas.openxmlformats.org/officeDocument/2006/relationships/font" Target="fonts/font29.fntdata"/><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font" Target="fonts/font3.fntdata"/><Relationship Id="rId119" Type="http://schemas.openxmlformats.org/officeDocument/2006/relationships/font" Target="fonts/font8.fntdata"/><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font" Target="fonts/font19.fntdata"/><Relationship Id="rId135" Type="http://schemas.openxmlformats.org/officeDocument/2006/relationships/font" Target="fonts/font24.fntdata"/><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font" Target="fonts/font9.fntdata"/><Relationship Id="rId125" Type="http://schemas.openxmlformats.org/officeDocument/2006/relationships/font" Target="fonts/font14.fntdata"/><Relationship Id="rId141" Type="http://schemas.openxmlformats.org/officeDocument/2006/relationships/font" Target="fonts/font30.fntdata"/><Relationship Id="rId146"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font" Target="fonts/font4.fntdata"/><Relationship Id="rId131" Type="http://schemas.openxmlformats.org/officeDocument/2006/relationships/font" Target="fonts/font20.fntdata"/><Relationship Id="rId136" Type="http://schemas.openxmlformats.org/officeDocument/2006/relationships/font" Target="fonts/font25.fntdata"/><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font" Target="fonts/font15.fntdata"/><Relationship Id="rId147"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font" Target="fonts/font10.fntdata"/><Relationship Id="rId142" Type="http://schemas.openxmlformats.org/officeDocument/2006/relationships/font" Target="fonts/font31.fntdata"/><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font" Target="fonts/font5.fntdata"/><Relationship Id="rId137" Type="http://schemas.openxmlformats.org/officeDocument/2006/relationships/font" Target="fonts/font26.fntdata"/><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notesMaster" Target="notesMasters/notesMaster1.xml"/><Relationship Id="rId132" Type="http://schemas.openxmlformats.org/officeDocument/2006/relationships/font" Target="fonts/font21.fntdata"/><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font" Target="fonts/font16.fntdata"/><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font" Target="fonts/font11.fntdata"/><Relationship Id="rId143" Type="http://schemas.openxmlformats.org/officeDocument/2006/relationships/font" Target="fonts/font32.fntdata"/><Relationship Id="rId14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font" Target="fonts/font1.fntdata"/><Relationship Id="rId133" Type="http://schemas.openxmlformats.org/officeDocument/2006/relationships/font" Target="fonts/font22.fntdata"/><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font" Target="fonts/font12.fntdata"/><Relationship Id="rId144" Type="http://schemas.openxmlformats.org/officeDocument/2006/relationships/font" Target="fonts/font33.fntdata"/><Relationship Id="rId90" Type="http://schemas.openxmlformats.org/officeDocument/2006/relationships/slide" Target="slides/slide84.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C57ACB-9295-4104-BA1F-C9B9679BA07F}" type="doc">
      <dgm:prSet loTypeId="urn:microsoft.com/office/officeart/2009/layout/CircleArrowProcess" loCatId="cycle" qsTypeId="urn:microsoft.com/office/officeart/2005/8/quickstyle/simple1#1" qsCatId="simple" csTypeId="urn:microsoft.com/office/officeart/2005/8/colors/accent1_2#1" csCatId="accent1" phldr="1"/>
      <dgm:spPr/>
      <dgm:t>
        <a:bodyPr/>
        <a:lstStyle/>
        <a:p>
          <a:endParaRPr lang="en-US"/>
        </a:p>
      </dgm:t>
    </dgm:pt>
    <dgm:pt modelId="{37791669-8E60-4825-9D1F-8C76A47E2B13}">
      <dgm:prSet phldrT="[Text]" phldr="0"/>
      <dgm:spPr/>
      <dgm:t>
        <a:bodyPr/>
        <a:lstStyle/>
        <a:p>
          <a:r>
            <a:rPr lang="en-US" dirty="0" err="1"/>
            <a:t>AoD</a:t>
          </a:r>
          <a:endParaRPr lang="en-US" dirty="0"/>
        </a:p>
      </dgm:t>
    </dgm:pt>
    <dgm:pt modelId="{8ADD5D73-80A9-44C2-8101-84D5EC465E12}" type="parTrans" cxnId="{6C4ADC55-32EE-4E0C-BD36-6568D8BF3E92}">
      <dgm:prSet/>
      <dgm:spPr/>
      <dgm:t>
        <a:bodyPr/>
        <a:lstStyle/>
        <a:p>
          <a:endParaRPr lang="en-US"/>
        </a:p>
      </dgm:t>
    </dgm:pt>
    <dgm:pt modelId="{7F6825B7-84CF-44ED-95D6-7F45647A05EC}" type="sibTrans" cxnId="{6C4ADC55-32EE-4E0C-BD36-6568D8BF3E92}">
      <dgm:prSet/>
      <dgm:spPr/>
      <dgm:t>
        <a:bodyPr/>
        <a:lstStyle/>
        <a:p>
          <a:endParaRPr lang="en-US"/>
        </a:p>
      </dgm:t>
    </dgm:pt>
    <dgm:pt modelId="{316EE38D-29AF-4D0D-9023-CBDDC50D392C}">
      <dgm:prSet phldrT="[Text]" phldr="0"/>
      <dgm:spPr/>
      <dgm:t>
        <a:bodyPr/>
        <a:lstStyle/>
        <a:p>
          <a:r>
            <a:rPr lang="en-US" dirty="0"/>
            <a:t>Lockton</a:t>
          </a:r>
        </a:p>
      </dgm:t>
    </dgm:pt>
    <dgm:pt modelId="{A63BA70D-E50C-436E-8D7B-F592B177A7F9}" type="parTrans" cxnId="{F5613997-FB40-49D9-97EC-2AAA9817145E}">
      <dgm:prSet/>
      <dgm:spPr/>
      <dgm:t>
        <a:bodyPr/>
        <a:lstStyle/>
        <a:p>
          <a:endParaRPr lang="en-US"/>
        </a:p>
      </dgm:t>
    </dgm:pt>
    <dgm:pt modelId="{53131B9F-91E7-4B83-B64B-BA40198D9D72}" type="sibTrans" cxnId="{F5613997-FB40-49D9-97EC-2AAA9817145E}">
      <dgm:prSet/>
      <dgm:spPr/>
      <dgm:t>
        <a:bodyPr/>
        <a:lstStyle/>
        <a:p>
          <a:endParaRPr lang="en-US"/>
        </a:p>
      </dgm:t>
    </dgm:pt>
    <dgm:pt modelId="{088AC9C9-831B-468C-BD1B-8122649D0A0A}">
      <dgm:prSet phldrT="[Text]" phldr="0"/>
      <dgm:spPr/>
      <dgm:t>
        <a:bodyPr/>
        <a:lstStyle/>
        <a:p>
          <a:r>
            <a:rPr lang="en-US" dirty="0"/>
            <a:t>Carrier</a:t>
          </a:r>
        </a:p>
      </dgm:t>
    </dgm:pt>
    <dgm:pt modelId="{C4D42459-6534-4BE2-B63A-0F38586E1202}" type="parTrans" cxnId="{F5864C58-162B-45E3-89B1-E2F5B24E6B41}">
      <dgm:prSet/>
      <dgm:spPr/>
      <dgm:t>
        <a:bodyPr/>
        <a:lstStyle/>
        <a:p>
          <a:endParaRPr lang="en-US"/>
        </a:p>
      </dgm:t>
    </dgm:pt>
    <dgm:pt modelId="{0B90420C-9CD7-4B00-B4CE-CB963087F317}" type="sibTrans" cxnId="{F5864C58-162B-45E3-89B1-E2F5B24E6B41}">
      <dgm:prSet/>
      <dgm:spPr/>
      <dgm:t>
        <a:bodyPr/>
        <a:lstStyle/>
        <a:p>
          <a:endParaRPr lang="en-US"/>
        </a:p>
      </dgm:t>
    </dgm:pt>
    <dgm:pt modelId="{81AADAA3-EC60-490E-B579-2AE7469E903A}" type="pres">
      <dgm:prSet presAssocID="{27C57ACB-9295-4104-BA1F-C9B9679BA07F}" presName="Name0" presStyleCnt="0">
        <dgm:presLayoutVars>
          <dgm:chMax val="7"/>
          <dgm:chPref val="7"/>
          <dgm:dir/>
          <dgm:animLvl val="lvl"/>
        </dgm:presLayoutVars>
      </dgm:prSet>
      <dgm:spPr/>
    </dgm:pt>
    <dgm:pt modelId="{DF35B47F-9241-44B8-8621-DCEF8D472BC9}" type="pres">
      <dgm:prSet presAssocID="{37791669-8E60-4825-9D1F-8C76A47E2B13}" presName="Accent1" presStyleCnt="0"/>
      <dgm:spPr/>
    </dgm:pt>
    <dgm:pt modelId="{3823638E-FE14-42D4-9B95-F9F041FEB530}" type="pres">
      <dgm:prSet presAssocID="{37791669-8E60-4825-9D1F-8C76A47E2B13}" presName="Accent" presStyleLbl="node1" presStyleIdx="0" presStyleCnt="3"/>
      <dgm:spPr/>
    </dgm:pt>
    <dgm:pt modelId="{868CA106-AA0E-4D87-8711-01D7B0E98D0F}" type="pres">
      <dgm:prSet presAssocID="{37791669-8E60-4825-9D1F-8C76A47E2B13}" presName="Parent1" presStyleLbl="revTx" presStyleIdx="0" presStyleCnt="3">
        <dgm:presLayoutVars>
          <dgm:chMax val="1"/>
          <dgm:chPref val="1"/>
          <dgm:bulletEnabled val="1"/>
        </dgm:presLayoutVars>
      </dgm:prSet>
      <dgm:spPr/>
    </dgm:pt>
    <dgm:pt modelId="{AD66F9F3-3C1F-49B4-B434-DD2E8C7DD402}" type="pres">
      <dgm:prSet presAssocID="{316EE38D-29AF-4D0D-9023-CBDDC50D392C}" presName="Accent2" presStyleCnt="0"/>
      <dgm:spPr/>
    </dgm:pt>
    <dgm:pt modelId="{02C8F686-3A71-4481-87F5-5C65E4B738FF}" type="pres">
      <dgm:prSet presAssocID="{316EE38D-29AF-4D0D-9023-CBDDC50D392C}" presName="Accent" presStyleLbl="node1" presStyleIdx="1" presStyleCnt="3"/>
      <dgm:spPr/>
    </dgm:pt>
    <dgm:pt modelId="{0AE9F1D4-FDAF-4809-A351-55A743F42F15}" type="pres">
      <dgm:prSet presAssocID="{316EE38D-29AF-4D0D-9023-CBDDC50D392C}" presName="Parent2" presStyleLbl="revTx" presStyleIdx="1" presStyleCnt="3">
        <dgm:presLayoutVars>
          <dgm:chMax val="1"/>
          <dgm:chPref val="1"/>
          <dgm:bulletEnabled val="1"/>
        </dgm:presLayoutVars>
      </dgm:prSet>
      <dgm:spPr/>
    </dgm:pt>
    <dgm:pt modelId="{3FCE1879-A206-4D72-AB9A-9A51795BB062}" type="pres">
      <dgm:prSet presAssocID="{088AC9C9-831B-468C-BD1B-8122649D0A0A}" presName="Accent3" presStyleCnt="0"/>
      <dgm:spPr/>
    </dgm:pt>
    <dgm:pt modelId="{A0F90F08-9D48-48EE-AAAA-2F2845DB414D}" type="pres">
      <dgm:prSet presAssocID="{088AC9C9-831B-468C-BD1B-8122649D0A0A}" presName="Accent" presStyleLbl="node1" presStyleIdx="2" presStyleCnt="3"/>
      <dgm:spPr/>
    </dgm:pt>
    <dgm:pt modelId="{5143EE89-FA3A-4FFB-A468-62369721BF2B}" type="pres">
      <dgm:prSet presAssocID="{088AC9C9-831B-468C-BD1B-8122649D0A0A}" presName="Parent3" presStyleLbl="revTx" presStyleIdx="2" presStyleCnt="3">
        <dgm:presLayoutVars>
          <dgm:chMax val="1"/>
          <dgm:chPref val="1"/>
          <dgm:bulletEnabled val="1"/>
        </dgm:presLayoutVars>
      </dgm:prSet>
      <dgm:spPr/>
    </dgm:pt>
  </dgm:ptLst>
  <dgm:cxnLst>
    <dgm:cxn modelId="{7643505D-2AFF-409A-AC00-313822FD9F07}" type="presOf" srcId="{37791669-8E60-4825-9D1F-8C76A47E2B13}" destId="{868CA106-AA0E-4D87-8711-01D7B0E98D0F}" srcOrd="0" destOrd="0" presId="urn:microsoft.com/office/officeart/2009/layout/CircleArrowProcess"/>
    <dgm:cxn modelId="{6C4ADC55-32EE-4E0C-BD36-6568D8BF3E92}" srcId="{27C57ACB-9295-4104-BA1F-C9B9679BA07F}" destId="{37791669-8E60-4825-9D1F-8C76A47E2B13}" srcOrd="0" destOrd="0" parTransId="{8ADD5D73-80A9-44C2-8101-84D5EC465E12}" sibTransId="{7F6825B7-84CF-44ED-95D6-7F45647A05EC}"/>
    <dgm:cxn modelId="{F5864C58-162B-45E3-89B1-E2F5B24E6B41}" srcId="{27C57ACB-9295-4104-BA1F-C9B9679BA07F}" destId="{088AC9C9-831B-468C-BD1B-8122649D0A0A}" srcOrd="2" destOrd="0" parTransId="{C4D42459-6534-4BE2-B63A-0F38586E1202}" sibTransId="{0B90420C-9CD7-4B00-B4CE-CB963087F317}"/>
    <dgm:cxn modelId="{F5613997-FB40-49D9-97EC-2AAA9817145E}" srcId="{27C57ACB-9295-4104-BA1F-C9B9679BA07F}" destId="{316EE38D-29AF-4D0D-9023-CBDDC50D392C}" srcOrd="1" destOrd="0" parTransId="{A63BA70D-E50C-436E-8D7B-F592B177A7F9}" sibTransId="{53131B9F-91E7-4B83-B64B-BA40198D9D72}"/>
    <dgm:cxn modelId="{306719D1-3689-4A71-9BD7-695E72170292}" type="presOf" srcId="{27C57ACB-9295-4104-BA1F-C9B9679BA07F}" destId="{81AADAA3-EC60-490E-B579-2AE7469E903A}" srcOrd="0" destOrd="0" presId="urn:microsoft.com/office/officeart/2009/layout/CircleArrowProcess"/>
    <dgm:cxn modelId="{12E2CFE5-7140-4FB9-A072-D9DD144E7E0F}" type="presOf" srcId="{088AC9C9-831B-468C-BD1B-8122649D0A0A}" destId="{5143EE89-FA3A-4FFB-A468-62369721BF2B}" srcOrd="0" destOrd="0" presId="urn:microsoft.com/office/officeart/2009/layout/CircleArrowProcess"/>
    <dgm:cxn modelId="{FBE05CE8-97E0-4AAE-B9DD-E77480DB1111}" type="presOf" srcId="{316EE38D-29AF-4D0D-9023-CBDDC50D392C}" destId="{0AE9F1D4-FDAF-4809-A351-55A743F42F15}" srcOrd="0" destOrd="0" presId="urn:microsoft.com/office/officeart/2009/layout/CircleArrowProcess"/>
    <dgm:cxn modelId="{2B01D648-1A76-44FA-8966-A19365ECC7BB}" type="presParOf" srcId="{81AADAA3-EC60-490E-B579-2AE7469E903A}" destId="{DF35B47F-9241-44B8-8621-DCEF8D472BC9}" srcOrd="0" destOrd="0" presId="urn:microsoft.com/office/officeart/2009/layout/CircleArrowProcess"/>
    <dgm:cxn modelId="{9F134ACB-BD35-4955-ADA9-EC2264F8216A}" type="presParOf" srcId="{DF35B47F-9241-44B8-8621-DCEF8D472BC9}" destId="{3823638E-FE14-42D4-9B95-F9F041FEB530}" srcOrd="0" destOrd="0" presId="urn:microsoft.com/office/officeart/2009/layout/CircleArrowProcess"/>
    <dgm:cxn modelId="{E7F56087-F980-426B-83BF-384E88E6B589}" type="presParOf" srcId="{81AADAA3-EC60-490E-B579-2AE7469E903A}" destId="{868CA106-AA0E-4D87-8711-01D7B0E98D0F}" srcOrd="1" destOrd="0" presId="urn:microsoft.com/office/officeart/2009/layout/CircleArrowProcess"/>
    <dgm:cxn modelId="{55FB0132-212E-4173-9447-75E28CDB99F8}" type="presParOf" srcId="{81AADAA3-EC60-490E-B579-2AE7469E903A}" destId="{AD66F9F3-3C1F-49B4-B434-DD2E8C7DD402}" srcOrd="2" destOrd="0" presId="urn:microsoft.com/office/officeart/2009/layout/CircleArrowProcess"/>
    <dgm:cxn modelId="{0A82E883-2B8D-4DEE-B276-5A12D2426A98}" type="presParOf" srcId="{AD66F9F3-3C1F-49B4-B434-DD2E8C7DD402}" destId="{02C8F686-3A71-4481-87F5-5C65E4B738FF}" srcOrd="0" destOrd="0" presId="urn:microsoft.com/office/officeart/2009/layout/CircleArrowProcess"/>
    <dgm:cxn modelId="{F92C1A5D-62AB-40E3-97C0-9D748DAB3359}" type="presParOf" srcId="{81AADAA3-EC60-490E-B579-2AE7469E903A}" destId="{0AE9F1D4-FDAF-4809-A351-55A743F42F15}" srcOrd="3" destOrd="0" presId="urn:microsoft.com/office/officeart/2009/layout/CircleArrowProcess"/>
    <dgm:cxn modelId="{C4D8AC6A-2940-43F0-911E-CEC89D9031F6}" type="presParOf" srcId="{81AADAA3-EC60-490E-B579-2AE7469E903A}" destId="{3FCE1879-A206-4D72-AB9A-9A51795BB062}" srcOrd="4" destOrd="0" presId="urn:microsoft.com/office/officeart/2009/layout/CircleArrowProcess"/>
    <dgm:cxn modelId="{A79697F5-3D0A-4B8C-88DD-A1428A9264F4}" type="presParOf" srcId="{3FCE1879-A206-4D72-AB9A-9A51795BB062}" destId="{A0F90F08-9D48-48EE-AAAA-2F2845DB414D}" srcOrd="0" destOrd="0" presId="urn:microsoft.com/office/officeart/2009/layout/CircleArrowProcess"/>
    <dgm:cxn modelId="{DE02DB4D-A590-47AD-B17B-E2E5B1304A15}" type="presParOf" srcId="{81AADAA3-EC60-490E-B579-2AE7469E903A}" destId="{5143EE89-FA3A-4FFB-A468-62369721BF2B}"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BA403B-4E69-4B44-AFED-CEF91EE8F5AA}" type="doc">
      <dgm:prSet loTypeId="urn:microsoft.com/office/officeart/2008/layout/AlternatingHexagons" loCatId="list" qsTypeId="urn:microsoft.com/office/officeart/2005/8/quickstyle/simple2#2" qsCatId="simple" csTypeId="urn:microsoft.com/office/officeart/2005/8/colors/accent1_2#2" csCatId="accent1" phldr="1"/>
      <dgm:spPr/>
      <dgm:t>
        <a:bodyPr/>
        <a:lstStyle/>
        <a:p>
          <a:endParaRPr lang="en-US"/>
        </a:p>
      </dgm:t>
    </dgm:pt>
    <dgm:pt modelId="{4568B244-AA47-4CF6-93F2-532923B65BC5}">
      <dgm:prSet/>
      <dgm:spPr/>
      <dgm:t>
        <a:bodyPr/>
        <a:lstStyle/>
        <a:p>
          <a:r>
            <a:rPr lang="en-US" dirty="0"/>
            <a:t>Preventing visitor, member, contractor injuries</a:t>
          </a:r>
        </a:p>
      </dgm:t>
    </dgm:pt>
    <dgm:pt modelId="{7A38E724-FCB1-4B21-992A-4FE71F427652}" type="parTrans" cxnId="{24FA898C-DDE8-4333-81D1-89065302BBF1}">
      <dgm:prSet/>
      <dgm:spPr/>
      <dgm:t>
        <a:bodyPr/>
        <a:lstStyle/>
        <a:p>
          <a:endParaRPr lang="en-US"/>
        </a:p>
      </dgm:t>
    </dgm:pt>
    <dgm:pt modelId="{2B897445-6571-4942-8E66-3662CEFB9468}" type="sibTrans" cxnId="{24FA898C-DDE8-4333-81D1-89065302BBF1}">
      <dgm:prSet custT="1"/>
      <dgm:spPr/>
      <dgm:t>
        <a:bodyPr/>
        <a:lstStyle/>
        <a:p>
          <a:r>
            <a:rPr lang="en-US" sz="1800" dirty="0"/>
            <a:t>Preventing employee injuries</a:t>
          </a:r>
        </a:p>
      </dgm:t>
    </dgm:pt>
    <dgm:pt modelId="{68E60024-A947-404C-9ADC-630B6D86B54F}">
      <dgm:prSet/>
      <dgm:spPr/>
      <dgm:t>
        <a:bodyPr/>
        <a:lstStyle/>
        <a:p>
          <a:r>
            <a:rPr lang="en-US" dirty="0"/>
            <a:t>Preventing property damage and losses</a:t>
          </a:r>
        </a:p>
      </dgm:t>
    </dgm:pt>
    <dgm:pt modelId="{170E849D-E838-4AC9-9ED9-190A78B4DD26}" type="parTrans" cxnId="{B686949E-B2BC-46A1-87AF-229F21941C2B}">
      <dgm:prSet/>
      <dgm:spPr/>
      <dgm:t>
        <a:bodyPr/>
        <a:lstStyle/>
        <a:p>
          <a:endParaRPr lang="en-US"/>
        </a:p>
      </dgm:t>
    </dgm:pt>
    <dgm:pt modelId="{AE03BDB0-68EB-426F-9CD1-6009DCFF0C28}" type="sibTrans" cxnId="{B686949E-B2BC-46A1-87AF-229F21941C2B}">
      <dgm:prSet custT="1"/>
      <dgm:spPr/>
      <dgm:t>
        <a:bodyPr/>
        <a:lstStyle/>
        <a:p>
          <a:r>
            <a:rPr lang="en-US" sz="1800" dirty="0"/>
            <a:t>Preventing auto accidents and damage</a:t>
          </a:r>
        </a:p>
      </dgm:t>
    </dgm:pt>
    <dgm:pt modelId="{8ABC5769-BDBE-4F55-8109-7960D6589202}" type="pres">
      <dgm:prSet presAssocID="{09BA403B-4E69-4B44-AFED-CEF91EE8F5AA}" presName="Name0" presStyleCnt="0">
        <dgm:presLayoutVars>
          <dgm:chMax/>
          <dgm:chPref/>
          <dgm:dir/>
          <dgm:animLvl val="lvl"/>
        </dgm:presLayoutVars>
      </dgm:prSet>
      <dgm:spPr/>
    </dgm:pt>
    <dgm:pt modelId="{D80A0D00-6C21-444E-8DA5-99B90FA53590}" type="pres">
      <dgm:prSet presAssocID="{4568B244-AA47-4CF6-93F2-532923B65BC5}" presName="composite" presStyleCnt="0"/>
      <dgm:spPr/>
    </dgm:pt>
    <dgm:pt modelId="{429B1667-97F9-4BFC-8CDA-E59B3166552D}" type="pres">
      <dgm:prSet presAssocID="{4568B244-AA47-4CF6-93F2-532923B65BC5}" presName="Parent1" presStyleLbl="node1" presStyleIdx="0" presStyleCnt="4" custLinFactNeighborX="-1368" custLinFactNeighborY="0">
        <dgm:presLayoutVars>
          <dgm:chMax val="1"/>
          <dgm:chPref val="1"/>
          <dgm:bulletEnabled val="1"/>
        </dgm:presLayoutVars>
      </dgm:prSet>
      <dgm:spPr/>
    </dgm:pt>
    <dgm:pt modelId="{5C51EC16-9621-4C5D-8134-E7DF33E64FC1}" type="pres">
      <dgm:prSet presAssocID="{4568B244-AA47-4CF6-93F2-532923B65BC5}" presName="Childtext1" presStyleLbl="revTx" presStyleIdx="0" presStyleCnt="2">
        <dgm:presLayoutVars>
          <dgm:chMax val="0"/>
          <dgm:chPref val="0"/>
          <dgm:bulletEnabled val="1"/>
        </dgm:presLayoutVars>
      </dgm:prSet>
      <dgm:spPr/>
    </dgm:pt>
    <dgm:pt modelId="{9CA43D81-52A5-4816-9EF0-C94BA30B2405}" type="pres">
      <dgm:prSet presAssocID="{4568B244-AA47-4CF6-93F2-532923B65BC5}" presName="BalanceSpacing" presStyleCnt="0"/>
      <dgm:spPr/>
    </dgm:pt>
    <dgm:pt modelId="{CFB8297F-A635-4C19-84F1-96C610EC169B}" type="pres">
      <dgm:prSet presAssocID="{4568B244-AA47-4CF6-93F2-532923B65BC5}" presName="BalanceSpacing1" presStyleCnt="0"/>
      <dgm:spPr/>
    </dgm:pt>
    <dgm:pt modelId="{62872D74-59D8-45F0-911C-F93ECAF941F9}" type="pres">
      <dgm:prSet presAssocID="{2B897445-6571-4942-8E66-3662CEFB9468}" presName="Accent1Text" presStyleLbl="node1" presStyleIdx="1" presStyleCnt="4" custLinFactNeighborX="-4789" custLinFactNeighborY="1786"/>
      <dgm:spPr/>
    </dgm:pt>
    <dgm:pt modelId="{03D8D974-E7C9-4B29-9846-DDBA3A5CA54D}" type="pres">
      <dgm:prSet presAssocID="{2B897445-6571-4942-8E66-3662CEFB9468}" presName="spaceBetweenRectangles" presStyleCnt="0"/>
      <dgm:spPr/>
    </dgm:pt>
    <dgm:pt modelId="{1ED9E8AB-302F-4BB1-9C46-AB1F122199E2}" type="pres">
      <dgm:prSet presAssocID="{68E60024-A947-404C-9ADC-630B6D86B54F}" presName="composite" presStyleCnt="0"/>
      <dgm:spPr/>
    </dgm:pt>
    <dgm:pt modelId="{FD1F2F0C-77FA-4721-9D55-D502C6C7AE5F}" type="pres">
      <dgm:prSet presAssocID="{68E60024-A947-404C-9ADC-630B6D86B54F}" presName="Parent1" presStyleLbl="node1" presStyleIdx="2" presStyleCnt="4">
        <dgm:presLayoutVars>
          <dgm:chMax val="1"/>
          <dgm:chPref val="1"/>
          <dgm:bulletEnabled val="1"/>
        </dgm:presLayoutVars>
      </dgm:prSet>
      <dgm:spPr/>
    </dgm:pt>
    <dgm:pt modelId="{76FB3615-9D16-4C4E-802A-D2C44D7CC7A4}" type="pres">
      <dgm:prSet presAssocID="{68E60024-A947-404C-9ADC-630B6D86B54F}" presName="Childtext1" presStyleLbl="revTx" presStyleIdx="1" presStyleCnt="2">
        <dgm:presLayoutVars>
          <dgm:chMax val="0"/>
          <dgm:chPref val="0"/>
          <dgm:bulletEnabled val="1"/>
        </dgm:presLayoutVars>
      </dgm:prSet>
      <dgm:spPr/>
    </dgm:pt>
    <dgm:pt modelId="{2ED04D0B-D9A3-4D85-AF7E-74CA6F6F0D17}" type="pres">
      <dgm:prSet presAssocID="{68E60024-A947-404C-9ADC-630B6D86B54F}" presName="BalanceSpacing" presStyleCnt="0"/>
      <dgm:spPr/>
    </dgm:pt>
    <dgm:pt modelId="{78FADF92-6A40-4C5A-8904-1EBEF429B65D}" type="pres">
      <dgm:prSet presAssocID="{68E60024-A947-404C-9ADC-630B6D86B54F}" presName="BalanceSpacing1" presStyleCnt="0"/>
      <dgm:spPr/>
    </dgm:pt>
    <dgm:pt modelId="{51476CFC-3BE2-4059-82F3-46439A7289EC}" type="pres">
      <dgm:prSet presAssocID="{AE03BDB0-68EB-426F-9CD1-6009DCFF0C28}" presName="Accent1Text" presStyleLbl="node1" presStyleIdx="3" presStyleCnt="4"/>
      <dgm:spPr/>
    </dgm:pt>
  </dgm:ptLst>
  <dgm:cxnLst>
    <dgm:cxn modelId="{7BEC105F-D552-49B8-A7AA-D6EBB477F624}" type="presOf" srcId="{AE03BDB0-68EB-426F-9CD1-6009DCFF0C28}" destId="{51476CFC-3BE2-4059-82F3-46439A7289EC}" srcOrd="0" destOrd="0" presId="urn:microsoft.com/office/officeart/2008/layout/AlternatingHexagons"/>
    <dgm:cxn modelId="{4950AC45-9CA0-49A1-8255-FFFDF7B202A3}" type="presOf" srcId="{2B897445-6571-4942-8E66-3662CEFB9468}" destId="{62872D74-59D8-45F0-911C-F93ECAF941F9}" srcOrd="0" destOrd="0" presId="urn:microsoft.com/office/officeart/2008/layout/AlternatingHexagons"/>
    <dgm:cxn modelId="{72C91E81-D0AF-4C64-9C4D-1FD3E29AB99E}" type="presOf" srcId="{09BA403B-4E69-4B44-AFED-CEF91EE8F5AA}" destId="{8ABC5769-BDBE-4F55-8109-7960D6589202}" srcOrd="0" destOrd="0" presId="urn:microsoft.com/office/officeart/2008/layout/AlternatingHexagons"/>
    <dgm:cxn modelId="{24FA898C-DDE8-4333-81D1-89065302BBF1}" srcId="{09BA403B-4E69-4B44-AFED-CEF91EE8F5AA}" destId="{4568B244-AA47-4CF6-93F2-532923B65BC5}" srcOrd="0" destOrd="0" parTransId="{7A38E724-FCB1-4B21-992A-4FE71F427652}" sibTransId="{2B897445-6571-4942-8E66-3662CEFB9468}"/>
    <dgm:cxn modelId="{55503294-D2FE-4FF2-ABA4-AD54FE2E35C0}" type="presOf" srcId="{4568B244-AA47-4CF6-93F2-532923B65BC5}" destId="{429B1667-97F9-4BFC-8CDA-E59B3166552D}" srcOrd="0" destOrd="0" presId="urn:microsoft.com/office/officeart/2008/layout/AlternatingHexagons"/>
    <dgm:cxn modelId="{B686949E-B2BC-46A1-87AF-229F21941C2B}" srcId="{09BA403B-4E69-4B44-AFED-CEF91EE8F5AA}" destId="{68E60024-A947-404C-9ADC-630B6D86B54F}" srcOrd="1" destOrd="0" parTransId="{170E849D-E838-4AC9-9ED9-190A78B4DD26}" sibTransId="{AE03BDB0-68EB-426F-9CD1-6009DCFF0C28}"/>
    <dgm:cxn modelId="{0796FCC1-656C-444D-BA95-E4C47B07A1BE}" type="presOf" srcId="{68E60024-A947-404C-9ADC-630B6D86B54F}" destId="{FD1F2F0C-77FA-4721-9D55-D502C6C7AE5F}" srcOrd="0" destOrd="0" presId="urn:microsoft.com/office/officeart/2008/layout/AlternatingHexagons"/>
    <dgm:cxn modelId="{A8E4F472-E13C-4D73-A192-646DE4DAE461}" type="presParOf" srcId="{8ABC5769-BDBE-4F55-8109-7960D6589202}" destId="{D80A0D00-6C21-444E-8DA5-99B90FA53590}" srcOrd="0" destOrd="0" presId="urn:microsoft.com/office/officeart/2008/layout/AlternatingHexagons"/>
    <dgm:cxn modelId="{4D6A1BF9-1D67-42E7-A028-36CC79DACEB1}" type="presParOf" srcId="{D80A0D00-6C21-444E-8DA5-99B90FA53590}" destId="{429B1667-97F9-4BFC-8CDA-E59B3166552D}" srcOrd="0" destOrd="0" presId="urn:microsoft.com/office/officeart/2008/layout/AlternatingHexagons"/>
    <dgm:cxn modelId="{6E64E3FA-3335-4B34-8BCF-69255DEAA86A}" type="presParOf" srcId="{D80A0D00-6C21-444E-8DA5-99B90FA53590}" destId="{5C51EC16-9621-4C5D-8134-E7DF33E64FC1}" srcOrd="1" destOrd="0" presId="urn:microsoft.com/office/officeart/2008/layout/AlternatingHexagons"/>
    <dgm:cxn modelId="{B6C96ED8-4D6A-4F18-8BB3-C9B8D48982B8}" type="presParOf" srcId="{D80A0D00-6C21-444E-8DA5-99B90FA53590}" destId="{9CA43D81-52A5-4816-9EF0-C94BA30B2405}" srcOrd="2" destOrd="0" presId="urn:microsoft.com/office/officeart/2008/layout/AlternatingHexagons"/>
    <dgm:cxn modelId="{6B729E75-DA28-45DE-A047-53A6FA99694B}" type="presParOf" srcId="{D80A0D00-6C21-444E-8DA5-99B90FA53590}" destId="{CFB8297F-A635-4C19-84F1-96C610EC169B}" srcOrd="3" destOrd="0" presId="urn:microsoft.com/office/officeart/2008/layout/AlternatingHexagons"/>
    <dgm:cxn modelId="{CFD14EE0-87DE-4F1C-8823-6C48231D1141}" type="presParOf" srcId="{D80A0D00-6C21-444E-8DA5-99B90FA53590}" destId="{62872D74-59D8-45F0-911C-F93ECAF941F9}" srcOrd="4" destOrd="0" presId="urn:microsoft.com/office/officeart/2008/layout/AlternatingHexagons"/>
    <dgm:cxn modelId="{6C6FF908-4DBB-4992-8B7D-53AFF9C77757}" type="presParOf" srcId="{8ABC5769-BDBE-4F55-8109-7960D6589202}" destId="{03D8D974-E7C9-4B29-9846-DDBA3A5CA54D}" srcOrd="1" destOrd="0" presId="urn:microsoft.com/office/officeart/2008/layout/AlternatingHexagons"/>
    <dgm:cxn modelId="{AE27E04D-6DCD-4900-8B02-C9DA2D4862CF}" type="presParOf" srcId="{8ABC5769-BDBE-4F55-8109-7960D6589202}" destId="{1ED9E8AB-302F-4BB1-9C46-AB1F122199E2}" srcOrd="2" destOrd="0" presId="urn:microsoft.com/office/officeart/2008/layout/AlternatingHexagons"/>
    <dgm:cxn modelId="{712FF4C8-9242-4848-A033-676EB91FFE29}" type="presParOf" srcId="{1ED9E8AB-302F-4BB1-9C46-AB1F122199E2}" destId="{FD1F2F0C-77FA-4721-9D55-D502C6C7AE5F}" srcOrd="0" destOrd="0" presId="urn:microsoft.com/office/officeart/2008/layout/AlternatingHexagons"/>
    <dgm:cxn modelId="{CE9C08ED-3F3E-45DD-936C-BFA4BEB817FA}" type="presParOf" srcId="{1ED9E8AB-302F-4BB1-9C46-AB1F122199E2}" destId="{76FB3615-9D16-4C4E-802A-D2C44D7CC7A4}" srcOrd="1" destOrd="0" presId="urn:microsoft.com/office/officeart/2008/layout/AlternatingHexagons"/>
    <dgm:cxn modelId="{196D46E1-3845-4008-B391-B9ADF1E517DF}" type="presParOf" srcId="{1ED9E8AB-302F-4BB1-9C46-AB1F122199E2}" destId="{2ED04D0B-D9A3-4D85-AF7E-74CA6F6F0D17}" srcOrd="2" destOrd="0" presId="urn:microsoft.com/office/officeart/2008/layout/AlternatingHexagons"/>
    <dgm:cxn modelId="{4348242F-8E74-4222-942C-C214DE381B7D}" type="presParOf" srcId="{1ED9E8AB-302F-4BB1-9C46-AB1F122199E2}" destId="{78FADF92-6A40-4C5A-8904-1EBEF429B65D}" srcOrd="3" destOrd="0" presId="urn:microsoft.com/office/officeart/2008/layout/AlternatingHexagons"/>
    <dgm:cxn modelId="{7AFBFE0E-2CFD-4EC0-AB25-1F4DF88D3CF2}" type="presParOf" srcId="{1ED9E8AB-302F-4BB1-9C46-AB1F122199E2}" destId="{51476CFC-3BE2-4059-82F3-46439A7289EC}"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245E22-4A6E-4828-8FA4-202387D186EE}" type="doc">
      <dgm:prSet loTypeId="urn:microsoft.com/office/officeart/2005/8/layout/list1" loCatId="list" qsTypeId="urn:microsoft.com/office/officeart/2005/8/quickstyle/simple4#13" qsCatId="simple" csTypeId="urn:microsoft.com/office/officeart/2005/8/colors/accent1_2#43" csCatId="accent1" phldr="1"/>
      <dgm:spPr/>
      <dgm:t>
        <a:bodyPr/>
        <a:lstStyle/>
        <a:p>
          <a:endParaRPr lang="en-US"/>
        </a:p>
      </dgm:t>
    </dgm:pt>
    <dgm:pt modelId="{BD3981CA-12EF-4333-B55D-04E38183641F}">
      <dgm:prSet/>
      <dgm:spPr/>
      <dgm:t>
        <a:bodyPr/>
        <a:lstStyle/>
        <a:p>
          <a:r>
            <a:rPr lang="en-US" dirty="0"/>
            <a:t>Written policies and procedures</a:t>
          </a:r>
        </a:p>
      </dgm:t>
    </dgm:pt>
    <dgm:pt modelId="{1EA4887E-D336-4E59-B32F-D650A77CAE6C}" type="parTrans" cxnId="{76E78943-CB1D-45C4-AD8A-963B76311D0C}">
      <dgm:prSet/>
      <dgm:spPr/>
      <dgm:t>
        <a:bodyPr/>
        <a:lstStyle/>
        <a:p>
          <a:endParaRPr lang="en-US"/>
        </a:p>
      </dgm:t>
    </dgm:pt>
    <dgm:pt modelId="{3419A8D3-7A0D-4E73-8563-1F16F5CB4E72}" type="sibTrans" cxnId="{76E78943-CB1D-45C4-AD8A-963B76311D0C}">
      <dgm:prSet/>
      <dgm:spPr/>
      <dgm:t>
        <a:bodyPr/>
        <a:lstStyle/>
        <a:p>
          <a:endParaRPr lang="en-US"/>
        </a:p>
      </dgm:t>
    </dgm:pt>
    <dgm:pt modelId="{37B02EF2-CF9F-4497-8B05-715CAD5784D7}">
      <dgm:prSet/>
      <dgm:spPr/>
      <dgm:t>
        <a:bodyPr/>
        <a:lstStyle/>
        <a:p>
          <a:r>
            <a:rPr lang="en-US" dirty="0"/>
            <a:t>Employee health and safety programs</a:t>
          </a:r>
        </a:p>
      </dgm:t>
    </dgm:pt>
    <dgm:pt modelId="{2FB99BCF-5AFB-427C-8D69-BF66971B43A6}" type="parTrans" cxnId="{C8A34593-5ED9-4625-B014-3008272DD378}">
      <dgm:prSet/>
      <dgm:spPr/>
      <dgm:t>
        <a:bodyPr/>
        <a:lstStyle/>
        <a:p>
          <a:endParaRPr lang="en-US"/>
        </a:p>
      </dgm:t>
    </dgm:pt>
    <dgm:pt modelId="{3CE1BA2E-68F4-4EF6-AE78-B9589DE44065}" type="sibTrans" cxnId="{C8A34593-5ED9-4625-B014-3008272DD378}">
      <dgm:prSet/>
      <dgm:spPr/>
      <dgm:t>
        <a:bodyPr/>
        <a:lstStyle/>
        <a:p>
          <a:endParaRPr lang="en-US"/>
        </a:p>
      </dgm:t>
    </dgm:pt>
    <dgm:pt modelId="{7758C05B-829A-468B-82B8-7EEB6452471A}">
      <dgm:prSet/>
      <dgm:spPr/>
      <dgm:t>
        <a:bodyPr/>
        <a:lstStyle/>
        <a:p>
          <a:r>
            <a:rPr lang="en-US" dirty="0"/>
            <a:t>Motor vehicle and driving policies </a:t>
          </a:r>
        </a:p>
      </dgm:t>
    </dgm:pt>
    <dgm:pt modelId="{57D25F2B-D5D7-46B5-BA6E-9E8599AA8320}" type="parTrans" cxnId="{F831F464-B33A-4A33-BEB0-A9753ED8060A}">
      <dgm:prSet/>
      <dgm:spPr/>
      <dgm:t>
        <a:bodyPr/>
        <a:lstStyle/>
        <a:p>
          <a:endParaRPr lang="en-US"/>
        </a:p>
      </dgm:t>
    </dgm:pt>
    <dgm:pt modelId="{3F5A98AD-AF00-4ADA-948D-5D021747BD3A}" type="sibTrans" cxnId="{F831F464-B33A-4A33-BEB0-A9753ED8060A}">
      <dgm:prSet/>
      <dgm:spPr/>
      <dgm:t>
        <a:bodyPr/>
        <a:lstStyle/>
        <a:p>
          <a:endParaRPr lang="en-US"/>
        </a:p>
      </dgm:t>
    </dgm:pt>
    <dgm:pt modelId="{0C280834-AE15-40D5-9AD9-2B9977B92992}">
      <dgm:prSet/>
      <dgm:spPr/>
      <dgm:t>
        <a:bodyPr/>
        <a:lstStyle/>
        <a:p>
          <a:r>
            <a:rPr lang="en-US" dirty="0"/>
            <a:t>Emergency action plans (EAPs)</a:t>
          </a:r>
        </a:p>
      </dgm:t>
    </dgm:pt>
    <dgm:pt modelId="{B56E7080-4F32-493D-93E5-EE6D219DAEB1}" type="parTrans" cxnId="{EABE389F-A49F-4E73-AD41-269E6451B6D6}">
      <dgm:prSet/>
      <dgm:spPr/>
      <dgm:t>
        <a:bodyPr/>
        <a:lstStyle/>
        <a:p>
          <a:endParaRPr lang="en-US"/>
        </a:p>
      </dgm:t>
    </dgm:pt>
    <dgm:pt modelId="{E96DA62A-759A-4531-B82A-A268D360A446}" type="sibTrans" cxnId="{EABE389F-A49F-4E73-AD41-269E6451B6D6}">
      <dgm:prSet/>
      <dgm:spPr/>
      <dgm:t>
        <a:bodyPr/>
        <a:lstStyle/>
        <a:p>
          <a:endParaRPr lang="en-US"/>
        </a:p>
      </dgm:t>
    </dgm:pt>
    <dgm:pt modelId="{7EDAEC32-A1EA-4C58-A8E8-F7D7C6AB2172}">
      <dgm:prSet/>
      <dgm:spPr/>
      <dgm:t>
        <a:bodyPr/>
        <a:lstStyle/>
        <a:p>
          <a:r>
            <a:rPr lang="en-US" dirty="0"/>
            <a:t>Alcohol and drug free workplace policies</a:t>
          </a:r>
        </a:p>
      </dgm:t>
    </dgm:pt>
    <dgm:pt modelId="{A269354F-EAC4-4075-BCCB-69F416540395}" type="parTrans" cxnId="{A03E283D-6452-446A-B576-95C08A411724}">
      <dgm:prSet/>
      <dgm:spPr/>
      <dgm:t>
        <a:bodyPr/>
        <a:lstStyle/>
        <a:p>
          <a:endParaRPr lang="en-US"/>
        </a:p>
      </dgm:t>
    </dgm:pt>
    <dgm:pt modelId="{751797EB-D3CE-46B4-A9B4-9995767BAACF}" type="sibTrans" cxnId="{A03E283D-6452-446A-B576-95C08A411724}">
      <dgm:prSet/>
      <dgm:spPr/>
      <dgm:t>
        <a:bodyPr/>
        <a:lstStyle/>
        <a:p>
          <a:endParaRPr lang="en-US"/>
        </a:p>
      </dgm:t>
    </dgm:pt>
    <dgm:pt modelId="{A60908E9-9B37-4707-9FFC-1CD85EFFE762}">
      <dgm:prSet/>
      <dgm:spPr/>
      <dgm:t>
        <a:bodyPr/>
        <a:lstStyle/>
        <a:p>
          <a:r>
            <a:rPr lang="en-US" dirty="0"/>
            <a:t>Workplace violence policies</a:t>
          </a:r>
        </a:p>
      </dgm:t>
    </dgm:pt>
    <dgm:pt modelId="{AD1EB5E2-2D7E-4485-B2C5-2E403D12F553}" type="parTrans" cxnId="{0AA00D8F-1549-44A6-AA51-23A43B188342}">
      <dgm:prSet/>
      <dgm:spPr/>
      <dgm:t>
        <a:bodyPr/>
        <a:lstStyle/>
        <a:p>
          <a:endParaRPr lang="en-US"/>
        </a:p>
      </dgm:t>
    </dgm:pt>
    <dgm:pt modelId="{716EEF61-21BD-4F5F-9C63-0A9C17DA115F}" type="sibTrans" cxnId="{0AA00D8F-1549-44A6-AA51-23A43B188342}">
      <dgm:prSet/>
      <dgm:spPr/>
      <dgm:t>
        <a:bodyPr/>
        <a:lstStyle/>
        <a:p>
          <a:endParaRPr lang="en-US"/>
        </a:p>
      </dgm:t>
    </dgm:pt>
    <dgm:pt modelId="{78A7D39D-956F-41E9-B5A1-426B8F356384}">
      <dgm:prSet/>
      <dgm:spPr/>
      <dgm:t>
        <a:bodyPr/>
        <a:lstStyle/>
        <a:p>
          <a:r>
            <a:rPr lang="en-US" dirty="0"/>
            <a:t>Facility inspection checklists and safety </a:t>
          </a:r>
        </a:p>
      </dgm:t>
    </dgm:pt>
    <dgm:pt modelId="{1771433D-7339-47A1-8AE7-5BB0E1578D48}" type="parTrans" cxnId="{91E5B01C-5780-4913-9234-8B2A579B46E5}">
      <dgm:prSet/>
      <dgm:spPr/>
      <dgm:t>
        <a:bodyPr/>
        <a:lstStyle/>
        <a:p>
          <a:endParaRPr lang="en-US"/>
        </a:p>
      </dgm:t>
    </dgm:pt>
    <dgm:pt modelId="{158A7A76-B787-4848-8807-BEAD2727896D}" type="sibTrans" cxnId="{91E5B01C-5780-4913-9234-8B2A579B46E5}">
      <dgm:prSet/>
      <dgm:spPr/>
      <dgm:t>
        <a:bodyPr/>
        <a:lstStyle/>
        <a:p>
          <a:endParaRPr lang="en-US"/>
        </a:p>
      </dgm:t>
    </dgm:pt>
    <dgm:pt modelId="{E78DAE9A-8999-4BB1-AFA5-80F81C69779D}">
      <dgm:prSet/>
      <dgm:spPr/>
      <dgm:t>
        <a:bodyPr/>
        <a:lstStyle/>
        <a:p>
          <a:r>
            <a:rPr lang="en-US" dirty="0"/>
            <a:t>Preventative maintenance programs </a:t>
          </a:r>
        </a:p>
      </dgm:t>
    </dgm:pt>
    <dgm:pt modelId="{72F91CC3-0BA5-4BA5-AE36-8AD8B8077BC7}" type="parTrans" cxnId="{D66BF263-ADCA-4BAF-BE8D-6314F0BFE842}">
      <dgm:prSet/>
      <dgm:spPr/>
      <dgm:t>
        <a:bodyPr/>
        <a:lstStyle/>
        <a:p>
          <a:endParaRPr lang="en-US"/>
        </a:p>
      </dgm:t>
    </dgm:pt>
    <dgm:pt modelId="{FE633FAE-28A2-4AAD-BC0B-2C0CFA92EA7F}" type="sibTrans" cxnId="{D66BF263-ADCA-4BAF-BE8D-6314F0BFE842}">
      <dgm:prSet/>
      <dgm:spPr/>
      <dgm:t>
        <a:bodyPr/>
        <a:lstStyle/>
        <a:p>
          <a:endParaRPr lang="en-US"/>
        </a:p>
      </dgm:t>
    </dgm:pt>
    <dgm:pt modelId="{88BAB51B-1864-462F-A835-1593F3B95FF6}">
      <dgm:prSet/>
      <dgm:spPr/>
      <dgm:t>
        <a:bodyPr/>
        <a:lstStyle/>
        <a:p>
          <a:r>
            <a:rPr lang="en-US" dirty="0"/>
            <a:t>Daily, weekly, monthly, quarterly, annual inspections</a:t>
          </a:r>
        </a:p>
      </dgm:t>
    </dgm:pt>
    <dgm:pt modelId="{1DB081FB-3BC0-42E0-BDCF-680011D05F62}" type="parTrans" cxnId="{C01CD13E-2B73-4805-8F17-95B6353E7A6C}">
      <dgm:prSet/>
      <dgm:spPr/>
      <dgm:t>
        <a:bodyPr/>
        <a:lstStyle/>
        <a:p>
          <a:endParaRPr lang="en-US"/>
        </a:p>
      </dgm:t>
    </dgm:pt>
    <dgm:pt modelId="{29DDA79A-CB60-484D-BC6E-7CFB74581051}" type="sibTrans" cxnId="{C01CD13E-2B73-4805-8F17-95B6353E7A6C}">
      <dgm:prSet/>
      <dgm:spPr/>
      <dgm:t>
        <a:bodyPr/>
        <a:lstStyle/>
        <a:p>
          <a:endParaRPr lang="en-US"/>
        </a:p>
      </dgm:t>
    </dgm:pt>
    <dgm:pt modelId="{62B95CAD-3EBC-4EFF-870B-91CA7898060C}">
      <dgm:prSet/>
      <dgm:spPr/>
      <dgm:t>
        <a:bodyPr/>
        <a:lstStyle/>
        <a:p>
          <a:r>
            <a:rPr lang="en-US" dirty="0"/>
            <a:t>Winterization preparation </a:t>
          </a:r>
        </a:p>
      </dgm:t>
    </dgm:pt>
    <dgm:pt modelId="{FAC20DC4-7DF9-4110-B6CF-ED9E67066CDC}" type="parTrans" cxnId="{8E32860F-565F-4F70-B52D-538A64A9EE90}">
      <dgm:prSet/>
      <dgm:spPr/>
      <dgm:t>
        <a:bodyPr/>
        <a:lstStyle/>
        <a:p>
          <a:endParaRPr lang="en-US"/>
        </a:p>
      </dgm:t>
    </dgm:pt>
    <dgm:pt modelId="{512A93DF-D090-49BE-A83C-C1F5B93BDBCF}" type="sibTrans" cxnId="{8E32860F-565F-4F70-B52D-538A64A9EE90}">
      <dgm:prSet/>
      <dgm:spPr/>
      <dgm:t>
        <a:bodyPr/>
        <a:lstStyle/>
        <a:p>
          <a:endParaRPr lang="en-US"/>
        </a:p>
      </dgm:t>
    </dgm:pt>
    <dgm:pt modelId="{087E37D3-44B6-4E9B-9852-2597C5E82D46}">
      <dgm:prSet/>
      <dgm:spPr/>
      <dgm:t>
        <a:bodyPr/>
        <a:lstStyle/>
        <a:p>
          <a:r>
            <a:rPr lang="en-US" dirty="0"/>
            <a:t>Provide training and education </a:t>
          </a:r>
        </a:p>
      </dgm:t>
    </dgm:pt>
    <dgm:pt modelId="{76498C34-6D4B-4DE7-A366-865EDC080D46}" type="parTrans" cxnId="{6086B3C5-1510-41A6-B4EC-B7EC1E42FFC2}">
      <dgm:prSet/>
      <dgm:spPr/>
      <dgm:t>
        <a:bodyPr/>
        <a:lstStyle/>
        <a:p>
          <a:endParaRPr lang="en-US"/>
        </a:p>
      </dgm:t>
    </dgm:pt>
    <dgm:pt modelId="{3EDB2FCE-DFC9-4654-86C9-7A82EB2E035E}" type="sibTrans" cxnId="{6086B3C5-1510-41A6-B4EC-B7EC1E42FFC2}">
      <dgm:prSet/>
      <dgm:spPr/>
      <dgm:t>
        <a:bodyPr/>
        <a:lstStyle/>
        <a:p>
          <a:endParaRPr lang="en-US"/>
        </a:p>
      </dgm:t>
    </dgm:pt>
    <dgm:pt modelId="{12F11AE3-7265-4F4F-9FB0-F8B7230F9E0F}">
      <dgm:prSet/>
      <dgm:spPr/>
      <dgm:t>
        <a:bodyPr/>
        <a:lstStyle/>
        <a:p>
          <a:r>
            <a:rPr lang="en-US" dirty="0"/>
            <a:t>Boiler Inspections and corrections </a:t>
          </a:r>
        </a:p>
      </dgm:t>
    </dgm:pt>
    <dgm:pt modelId="{5D12BC34-BCAA-48A4-A0C1-A70674BD6B0D}" type="parTrans" cxnId="{CD2AC4D2-8C18-46F6-9D7E-8CCBA9E8EA5E}">
      <dgm:prSet/>
      <dgm:spPr/>
      <dgm:t>
        <a:bodyPr/>
        <a:lstStyle/>
        <a:p>
          <a:endParaRPr lang="en-US"/>
        </a:p>
      </dgm:t>
    </dgm:pt>
    <dgm:pt modelId="{405EB772-84A4-4E06-A3E8-84E0ED100BE4}" type="sibTrans" cxnId="{CD2AC4D2-8C18-46F6-9D7E-8CCBA9E8EA5E}">
      <dgm:prSet/>
      <dgm:spPr/>
      <dgm:t>
        <a:bodyPr/>
        <a:lstStyle/>
        <a:p>
          <a:endParaRPr lang="en-US"/>
        </a:p>
      </dgm:t>
    </dgm:pt>
    <dgm:pt modelId="{05F6F76D-570D-4FBB-BB61-A27984612B7D}" type="pres">
      <dgm:prSet presAssocID="{DB245E22-4A6E-4828-8FA4-202387D186EE}" presName="linear" presStyleCnt="0">
        <dgm:presLayoutVars>
          <dgm:dir/>
          <dgm:animLvl val="lvl"/>
          <dgm:resizeHandles val="exact"/>
        </dgm:presLayoutVars>
      </dgm:prSet>
      <dgm:spPr/>
    </dgm:pt>
    <dgm:pt modelId="{4C1D8FB2-DC98-4CCB-A899-AEC470DBA62B}" type="pres">
      <dgm:prSet presAssocID="{BD3981CA-12EF-4333-B55D-04E38183641F}" presName="parentLin" presStyleCnt="0"/>
      <dgm:spPr/>
    </dgm:pt>
    <dgm:pt modelId="{AA507F5B-0B3B-43BD-AAED-10A10B7851BA}" type="pres">
      <dgm:prSet presAssocID="{BD3981CA-12EF-4333-B55D-04E38183641F}" presName="parentLeftMargin" presStyleLbl="node1" presStyleIdx="0" presStyleCnt="2"/>
      <dgm:spPr/>
    </dgm:pt>
    <dgm:pt modelId="{43296E66-3C3E-4E7C-8B28-137ACBB73950}" type="pres">
      <dgm:prSet presAssocID="{BD3981CA-12EF-4333-B55D-04E38183641F}" presName="parentText" presStyleLbl="node1" presStyleIdx="0" presStyleCnt="2">
        <dgm:presLayoutVars>
          <dgm:chMax val="0"/>
          <dgm:bulletEnabled val="1"/>
        </dgm:presLayoutVars>
      </dgm:prSet>
      <dgm:spPr/>
    </dgm:pt>
    <dgm:pt modelId="{A6E7927E-54CB-4A4D-9A49-A70B7BB2CFC5}" type="pres">
      <dgm:prSet presAssocID="{BD3981CA-12EF-4333-B55D-04E38183641F}" presName="negativeSpace" presStyleCnt="0"/>
      <dgm:spPr/>
    </dgm:pt>
    <dgm:pt modelId="{7943CA9C-1437-4D15-B00D-4B73B36586CB}" type="pres">
      <dgm:prSet presAssocID="{BD3981CA-12EF-4333-B55D-04E38183641F}" presName="childText" presStyleLbl="conFgAcc1" presStyleIdx="0" presStyleCnt="2">
        <dgm:presLayoutVars>
          <dgm:bulletEnabled val="1"/>
        </dgm:presLayoutVars>
      </dgm:prSet>
      <dgm:spPr/>
    </dgm:pt>
    <dgm:pt modelId="{F6E624E9-126B-4B16-8E58-D02DC2775FE5}" type="pres">
      <dgm:prSet presAssocID="{3419A8D3-7A0D-4E73-8563-1F16F5CB4E72}" presName="spaceBetweenRectangles" presStyleCnt="0"/>
      <dgm:spPr/>
    </dgm:pt>
    <dgm:pt modelId="{F70C243E-EB88-4E8A-BEC0-5146307D691D}" type="pres">
      <dgm:prSet presAssocID="{087E37D3-44B6-4E9B-9852-2597C5E82D46}" presName="parentLin" presStyleCnt="0"/>
      <dgm:spPr/>
    </dgm:pt>
    <dgm:pt modelId="{472E8CE8-CA1C-4414-8D12-10411DE8724E}" type="pres">
      <dgm:prSet presAssocID="{087E37D3-44B6-4E9B-9852-2597C5E82D46}" presName="parentLeftMargin" presStyleLbl="node1" presStyleIdx="0" presStyleCnt="2"/>
      <dgm:spPr/>
    </dgm:pt>
    <dgm:pt modelId="{DF554958-772E-4644-8E54-078A5F3FCEBB}" type="pres">
      <dgm:prSet presAssocID="{087E37D3-44B6-4E9B-9852-2597C5E82D46}" presName="parentText" presStyleLbl="node1" presStyleIdx="1" presStyleCnt="2">
        <dgm:presLayoutVars>
          <dgm:chMax val="0"/>
          <dgm:bulletEnabled val="1"/>
        </dgm:presLayoutVars>
      </dgm:prSet>
      <dgm:spPr/>
    </dgm:pt>
    <dgm:pt modelId="{ADB44FA9-C8D1-4AD3-8929-E9E83FCB4D0D}" type="pres">
      <dgm:prSet presAssocID="{087E37D3-44B6-4E9B-9852-2597C5E82D46}" presName="negativeSpace" presStyleCnt="0"/>
      <dgm:spPr/>
    </dgm:pt>
    <dgm:pt modelId="{81F1475D-BF69-4EA9-A005-87C88C549ABD}" type="pres">
      <dgm:prSet presAssocID="{087E37D3-44B6-4E9B-9852-2597C5E82D46}" presName="childText" presStyleLbl="conFgAcc1" presStyleIdx="1" presStyleCnt="2">
        <dgm:presLayoutVars>
          <dgm:bulletEnabled val="1"/>
        </dgm:presLayoutVars>
      </dgm:prSet>
      <dgm:spPr/>
    </dgm:pt>
  </dgm:ptLst>
  <dgm:cxnLst>
    <dgm:cxn modelId="{8E32860F-565F-4F70-B52D-538A64A9EE90}" srcId="{E78DAE9A-8999-4BB1-AFA5-80F81C69779D}" destId="{62B95CAD-3EBC-4EFF-870B-91CA7898060C}" srcOrd="1" destOrd="0" parTransId="{FAC20DC4-7DF9-4110-B6CF-ED9E67066CDC}" sibTransId="{512A93DF-D090-49BE-A83C-C1F5B93BDBCF}"/>
    <dgm:cxn modelId="{91E5B01C-5780-4913-9234-8B2A579B46E5}" srcId="{BD3981CA-12EF-4333-B55D-04E38183641F}" destId="{78A7D39D-956F-41E9-B5A1-426B8F356384}" srcOrd="5" destOrd="0" parTransId="{1771433D-7339-47A1-8AE7-5BB0E1578D48}" sibTransId="{158A7A76-B787-4848-8807-BEAD2727896D}"/>
    <dgm:cxn modelId="{718DB423-FE29-46B1-9A35-EB333300B705}" type="presOf" srcId="{7758C05B-829A-468B-82B8-7EEB6452471A}" destId="{7943CA9C-1437-4D15-B00D-4B73B36586CB}" srcOrd="0" destOrd="1" presId="urn:microsoft.com/office/officeart/2005/8/layout/list1"/>
    <dgm:cxn modelId="{62950F30-B346-49C7-BE83-A0182E2F51F0}" type="presOf" srcId="{88BAB51B-1864-462F-A835-1593F3B95FF6}" destId="{7943CA9C-1437-4D15-B00D-4B73B36586CB}" srcOrd="0" destOrd="7" presId="urn:microsoft.com/office/officeart/2005/8/layout/list1"/>
    <dgm:cxn modelId="{8D3F4C35-C6A5-4ABC-9FC8-E4E4E29B0BA8}" type="presOf" srcId="{A60908E9-9B37-4707-9FFC-1CD85EFFE762}" destId="{7943CA9C-1437-4D15-B00D-4B73B36586CB}" srcOrd="0" destOrd="4" presId="urn:microsoft.com/office/officeart/2005/8/layout/list1"/>
    <dgm:cxn modelId="{A03E283D-6452-446A-B576-95C08A411724}" srcId="{BD3981CA-12EF-4333-B55D-04E38183641F}" destId="{7EDAEC32-A1EA-4C58-A8E8-F7D7C6AB2172}" srcOrd="3" destOrd="0" parTransId="{A269354F-EAC4-4075-BCCB-69F416540395}" sibTransId="{751797EB-D3CE-46B4-A9B4-9995767BAACF}"/>
    <dgm:cxn modelId="{C01CD13E-2B73-4805-8F17-95B6353E7A6C}" srcId="{E78DAE9A-8999-4BB1-AFA5-80F81C69779D}" destId="{88BAB51B-1864-462F-A835-1593F3B95FF6}" srcOrd="0" destOrd="0" parTransId="{1DB081FB-3BC0-42E0-BDCF-680011D05F62}" sibTransId="{29DDA79A-CB60-484D-BC6E-7CFB74581051}"/>
    <dgm:cxn modelId="{CEFF2241-C4C3-4A5E-9ECD-C855EC61D73B}" type="presOf" srcId="{78A7D39D-956F-41E9-B5A1-426B8F356384}" destId="{7943CA9C-1437-4D15-B00D-4B73B36586CB}" srcOrd="0" destOrd="5" presId="urn:microsoft.com/office/officeart/2005/8/layout/list1"/>
    <dgm:cxn modelId="{76E78943-CB1D-45C4-AD8A-963B76311D0C}" srcId="{DB245E22-4A6E-4828-8FA4-202387D186EE}" destId="{BD3981CA-12EF-4333-B55D-04E38183641F}" srcOrd="0" destOrd="0" parTransId="{1EA4887E-D336-4E59-B32F-D650A77CAE6C}" sibTransId="{3419A8D3-7A0D-4E73-8563-1F16F5CB4E72}"/>
    <dgm:cxn modelId="{D66BF263-ADCA-4BAF-BE8D-6314F0BFE842}" srcId="{BD3981CA-12EF-4333-B55D-04E38183641F}" destId="{E78DAE9A-8999-4BB1-AFA5-80F81C69779D}" srcOrd="6" destOrd="0" parTransId="{72F91CC3-0BA5-4BA5-AE36-8AD8B8077BC7}" sibTransId="{FE633FAE-28A2-4AAD-BC0B-2C0CFA92EA7F}"/>
    <dgm:cxn modelId="{F831F464-B33A-4A33-BEB0-A9753ED8060A}" srcId="{BD3981CA-12EF-4333-B55D-04E38183641F}" destId="{7758C05B-829A-468B-82B8-7EEB6452471A}" srcOrd="1" destOrd="0" parTransId="{57D25F2B-D5D7-46B5-BA6E-9E8599AA8320}" sibTransId="{3F5A98AD-AF00-4ADA-948D-5D021747BD3A}"/>
    <dgm:cxn modelId="{E2FC314B-AE3D-46E8-A769-C54C7C6FB936}" type="presOf" srcId="{E78DAE9A-8999-4BB1-AFA5-80F81C69779D}" destId="{7943CA9C-1437-4D15-B00D-4B73B36586CB}" srcOrd="0" destOrd="6" presId="urn:microsoft.com/office/officeart/2005/8/layout/list1"/>
    <dgm:cxn modelId="{ED5D9773-802D-41B0-83F1-5B72AB44B583}" type="presOf" srcId="{62B95CAD-3EBC-4EFF-870B-91CA7898060C}" destId="{7943CA9C-1437-4D15-B00D-4B73B36586CB}" srcOrd="0" destOrd="8" presId="urn:microsoft.com/office/officeart/2005/8/layout/list1"/>
    <dgm:cxn modelId="{E193B173-ECE9-4B02-AF62-E5B687242409}" type="presOf" srcId="{BD3981CA-12EF-4333-B55D-04E38183641F}" destId="{43296E66-3C3E-4E7C-8B28-137ACBB73950}" srcOrd="1" destOrd="0" presId="urn:microsoft.com/office/officeart/2005/8/layout/list1"/>
    <dgm:cxn modelId="{E2EDBE5A-774B-465F-B2B0-A44FFA7432DB}" type="presOf" srcId="{DB245E22-4A6E-4828-8FA4-202387D186EE}" destId="{05F6F76D-570D-4FBB-BB61-A27984612B7D}" srcOrd="0" destOrd="0" presId="urn:microsoft.com/office/officeart/2005/8/layout/list1"/>
    <dgm:cxn modelId="{740E8B81-F283-4FA0-8FF6-C7B8F05B0C79}" type="presOf" srcId="{087E37D3-44B6-4E9B-9852-2597C5E82D46}" destId="{DF554958-772E-4644-8E54-078A5F3FCEBB}" srcOrd="1" destOrd="0" presId="urn:microsoft.com/office/officeart/2005/8/layout/list1"/>
    <dgm:cxn modelId="{0AA00D8F-1549-44A6-AA51-23A43B188342}" srcId="{BD3981CA-12EF-4333-B55D-04E38183641F}" destId="{A60908E9-9B37-4707-9FFC-1CD85EFFE762}" srcOrd="4" destOrd="0" parTransId="{AD1EB5E2-2D7E-4485-B2C5-2E403D12F553}" sibTransId="{716EEF61-21BD-4F5F-9C63-0A9C17DA115F}"/>
    <dgm:cxn modelId="{C8A34593-5ED9-4625-B014-3008272DD378}" srcId="{BD3981CA-12EF-4333-B55D-04E38183641F}" destId="{37B02EF2-CF9F-4497-8B05-715CAD5784D7}" srcOrd="0" destOrd="0" parTransId="{2FB99BCF-5AFB-427C-8D69-BF66971B43A6}" sibTransId="{3CE1BA2E-68F4-4EF6-AE78-B9589DE44065}"/>
    <dgm:cxn modelId="{D8DB0597-6125-4900-804A-A904A1659FA2}" type="presOf" srcId="{12F11AE3-7265-4F4F-9FB0-F8B7230F9E0F}" destId="{7943CA9C-1437-4D15-B00D-4B73B36586CB}" srcOrd="0" destOrd="9" presId="urn:microsoft.com/office/officeart/2005/8/layout/list1"/>
    <dgm:cxn modelId="{D0DA0797-75C4-42E5-B8DB-6843C2C9A7B8}" type="presOf" srcId="{37B02EF2-CF9F-4497-8B05-715CAD5784D7}" destId="{7943CA9C-1437-4D15-B00D-4B73B36586CB}" srcOrd="0" destOrd="0" presId="urn:microsoft.com/office/officeart/2005/8/layout/list1"/>
    <dgm:cxn modelId="{EABE389F-A49F-4E73-AD41-269E6451B6D6}" srcId="{BD3981CA-12EF-4333-B55D-04E38183641F}" destId="{0C280834-AE15-40D5-9AD9-2B9977B92992}" srcOrd="2" destOrd="0" parTransId="{B56E7080-4F32-493D-93E5-EE6D219DAEB1}" sibTransId="{E96DA62A-759A-4531-B82A-A268D360A446}"/>
    <dgm:cxn modelId="{A056E4B6-DC71-4689-99DF-539D64FB6A7B}" type="presOf" srcId="{BD3981CA-12EF-4333-B55D-04E38183641F}" destId="{AA507F5B-0B3B-43BD-AAED-10A10B7851BA}" srcOrd="0" destOrd="0" presId="urn:microsoft.com/office/officeart/2005/8/layout/list1"/>
    <dgm:cxn modelId="{86D2C8B7-11B4-4299-8B52-607C5FC82430}" type="presOf" srcId="{7EDAEC32-A1EA-4C58-A8E8-F7D7C6AB2172}" destId="{7943CA9C-1437-4D15-B00D-4B73B36586CB}" srcOrd="0" destOrd="3" presId="urn:microsoft.com/office/officeart/2005/8/layout/list1"/>
    <dgm:cxn modelId="{6086B3C5-1510-41A6-B4EC-B7EC1E42FFC2}" srcId="{DB245E22-4A6E-4828-8FA4-202387D186EE}" destId="{087E37D3-44B6-4E9B-9852-2597C5E82D46}" srcOrd="1" destOrd="0" parTransId="{76498C34-6D4B-4DE7-A366-865EDC080D46}" sibTransId="{3EDB2FCE-DFC9-4654-86C9-7A82EB2E035E}"/>
    <dgm:cxn modelId="{AEDB17CE-C147-40BD-8408-5E48A66CF732}" type="presOf" srcId="{087E37D3-44B6-4E9B-9852-2597C5E82D46}" destId="{472E8CE8-CA1C-4414-8D12-10411DE8724E}" srcOrd="0" destOrd="0" presId="urn:microsoft.com/office/officeart/2005/8/layout/list1"/>
    <dgm:cxn modelId="{CD2AC4D2-8C18-46F6-9D7E-8CCBA9E8EA5E}" srcId="{E78DAE9A-8999-4BB1-AFA5-80F81C69779D}" destId="{12F11AE3-7265-4F4F-9FB0-F8B7230F9E0F}" srcOrd="2" destOrd="0" parTransId="{5D12BC34-BCAA-48A4-A0C1-A70674BD6B0D}" sibTransId="{405EB772-84A4-4E06-A3E8-84E0ED100BE4}"/>
    <dgm:cxn modelId="{34F5BBE4-3DD1-4767-BFF8-FECB47DE01AE}" type="presOf" srcId="{0C280834-AE15-40D5-9AD9-2B9977B92992}" destId="{7943CA9C-1437-4D15-B00D-4B73B36586CB}" srcOrd="0" destOrd="2" presId="urn:microsoft.com/office/officeart/2005/8/layout/list1"/>
    <dgm:cxn modelId="{EB074762-9A06-4E04-BD6F-D7177ECCEC3E}" type="presParOf" srcId="{05F6F76D-570D-4FBB-BB61-A27984612B7D}" destId="{4C1D8FB2-DC98-4CCB-A899-AEC470DBA62B}" srcOrd="0" destOrd="0" presId="urn:microsoft.com/office/officeart/2005/8/layout/list1"/>
    <dgm:cxn modelId="{10F18B15-0F4C-431D-9A09-9D8C784FD9F5}" type="presParOf" srcId="{4C1D8FB2-DC98-4CCB-A899-AEC470DBA62B}" destId="{AA507F5B-0B3B-43BD-AAED-10A10B7851BA}" srcOrd="0" destOrd="0" presId="urn:microsoft.com/office/officeart/2005/8/layout/list1"/>
    <dgm:cxn modelId="{811BF1EC-EA50-47C9-BDF0-350B1BD7E806}" type="presParOf" srcId="{4C1D8FB2-DC98-4CCB-A899-AEC470DBA62B}" destId="{43296E66-3C3E-4E7C-8B28-137ACBB73950}" srcOrd="1" destOrd="0" presId="urn:microsoft.com/office/officeart/2005/8/layout/list1"/>
    <dgm:cxn modelId="{0EA03DAD-6FC0-4BD4-840C-423897210CE3}" type="presParOf" srcId="{05F6F76D-570D-4FBB-BB61-A27984612B7D}" destId="{A6E7927E-54CB-4A4D-9A49-A70B7BB2CFC5}" srcOrd="1" destOrd="0" presId="urn:microsoft.com/office/officeart/2005/8/layout/list1"/>
    <dgm:cxn modelId="{DF26B951-CF7A-4F6D-BCB0-3008FA914276}" type="presParOf" srcId="{05F6F76D-570D-4FBB-BB61-A27984612B7D}" destId="{7943CA9C-1437-4D15-B00D-4B73B36586CB}" srcOrd="2" destOrd="0" presId="urn:microsoft.com/office/officeart/2005/8/layout/list1"/>
    <dgm:cxn modelId="{79285303-7F33-4D26-9281-99DEF91A8878}" type="presParOf" srcId="{05F6F76D-570D-4FBB-BB61-A27984612B7D}" destId="{F6E624E9-126B-4B16-8E58-D02DC2775FE5}" srcOrd="3" destOrd="0" presId="urn:microsoft.com/office/officeart/2005/8/layout/list1"/>
    <dgm:cxn modelId="{0BB15469-DA17-4F42-904E-B4F9CE8CFF8F}" type="presParOf" srcId="{05F6F76D-570D-4FBB-BB61-A27984612B7D}" destId="{F70C243E-EB88-4E8A-BEC0-5146307D691D}" srcOrd="4" destOrd="0" presId="urn:microsoft.com/office/officeart/2005/8/layout/list1"/>
    <dgm:cxn modelId="{187EEC3E-A9DA-4EEF-9BF6-2BA6546AE1A6}" type="presParOf" srcId="{F70C243E-EB88-4E8A-BEC0-5146307D691D}" destId="{472E8CE8-CA1C-4414-8D12-10411DE8724E}" srcOrd="0" destOrd="0" presId="urn:microsoft.com/office/officeart/2005/8/layout/list1"/>
    <dgm:cxn modelId="{51C97A42-187E-4E05-BF79-6D49EDEB2E81}" type="presParOf" srcId="{F70C243E-EB88-4E8A-BEC0-5146307D691D}" destId="{DF554958-772E-4644-8E54-078A5F3FCEBB}" srcOrd="1" destOrd="0" presId="urn:microsoft.com/office/officeart/2005/8/layout/list1"/>
    <dgm:cxn modelId="{E7A176ED-19AC-4BF8-875B-E7AC35DAB2DA}" type="presParOf" srcId="{05F6F76D-570D-4FBB-BB61-A27984612B7D}" destId="{ADB44FA9-C8D1-4AD3-8929-E9E83FCB4D0D}" srcOrd="5" destOrd="0" presId="urn:microsoft.com/office/officeart/2005/8/layout/list1"/>
    <dgm:cxn modelId="{4738F2BB-9DD1-4EAF-88E0-D272CE70D89B}" type="presParOf" srcId="{05F6F76D-570D-4FBB-BB61-A27984612B7D}" destId="{81F1475D-BF69-4EA9-A005-87C88C549AB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D9F20B-D8C2-49B6-A3E6-77798985A33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242A06DC-8BCD-4853-ABA7-B949371CECB2}">
      <dgm:prSet phldrT="[Text]" phldr="0"/>
      <dgm:spPr/>
      <dgm:t>
        <a:bodyPr/>
        <a:lstStyle/>
        <a:p>
          <a:pPr rtl="0"/>
          <a:r>
            <a:rPr lang="en-US" dirty="0">
              <a:latin typeface="Arial Black" panose="020B0A04020102020204"/>
            </a:rPr>
            <a:t>Jarrett Laraway, Director</a:t>
          </a:r>
          <a:endParaRPr lang="en-US" dirty="0"/>
        </a:p>
      </dgm:t>
    </dgm:pt>
    <dgm:pt modelId="{FFE99F44-EA7E-4E4F-B537-B36F9813A1A4}" type="parTrans" cxnId="{F42FF8C1-4D59-4E23-9828-EE2A7CA2C1FC}">
      <dgm:prSet/>
      <dgm:spPr/>
      <dgm:t>
        <a:bodyPr/>
        <a:lstStyle/>
        <a:p>
          <a:endParaRPr lang="en-US"/>
        </a:p>
      </dgm:t>
    </dgm:pt>
    <dgm:pt modelId="{C949795D-8B9B-453F-8871-D54DCF347CE9}" type="sibTrans" cxnId="{F42FF8C1-4D59-4E23-9828-EE2A7CA2C1FC}">
      <dgm:prSet/>
      <dgm:spPr/>
      <dgm:t>
        <a:bodyPr/>
        <a:lstStyle/>
        <a:p>
          <a:endParaRPr lang="en-US"/>
        </a:p>
      </dgm:t>
    </dgm:pt>
    <dgm:pt modelId="{F1A28610-7506-4065-BE93-FA0450307307}">
      <dgm:prSet phldrT="[Text]" phldr="0"/>
      <dgm:spPr/>
      <dgm:t>
        <a:bodyPr/>
        <a:lstStyle/>
        <a:p>
          <a:pPr rtl="0"/>
          <a:r>
            <a:rPr lang="en-US" dirty="0">
              <a:latin typeface="Arial Black" panose="020B0A04020102020204"/>
            </a:rPr>
            <a:t>Steve Cottingham, Real Estate Project Manager</a:t>
          </a:r>
        </a:p>
      </dgm:t>
    </dgm:pt>
    <dgm:pt modelId="{9A98E40E-AA53-48C7-AA47-851AD410ED0B}" type="parTrans" cxnId="{63B02633-E051-4704-B594-716E6B907182}">
      <dgm:prSet/>
      <dgm:spPr/>
      <dgm:t>
        <a:bodyPr/>
        <a:lstStyle/>
        <a:p>
          <a:endParaRPr lang="en-US"/>
        </a:p>
      </dgm:t>
    </dgm:pt>
    <dgm:pt modelId="{D15F2844-5E22-4E65-AC80-46661D8D85C9}" type="sibTrans" cxnId="{63B02633-E051-4704-B594-716E6B907182}">
      <dgm:prSet/>
      <dgm:spPr/>
      <dgm:t>
        <a:bodyPr/>
        <a:lstStyle/>
        <a:p>
          <a:endParaRPr lang="en-US"/>
        </a:p>
      </dgm:t>
    </dgm:pt>
    <dgm:pt modelId="{1400591B-083B-483C-A561-BF599BE89C6E}">
      <dgm:prSet phldrT="[Text]" phldr="0"/>
      <dgm:spPr/>
      <dgm:t>
        <a:bodyPr/>
        <a:lstStyle/>
        <a:p>
          <a:pPr rtl="0"/>
          <a:r>
            <a:rPr lang="en-US" dirty="0">
              <a:latin typeface="Arial Black" panose="020B0A04020102020204"/>
            </a:rPr>
            <a:t>Janet Droege, Real Estate Coordinator</a:t>
          </a:r>
        </a:p>
        <a:p>
          <a:pPr rtl="0"/>
          <a:endParaRPr lang="en-US" b="0" dirty="0"/>
        </a:p>
      </dgm:t>
    </dgm:pt>
    <dgm:pt modelId="{070B69FD-BD9E-4DFC-9ACE-71F29FEBCDF1}" type="parTrans" cxnId="{295AC518-C6AF-4C98-9083-F0EEB1B7C5D3}">
      <dgm:prSet/>
      <dgm:spPr/>
      <dgm:t>
        <a:bodyPr/>
        <a:lstStyle/>
        <a:p>
          <a:endParaRPr lang="en-US"/>
        </a:p>
      </dgm:t>
    </dgm:pt>
    <dgm:pt modelId="{D590DB45-CFB7-459D-BC17-CF10523D6568}" type="sibTrans" cxnId="{295AC518-C6AF-4C98-9083-F0EEB1B7C5D3}">
      <dgm:prSet/>
      <dgm:spPr/>
      <dgm:t>
        <a:bodyPr/>
        <a:lstStyle/>
        <a:p>
          <a:endParaRPr lang="en-US"/>
        </a:p>
      </dgm:t>
    </dgm:pt>
    <dgm:pt modelId="{B238EAAF-FEAA-412E-BDE0-380A44951B8F}">
      <dgm:prSet phldrT="[Text]" phldr="0"/>
      <dgm:spPr/>
      <dgm:t>
        <a:bodyPr/>
        <a:lstStyle/>
        <a:p>
          <a:pPr rtl="0"/>
          <a:r>
            <a:rPr lang="en-US" dirty="0">
              <a:latin typeface="Arial Black" panose="020B0A04020102020204"/>
            </a:rPr>
            <a:t>Tiffany Franc, Real Estate Coordinator</a:t>
          </a:r>
        </a:p>
      </dgm:t>
    </dgm:pt>
    <dgm:pt modelId="{48FEF722-D145-4FCA-A5DB-1D8D6FB63CC3}" type="parTrans" cxnId="{2C00BDB1-2AE0-4972-8434-A87DFC4ACF35}">
      <dgm:prSet/>
      <dgm:spPr/>
      <dgm:t>
        <a:bodyPr/>
        <a:lstStyle/>
        <a:p>
          <a:endParaRPr lang="en-US"/>
        </a:p>
      </dgm:t>
    </dgm:pt>
    <dgm:pt modelId="{7A868215-6300-45CA-8050-E9DBE9BD85F8}" type="sibTrans" cxnId="{2C00BDB1-2AE0-4972-8434-A87DFC4ACF35}">
      <dgm:prSet/>
      <dgm:spPr/>
      <dgm:t>
        <a:bodyPr/>
        <a:lstStyle/>
        <a:p>
          <a:endParaRPr lang="en-US"/>
        </a:p>
      </dgm:t>
    </dgm:pt>
    <dgm:pt modelId="{D30F1D56-4EAB-465F-8E97-8306C8C67640}" type="pres">
      <dgm:prSet presAssocID="{1CD9F20B-D8C2-49B6-A3E6-77798985A339}" presName="hierChild1" presStyleCnt="0">
        <dgm:presLayoutVars>
          <dgm:chPref val="1"/>
          <dgm:dir/>
          <dgm:animOne val="branch"/>
          <dgm:animLvl val="lvl"/>
          <dgm:resizeHandles/>
        </dgm:presLayoutVars>
      </dgm:prSet>
      <dgm:spPr/>
    </dgm:pt>
    <dgm:pt modelId="{86A73F8D-B392-48DB-B30C-610BC60D365C}" type="pres">
      <dgm:prSet presAssocID="{242A06DC-8BCD-4853-ABA7-B949371CECB2}" presName="hierRoot1" presStyleCnt="0"/>
      <dgm:spPr/>
    </dgm:pt>
    <dgm:pt modelId="{380AF4B5-8797-41CF-A6BC-D19A0FC69B28}" type="pres">
      <dgm:prSet presAssocID="{242A06DC-8BCD-4853-ABA7-B949371CECB2}" presName="composite" presStyleCnt="0"/>
      <dgm:spPr/>
    </dgm:pt>
    <dgm:pt modelId="{CF1A37B3-DB58-45DF-A67E-D728EFBB7E4C}" type="pres">
      <dgm:prSet presAssocID="{242A06DC-8BCD-4853-ABA7-B949371CECB2}" presName="background" presStyleLbl="node0" presStyleIdx="0" presStyleCnt="1"/>
      <dgm:spPr/>
    </dgm:pt>
    <dgm:pt modelId="{3D37E893-4544-455E-AC79-FD84950CC9DB}" type="pres">
      <dgm:prSet presAssocID="{242A06DC-8BCD-4853-ABA7-B949371CECB2}" presName="text" presStyleLbl="fgAcc0" presStyleIdx="0" presStyleCnt="1" custScaleX="109011" custLinFactNeighborX="-6885" custLinFactNeighborY="-25091">
        <dgm:presLayoutVars>
          <dgm:chPref val="3"/>
        </dgm:presLayoutVars>
      </dgm:prSet>
      <dgm:spPr/>
    </dgm:pt>
    <dgm:pt modelId="{7A5578CE-6C9C-442D-911B-1A94DBCDF76B}" type="pres">
      <dgm:prSet presAssocID="{242A06DC-8BCD-4853-ABA7-B949371CECB2}" presName="hierChild2" presStyleCnt="0"/>
      <dgm:spPr/>
    </dgm:pt>
    <dgm:pt modelId="{158D3597-0CB1-40DC-92F6-D87682E748DD}" type="pres">
      <dgm:prSet presAssocID="{9A98E40E-AA53-48C7-AA47-851AD410ED0B}" presName="Name10" presStyleLbl="parChTrans1D2" presStyleIdx="0" presStyleCnt="3"/>
      <dgm:spPr/>
    </dgm:pt>
    <dgm:pt modelId="{524A4C31-547B-455C-A480-A5E920E98AFE}" type="pres">
      <dgm:prSet presAssocID="{F1A28610-7506-4065-BE93-FA0450307307}" presName="hierRoot2" presStyleCnt="0"/>
      <dgm:spPr/>
    </dgm:pt>
    <dgm:pt modelId="{9D43DE3B-394D-4506-9F75-76F37D396C01}" type="pres">
      <dgm:prSet presAssocID="{F1A28610-7506-4065-BE93-FA0450307307}" presName="composite2" presStyleCnt="0"/>
      <dgm:spPr/>
    </dgm:pt>
    <dgm:pt modelId="{D6EB7BCD-1310-49C3-9157-66345A628E9B}" type="pres">
      <dgm:prSet presAssocID="{F1A28610-7506-4065-BE93-FA0450307307}" presName="background2" presStyleLbl="node2" presStyleIdx="0" presStyleCnt="3"/>
      <dgm:spPr/>
    </dgm:pt>
    <dgm:pt modelId="{69CE018A-22DB-40EB-A73D-118F10390BAA}" type="pres">
      <dgm:prSet presAssocID="{F1A28610-7506-4065-BE93-FA0450307307}" presName="text2" presStyleLbl="fgAcc2" presStyleIdx="0" presStyleCnt="3" custLinFactNeighborX="-29080" custLinFactNeighborY="-12338">
        <dgm:presLayoutVars>
          <dgm:chPref val="3"/>
        </dgm:presLayoutVars>
      </dgm:prSet>
      <dgm:spPr/>
    </dgm:pt>
    <dgm:pt modelId="{5B68474B-6BA9-47C2-B32C-B3CDF7848472}" type="pres">
      <dgm:prSet presAssocID="{F1A28610-7506-4065-BE93-FA0450307307}" presName="hierChild3" presStyleCnt="0"/>
      <dgm:spPr/>
    </dgm:pt>
    <dgm:pt modelId="{90E1429E-D4AB-4A95-B9C6-E32BCAC22BB4}" type="pres">
      <dgm:prSet presAssocID="{070B69FD-BD9E-4DFC-9ACE-71F29FEBCDF1}" presName="Name10" presStyleLbl="parChTrans1D2" presStyleIdx="1" presStyleCnt="3"/>
      <dgm:spPr/>
    </dgm:pt>
    <dgm:pt modelId="{5331F3D9-A8A3-4EA4-BB9E-3A2E4DFD2883}" type="pres">
      <dgm:prSet presAssocID="{1400591B-083B-483C-A561-BF599BE89C6E}" presName="hierRoot2" presStyleCnt="0"/>
      <dgm:spPr/>
    </dgm:pt>
    <dgm:pt modelId="{8433DA62-30C5-4F19-A2CF-4FCCE0BFE713}" type="pres">
      <dgm:prSet presAssocID="{1400591B-083B-483C-A561-BF599BE89C6E}" presName="composite2" presStyleCnt="0"/>
      <dgm:spPr/>
    </dgm:pt>
    <dgm:pt modelId="{65FACEC5-4C2E-4D55-8CD3-28CA2D95E548}" type="pres">
      <dgm:prSet presAssocID="{1400591B-083B-483C-A561-BF599BE89C6E}" presName="background2" presStyleLbl="node2" presStyleIdx="1" presStyleCnt="3"/>
      <dgm:spPr/>
    </dgm:pt>
    <dgm:pt modelId="{1BE60B21-6EB1-44FD-B85D-ADBEA89DFDF5}" type="pres">
      <dgm:prSet presAssocID="{1400591B-083B-483C-A561-BF599BE89C6E}" presName="text2" presStyleLbl="fgAcc2" presStyleIdx="1" presStyleCnt="3" custLinFactNeighborX="-8773" custLinFactNeighborY="-18881">
        <dgm:presLayoutVars>
          <dgm:chPref val="3"/>
        </dgm:presLayoutVars>
      </dgm:prSet>
      <dgm:spPr/>
    </dgm:pt>
    <dgm:pt modelId="{ADEB84EB-14D3-4B85-A755-142334F661CE}" type="pres">
      <dgm:prSet presAssocID="{1400591B-083B-483C-A561-BF599BE89C6E}" presName="hierChild3" presStyleCnt="0"/>
      <dgm:spPr/>
    </dgm:pt>
    <dgm:pt modelId="{EEE790CB-CADC-4243-AE7E-ACF57479F78E}" type="pres">
      <dgm:prSet presAssocID="{48FEF722-D145-4FCA-A5DB-1D8D6FB63CC3}" presName="Name10" presStyleLbl="parChTrans1D2" presStyleIdx="2" presStyleCnt="3"/>
      <dgm:spPr/>
    </dgm:pt>
    <dgm:pt modelId="{3D05D237-BC50-4D6B-B20F-CCBCC2157BD1}" type="pres">
      <dgm:prSet presAssocID="{B238EAAF-FEAA-412E-BDE0-380A44951B8F}" presName="hierRoot2" presStyleCnt="0"/>
      <dgm:spPr/>
    </dgm:pt>
    <dgm:pt modelId="{F6D2122E-31D7-498E-945F-13EFC15E659D}" type="pres">
      <dgm:prSet presAssocID="{B238EAAF-FEAA-412E-BDE0-380A44951B8F}" presName="composite2" presStyleCnt="0"/>
      <dgm:spPr/>
    </dgm:pt>
    <dgm:pt modelId="{1828A976-36F8-444A-ACFC-3F4764998B30}" type="pres">
      <dgm:prSet presAssocID="{B238EAAF-FEAA-412E-BDE0-380A44951B8F}" presName="background2" presStyleLbl="node2" presStyleIdx="2" presStyleCnt="3"/>
      <dgm:spPr/>
    </dgm:pt>
    <dgm:pt modelId="{55F71032-0A82-456D-8523-4E30950925F2}" type="pres">
      <dgm:prSet presAssocID="{B238EAAF-FEAA-412E-BDE0-380A44951B8F}" presName="text2" presStyleLbl="fgAcc2" presStyleIdx="2" presStyleCnt="3" custLinFactNeighborX="-8687" custLinFactNeighborY="-14274">
        <dgm:presLayoutVars>
          <dgm:chPref val="3"/>
        </dgm:presLayoutVars>
      </dgm:prSet>
      <dgm:spPr/>
    </dgm:pt>
    <dgm:pt modelId="{9452DA21-8717-486A-947C-FCA374C4E0A0}" type="pres">
      <dgm:prSet presAssocID="{B238EAAF-FEAA-412E-BDE0-380A44951B8F}" presName="hierChild3" presStyleCnt="0"/>
      <dgm:spPr/>
    </dgm:pt>
  </dgm:ptLst>
  <dgm:cxnLst>
    <dgm:cxn modelId="{295AC518-C6AF-4C98-9083-F0EEB1B7C5D3}" srcId="{242A06DC-8BCD-4853-ABA7-B949371CECB2}" destId="{1400591B-083B-483C-A561-BF599BE89C6E}" srcOrd="1" destOrd="0" parTransId="{070B69FD-BD9E-4DFC-9ACE-71F29FEBCDF1}" sibTransId="{D590DB45-CFB7-459D-BC17-CF10523D6568}"/>
    <dgm:cxn modelId="{2C8D851E-F6CC-47A7-AA99-8E39ECF8804B}" type="presOf" srcId="{070B69FD-BD9E-4DFC-9ACE-71F29FEBCDF1}" destId="{90E1429E-D4AB-4A95-B9C6-E32BCAC22BB4}" srcOrd="0" destOrd="0" presId="urn:microsoft.com/office/officeart/2005/8/layout/hierarchy1"/>
    <dgm:cxn modelId="{63B02633-E051-4704-B594-716E6B907182}" srcId="{242A06DC-8BCD-4853-ABA7-B949371CECB2}" destId="{F1A28610-7506-4065-BE93-FA0450307307}" srcOrd="0" destOrd="0" parTransId="{9A98E40E-AA53-48C7-AA47-851AD410ED0B}" sibTransId="{D15F2844-5E22-4E65-AC80-46661D8D85C9}"/>
    <dgm:cxn modelId="{CC928A37-F0D8-4132-B8B7-CE91718B788E}" type="presOf" srcId="{9A98E40E-AA53-48C7-AA47-851AD410ED0B}" destId="{158D3597-0CB1-40DC-92F6-D87682E748DD}" srcOrd="0" destOrd="0" presId="urn:microsoft.com/office/officeart/2005/8/layout/hierarchy1"/>
    <dgm:cxn modelId="{387F568C-936A-4E93-B932-B788535934F0}" type="presOf" srcId="{F1A28610-7506-4065-BE93-FA0450307307}" destId="{69CE018A-22DB-40EB-A73D-118F10390BAA}" srcOrd="0" destOrd="0" presId="urn:microsoft.com/office/officeart/2005/8/layout/hierarchy1"/>
    <dgm:cxn modelId="{34EC9BA2-9ABC-4252-8BC2-E180C7754F9B}" type="presOf" srcId="{1CD9F20B-D8C2-49B6-A3E6-77798985A339}" destId="{D30F1D56-4EAB-465F-8E97-8306C8C67640}" srcOrd="0" destOrd="0" presId="urn:microsoft.com/office/officeart/2005/8/layout/hierarchy1"/>
    <dgm:cxn modelId="{360E17A6-D52F-4A24-88C9-0B15AC6B6258}" type="presOf" srcId="{B238EAAF-FEAA-412E-BDE0-380A44951B8F}" destId="{55F71032-0A82-456D-8523-4E30950925F2}" srcOrd="0" destOrd="0" presId="urn:microsoft.com/office/officeart/2005/8/layout/hierarchy1"/>
    <dgm:cxn modelId="{5C0C7AAD-4460-4BC9-8722-23A881DA9DAB}" type="presOf" srcId="{1400591B-083B-483C-A561-BF599BE89C6E}" destId="{1BE60B21-6EB1-44FD-B85D-ADBEA89DFDF5}" srcOrd="0" destOrd="0" presId="urn:microsoft.com/office/officeart/2005/8/layout/hierarchy1"/>
    <dgm:cxn modelId="{2C00BDB1-2AE0-4972-8434-A87DFC4ACF35}" srcId="{242A06DC-8BCD-4853-ABA7-B949371CECB2}" destId="{B238EAAF-FEAA-412E-BDE0-380A44951B8F}" srcOrd="2" destOrd="0" parTransId="{48FEF722-D145-4FCA-A5DB-1D8D6FB63CC3}" sibTransId="{7A868215-6300-45CA-8050-E9DBE9BD85F8}"/>
    <dgm:cxn modelId="{F42FF8C1-4D59-4E23-9828-EE2A7CA2C1FC}" srcId="{1CD9F20B-D8C2-49B6-A3E6-77798985A339}" destId="{242A06DC-8BCD-4853-ABA7-B949371CECB2}" srcOrd="0" destOrd="0" parTransId="{FFE99F44-EA7E-4E4F-B537-B36F9813A1A4}" sibTransId="{C949795D-8B9B-453F-8871-D54DCF347CE9}"/>
    <dgm:cxn modelId="{764BCEC9-3105-49AF-BF03-58A81E6DA3F5}" type="presOf" srcId="{48FEF722-D145-4FCA-A5DB-1D8D6FB63CC3}" destId="{EEE790CB-CADC-4243-AE7E-ACF57479F78E}" srcOrd="0" destOrd="0" presId="urn:microsoft.com/office/officeart/2005/8/layout/hierarchy1"/>
    <dgm:cxn modelId="{E788D9EA-68F9-4F46-BC77-0B2AE19CAE4D}" type="presOf" srcId="{242A06DC-8BCD-4853-ABA7-B949371CECB2}" destId="{3D37E893-4544-455E-AC79-FD84950CC9DB}" srcOrd="0" destOrd="0" presId="urn:microsoft.com/office/officeart/2005/8/layout/hierarchy1"/>
    <dgm:cxn modelId="{7FAF5976-F2BF-44B8-981D-9DD5938E93B4}" type="presParOf" srcId="{D30F1D56-4EAB-465F-8E97-8306C8C67640}" destId="{86A73F8D-B392-48DB-B30C-610BC60D365C}" srcOrd="0" destOrd="0" presId="urn:microsoft.com/office/officeart/2005/8/layout/hierarchy1"/>
    <dgm:cxn modelId="{940929DB-4C92-4B0F-BC49-EA95D1894E38}" type="presParOf" srcId="{86A73F8D-B392-48DB-B30C-610BC60D365C}" destId="{380AF4B5-8797-41CF-A6BC-D19A0FC69B28}" srcOrd="0" destOrd="0" presId="urn:microsoft.com/office/officeart/2005/8/layout/hierarchy1"/>
    <dgm:cxn modelId="{3E851541-6D9C-47DE-B302-8B92969E43A8}" type="presParOf" srcId="{380AF4B5-8797-41CF-A6BC-D19A0FC69B28}" destId="{CF1A37B3-DB58-45DF-A67E-D728EFBB7E4C}" srcOrd="0" destOrd="0" presId="urn:microsoft.com/office/officeart/2005/8/layout/hierarchy1"/>
    <dgm:cxn modelId="{9F2D7412-671C-4DF9-9F74-6AF31676D67B}" type="presParOf" srcId="{380AF4B5-8797-41CF-A6BC-D19A0FC69B28}" destId="{3D37E893-4544-455E-AC79-FD84950CC9DB}" srcOrd="1" destOrd="0" presId="urn:microsoft.com/office/officeart/2005/8/layout/hierarchy1"/>
    <dgm:cxn modelId="{02F0FF35-1BF4-4ADE-B4CD-52D79215BD6E}" type="presParOf" srcId="{86A73F8D-B392-48DB-B30C-610BC60D365C}" destId="{7A5578CE-6C9C-442D-911B-1A94DBCDF76B}" srcOrd="1" destOrd="0" presId="urn:microsoft.com/office/officeart/2005/8/layout/hierarchy1"/>
    <dgm:cxn modelId="{D3BD7642-B264-4C80-A073-861A814802DC}" type="presParOf" srcId="{7A5578CE-6C9C-442D-911B-1A94DBCDF76B}" destId="{158D3597-0CB1-40DC-92F6-D87682E748DD}" srcOrd="0" destOrd="0" presId="urn:microsoft.com/office/officeart/2005/8/layout/hierarchy1"/>
    <dgm:cxn modelId="{ABD7C00D-AD63-4CEC-BBDB-1ACBB3A6AEE9}" type="presParOf" srcId="{7A5578CE-6C9C-442D-911B-1A94DBCDF76B}" destId="{524A4C31-547B-455C-A480-A5E920E98AFE}" srcOrd="1" destOrd="0" presId="urn:microsoft.com/office/officeart/2005/8/layout/hierarchy1"/>
    <dgm:cxn modelId="{EBE0C09B-B9F0-4D88-A176-671DAF4DCBFB}" type="presParOf" srcId="{524A4C31-547B-455C-A480-A5E920E98AFE}" destId="{9D43DE3B-394D-4506-9F75-76F37D396C01}" srcOrd="0" destOrd="0" presId="urn:microsoft.com/office/officeart/2005/8/layout/hierarchy1"/>
    <dgm:cxn modelId="{04D34497-734A-48E1-BA47-7CF4EB5F690F}" type="presParOf" srcId="{9D43DE3B-394D-4506-9F75-76F37D396C01}" destId="{D6EB7BCD-1310-49C3-9157-66345A628E9B}" srcOrd="0" destOrd="0" presId="urn:microsoft.com/office/officeart/2005/8/layout/hierarchy1"/>
    <dgm:cxn modelId="{9F854D13-81FE-468A-9F77-E6B6AD37C6AE}" type="presParOf" srcId="{9D43DE3B-394D-4506-9F75-76F37D396C01}" destId="{69CE018A-22DB-40EB-A73D-118F10390BAA}" srcOrd="1" destOrd="0" presId="urn:microsoft.com/office/officeart/2005/8/layout/hierarchy1"/>
    <dgm:cxn modelId="{3E483264-419D-46E7-B749-DBD64B5BD88C}" type="presParOf" srcId="{524A4C31-547B-455C-A480-A5E920E98AFE}" destId="{5B68474B-6BA9-47C2-B32C-B3CDF7848472}" srcOrd="1" destOrd="0" presId="urn:microsoft.com/office/officeart/2005/8/layout/hierarchy1"/>
    <dgm:cxn modelId="{744536CE-025C-48BB-8596-2159A9C59BD6}" type="presParOf" srcId="{7A5578CE-6C9C-442D-911B-1A94DBCDF76B}" destId="{90E1429E-D4AB-4A95-B9C6-E32BCAC22BB4}" srcOrd="2" destOrd="0" presId="urn:microsoft.com/office/officeart/2005/8/layout/hierarchy1"/>
    <dgm:cxn modelId="{3416A122-438A-4C30-9EB0-0FF62B04C4BB}" type="presParOf" srcId="{7A5578CE-6C9C-442D-911B-1A94DBCDF76B}" destId="{5331F3D9-A8A3-4EA4-BB9E-3A2E4DFD2883}" srcOrd="3" destOrd="0" presId="urn:microsoft.com/office/officeart/2005/8/layout/hierarchy1"/>
    <dgm:cxn modelId="{61D23505-CB37-46B0-88F9-2818E4794B77}" type="presParOf" srcId="{5331F3D9-A8A3-4EA4-BB9E-3A2E4DFD2883}" destId="{8433DA62-30C5-4F19-A2CF-4FCCE0BFE713}" srcOrd="0" destOrd="0" presId="urn:microsoft.com/office/officeart/2005/8/layout/hierarchy1"/>
    <dgm:cxn modelId="{3206E7C8-A78C-4840-9046-0F35AA56C6C7}" type="presParOf" srcId="{8433DA62-30C5-4F19-A2CF-4FCCE0BFE713}" destId="{65FACEC5-4C2E-4D55-8CD3-28CA2D95E548}" srcOrd="0" destOrd="0" presId="urn:microsoft.com/office/officeart/2005/8/layout/hierarchy1"/>
    <dgm:cxn modelId="{C229EE28-E880-4417-A970-A1B85BE8C00A}" type="presParOf" srcId="{8433DA62-30C5-4F19-A2CF-4FCCE0BFE713}" destId="{1BE60B21-6EB1-44FD-B85D-ADBEA89DFDF5}" srcOrd="1" destOrd="0" presId="urn:microsoft.com/office/officeart/2005/8/layout/hierarchy1"/>
    <dgm:cxn modelId="{EAFDAECF-87BB-4AEC-B994-25C3E37FB08F}" type="presParOf" srcId="{5331F3D9-A8A3-4EA4-BB9E-3A2E4DFD2883}" destId="{ADEB84EB-14D3-4B85-A755-142334F661CE}" srcOrd="1" destOrd="0" presId="urn:microsoft.com/office/officeart/2005/8/layout/hierarchy1"/>
    <dgm:cxn modelId="{7F2D6201-36E4-4880-8DC2-6D04B3C08905}" type="presParOf" srcId="{7A5578CE-6C9C-442D-911B-1A94DBCDF76B}" destId="{EEE790CB-CADC-4243-AE7E-ACF57479F78E}" srcOrd="4" destOrd="0" presId="urn:microsoft.com/office/officeart/2005/8/layout/hierarchy1"/>
    <dgm:cxn modelId="{17F5F65D-38FF-442F-9FB9-7264E39EA7AC}" type="presParOf" srcId="{7A5578CE-6C9C-442D-911B-1A94DBCDF76B}" destId="{3D05D237-BC50-4D6B-B20F-CCBCC2157BD1}" srcOrd="5" destOrd="0" presId="urn:microsoft.com/office/officeart/2005/8/layout/hierarchy1"/>
    <dgm:cxn modelId="{952775D1-6237-4F15-A3FA-6616DAA54FAB}" type="presParOf" srcId="{3D05D237-BC50-4D6B-B20F-CCBCC2157BD1}" destId="{F6D2122E-31D7-498E-945F-13EFC15E659D}" srcOrd="0" destOrd="0" presId="urn:microsoft.com/office/officeart/2005/8/layout/hierarchy1"/>
    <dgm:cxn modelId="{12AD23E8-0527-4327-9BC8-949536C270E6}" type="presParOf" srcId="{F6D2122E-31D7-498E-945F-13EFC15E659D}" destId="{1828A976-36F8-444A-ACFC-3F4764998B30}" srcOrd="0" destOrd="0" presId="urn:microsoft.com/office/officeart/2005/8/layout/hierarchy1"/>
    <dgm:cxn modelId="{29CF1AD9-B9EE-423E-AEF6-046A69E24919}" type="presParOf" srcId="{F6D2122E-31D7-498E-945F-13EFC15E659D}" destId="{55F71032-0A82-456D-8523-4E30950925F2}" srcOrd="1" destOrd="0" presId="urn:microsoft.com/office/officeart/2005/8/layout/hierarchy1"/>
    <dgm:cxn modelId="{E30982FB-2DD7-47AC-90BA-A80C33055C3C}" type="presParOf" srcId="{3D05D237-BC50-4D6B-B20F-CCBCC2157BD1}" destId="{9452DA21-8717-486A-947C-FCA374C4E0A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D9F20B-D8C2-49B6-A3E6-77798985A33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242A06DC-8BCD-4853-ABA7-B949371CECB2}">
      <dgm:prSet phldrT="[Text]" phldr="0"/>
      <dgm:spPr/>
      <dgm:t>
        <a:bodyPr/>
        <a:lstStyle/>
        <a:p>
          <a:pPr rtl="0"/>
          <a:r>
            <a:rPr lang="en-US" dirty="0">
              <a:latin typeface="Arial Black" panose="020B0A04020102020204"/>
            </a:rPr>
            <a:t>David Wurzbach, Director</a:t>
          </a:r>
          <a:endParaRPr lang="en-US" dirty="0"/>
        </a:p>
      </dgm:t>
    </dgm:pt>
    <dgm:pt modelId="{FFE99F44-EA7E-4E4F-B537-B36F9813A1A4}" type="parTrans" cxnId="{F42FF8C1-4D59-4E23-9828-EE2A7CA2C1FC}">
      <dgm:prSet/>
      <dgm:spPr/>
      <dgm:t>
        <a:bodyPr/>
        <a:lstStyle/>
        <a:p>
          <a:endParaRPr lang="en-US"/>
        </a:p>
      </dgm:t>
    </dgm:pt>
    <dgm:pt modelId="{C949795D-8B9B-453F-8871-D54DCF347CE9}" type="sibTrans" cxnId="{F42FF8C1-4D59-4E23-9828-EE2A7CA2C1FC}">
      <dgm:prSet/>
      <dgm:spPr/>
      <dgm:t>
        <a:bodyPr/>
        <a:lstStyle/>
        <a:p>
          <a:endParaRPr lang="en-US"/>
        </a:p>
      </dgm:t>
    </dgm:pt>
    <dgm:pt modelId="{F1A28610-7506-4065-BE93-FA0450307307}">
      <dgm:prSet phldrT="[Text]" phldr="0"/>
      <dgm:spPr/>
      <dgm:t>
        <a:bodyPr/>
        <a:lstStyle/>
        <a:p>
          <a:pPr rtl="0"/>
          <a:r>
            <a:rPr lang="en-US" dirty="0">
              <a:latin typeface="Arial Black" panose="020B0A04020102020204"/>
            </a:rPr>
            <a:t>Mike Wisneski,</a:t>
          </a:r>
        </a:p>
        <a:p>
          <a:pPr rtl="0"/>
          <a:r>
            <a:rPr lang="en-US" dirty="0">
              <a:latin typeface="Arial Black" panose="020B0A04020102020204"/>
            </a:rPr>
            <a:t>Project Manager</a:t>
          </a:r>
        </a:p>
      </dgm:t>
    </dgm:pt>
    <dgm:pt modelId="{9A98E40E-AA53-48C7-AA47-851AD410ED0B}" type="parTrans" cxnId="{63B02633-E051-4704-B594-716E6B907182}">
      <dgm:prSet/>
      <dgm:spPr/>
      <dgm:t>
        <a:bodyPr/>
        <a:lstStyle/>
        <a:p>
          <a:endParaRPr lang="en-US"/>
        </a:p>
      </dgm:t>
    </dgm:pt>
    <dgm:pt modelId="{D15F2844-5E22-4E65-AC80-46661D8D85C9}" type="sibTrans" cxnId="{63B02633-E051-4704-B594-716E6B907182}">
      <dgm:prSet/>
      <dgm:spPr/>
      <dgm:t>
        <a:bodyPr/>
        <a:lstStyle/>
        <a:p>
          <a:endParaRPr lang="en-US"/>
        </a:p>
      </dgm:t>
    </dgm:pt>
    <dgm:pt modelId="{1400591B-083B-483C-A561-BF599BE89C6E}">
      <dgm:prSet phldrT="[Text]" phldr="0"/>
      <dgm:spPr/>
      <dgm:t>
        <a:bodyPr/>
        <a:lstStyle/>
        <a:p>
          <a:pPr rtl="0"/>
          <a:r>
            <a:rPr lang="en-US" dirty="0">
              <a:latin typeface="Arial Black" panose="020B0A04020102020204"/>
            </a:rPr>
            <a:t>Gordon Schott,</a:t>
          </a:r>
        </a:p>
        <a:p>
          <a:pPr rtl="0"/>
          <a:r>
            <a:rPr lang="en-US" dirty="0">
              <a:latin typeface="Arial Black" panose="020B0A04020102020204"/>
            </a:rPr>
            <a:t>Project Manager</a:t>
          </a:r>
        </a:p>
        <a:p>
          <a:pPr rtl="0"/>
          <a:endParaRPr lang="en-US" b="0" dirty="0"/>
        </a:p>
      </dgm:t>
    </dgm:pt>
    <dgm:pt modelId="{070B69FD-BD9E-4DFC-9ACE-71F29FEBCDF1}" type="parTrans" cxnId="{295AC518-C6AF-4C98-9083-F0EEB1B7C5D3}">
      <dgm:prSet/>
      <dgm:spPr/>
      <dgm:t>
        <a:bodyPr/>
        <a:lstStyle/>
        <a:p>
          <a:endParaRPr lang="en-US"/>
        </a:p>
      </dgm:t>
    </dgm:pt>
    <dgm:pt modelId="{D590DB45-CFB7-459D-BC17-CF10523D6568}" type="sibTrans" cxnId="{295AC518-C6AF-4C98-9083-F0EEB1B7C5D3}">
      <dgm:prSet/>
      <dgm:spPr/>
      <dgm:t>
        <a:bodyPr/>
        <a:lstStyle/>
        <a:p>
          <a:endParaRPr lang="en-US"/>
        </a:p>
      </dgm:t>
    </dgm:pt>
    <dgm:pt modelId="{D30F1D56-4EAB-465F-8E97-8306C8C67640}" type="pres">
      <dgm:prSet presAssocID="{1CD9F20B-D8C2-49B6-A3E6-77798985A339}" presName="hierChild1" presStyleCnt="0">
        <dgm:presLayoutVars>
          <dgm:chPref val="1"/>
          <dgm:dir/>
          <dgm:animOne val="branch"/>
          <dgm:animLvl val="lvl"/>
          <dgm:resizeHandles/>
        </dgm:presLayoutVars>
      </dgm:prSet>
      <dgm:spPr/>
    </dgm:pt>
    <dgm:pt modelId="{86A73F8D-B392-48DB-B30C-610BC60D365C}" type="pres">
      <dgm:prSet presAssocID="{242A06DC-8BCD-4853-ABA7-B949371CECB2}" presName="hierRoot1" presStyleCnt="0"/>
      <dgm:spPr/>
    </dgm:pt>
    <dgm:pt modelId="{380AF4B5-8797-41CF-A6BC-D19A0FC69B28}" type="pres">
      <dgm:prSet presAssocID="{242A06DC-8BCD-4853-ABA7-B949371CECB2}" presName="composite" presStyleCnt="0"/>
      <dgm:spPr/>
    </dgm:pt>
    <dgm:pt modelId="{CF1A37B3-DB58-45DF-A67E-D728EFBB7E4C}" type="pres">
      <dgm:prSet presAssocID="{242A06DC-8BCD-4853-ABA7-B949371CECB2}" presName="background" presStyleLbl="node0" presStyleIdx="0" presStyleCnt="1"/>
      <dgm:spPr/>
    </dgm:pt>
    <dgm:pt modelId="{3D37E893-4544-455E-AC79-FD84950CC9DB}" type="pres">
      <dgm:prSet presAssocID="{242A06DC-8BCD-4853-ABA7-B949371CECB2}" presName="text" presStyleLbl="fgAcc0" presStyleIdx="0" presStyleCnt="1" custScaleX="109011" custLinFactNeighborX="-6885" custLinFactNeighborY="-25091">
        <dgm:presLayoutVars>
          <dgm:chPref val="3"/>
        </dgm:presLayoutVars>
      </dgm:prSet>
      <dgm:spPr/>
    </dgm:pt>
    <dgm:pt modelId="{7A5578CE-6C9C-442D-911B-1A94DBCDF76B}" type="pres">
      <dgm:prSet presAssocID="{242A06DC-8BCD-4853-ABA7-B949371CECB2}" presName="hierChild2" presStyleCnt="0"/>
      <dgm:spPr/>
    </dgm:pt>
    <dgm:pt modelId="{158D3597-0CB1-40DC-92F6-D87682E748DD}" type="pres">
      <dgm:prSet presAssocID="{9A98E40E-AA53-48C7-AA47-851AD410ED0B}" presName="Name10" presStyleLbl="parChTrans1D2" presStyleIdx="0" presStyleCnt="2"/>
      <dgm:spPr/>
    </dgm:pt>
    <dgm:pt modelId="{524A4C31-547B-455C-A480-A5E920E98AFE}" type="pres">
      <dgm:prSet presAssocID="{F1A28610-7506-4065-BE93-FA0450307307}" presName="hierRoot2" presStyleCnt="0"/>
      <dgm:spPr/>
    </dgm:pt>
    <dgm:pt modelId="{9D43DE3B-394D-4506-9F75-76F37D396C01}" type="pres">
      <dgm:prSet presAssocID="{F1A28610-7506-4065-BE93-FA0450307307}" presName="composite2" presStyleCnt="0"/>
      <dgm:spPr/>
    </dgm:pt>
    <dgm:pt modelId="{D6EB7BCD-1310-49C3-9157-66345A628E9B}" type="pres">
      <dgm:prSet presAssocID="{F1A28610-7506-4065-BE93-FA0450307307}" presName="background2" presStyleLbl="node2" presStyleIdx="0" presStyleCnt="2"/>
      <dgm:spPr/>
    </dgm:pt>
    <dgm:pt modelId="{69CE018A-22DB-40EB-A73D-118F10390BAA}" type="pres">
      <dgm:prSet presAssocID="{F1A28610-7506-4065-BE93-FA0450307307}" presName="text2" presStyleLbl="fgAcc2" presStyleIdx="0" presStyleCnt="2" custLinFactNeighborX="-29080" custLinFactNeighborY="-12338">
        <dgm:presLayoutVars>
          <dgm:chPref val="3"/>
        </dgm:presLayoutVars>
      </dgm:prSet>
      <dgm:spPr/>
    </dgm:pt>
    <dgm:pt modelId="{5B68474B-6BA9-47C2-B32C-B3CDF7848472}" type="pres">
      <dgm:prSet presAssocID="{F1A28610-7506-4065-BE93-FA0450307307}" presName="hierChild3" presStyleCnt="0"/>
      <dgm:spPr/>
    </dgm:pt>
    <dgm:pt modelId="{90E1429E-D4AB-4A95-B9C6-E32BCAC22BB4}" type="pres">
      <dgm:prSet presAssocID="{070B69FD-BD9E-4DFC-9ACE-71F29FEBCDF1}" presName="Name10" presStyleLbl="parChTrans1D2" presStyleIdx="1" presStyleCnt="2"/>
      <dgm:spPr/>
    </dgm:pt>
    <dgm:pt modelId="{5331F3D9-A8A3-4EA4-BB9E-3A2E4DFD2883}" type="pres">
      <dgm:prSet presAssocID="{1400591B-083B-483C-A561-BF599BE89C6E}" presName="hierRoot2" presStyleCnt="0"/>
      <dgm:spPr/>
    </dgm:pt>
    <dgm:pt modelId="{8433DA62-30C5-4F19-A2CF-4FCCE0BFE713}" type="pres">
      <dgm:prSet presAssocID="{1400591B-083B-483C-A561-BF599BE89C6E}" presName="composite2" presStyleCnt="0"/>
      <dgm:spPr/>
    </dgm:pt>
    <dgm:pt modelId="{65FACEC5-4C2E-4D55-8CD3-28CA2D95E548}" type="pres">
      <dgm:prSet presAssocID="{1400591B-083B-483C-A561-BF599BE89C6E}" presName="background2" presStyleLbl="node2" presStyleIdx="1" presStyleCnt="2"/>
      <dgm:spPr/>
    </dgm:pt>
    <dgm:pt modelId="{1BE60B21-6EB1-44FD-B85D-ADBEA89DFDF5}" type="pres">
      <dgm:prSet presAssocID="{1400591B-083B-483C-A561-BF599BE89C6E}" presName="text2" presStyleLbl="fgAcc2" presStyleIdx="1" presStyleCnt="2" custLinFactNeighborX="-8773" custLinFactNeighborY="-18881">
        <dgm:presLayoutVars>
          <dgm:chPref val="3"/>
        </dgm:presLayoutVars>
      </dgm:prSet>
      <dgm:spPr/>
    </dgm:pt>
    <dgm:pt modelId="{ADEB84EB-14D3-4B85-A755-142334F661CE}" type="pres">
      <dgm:prSet presAssocID="{1400591B-083B-483C-A561-BF599BE89C6E}" presName="hierChild3" presStyleCnt="0"/>
      <dgm:spPr/>
    </dgm:pt>
  </dgm:ptLst>
  <dgm:cxnLst>
    <dgm:cxn modelId="{295AC518-C6AF-4C98-9083-F0EEB1B7C5D3}" srcId="{242A06DC-8BCD-4853-ABA7-B949371CECB2}" destId="{1400591B-083B-483C-A561-BF599BE89C6E}" srcOrd="1" destOrd="0" parTransId="{070B69FD-BD9E-4DFC-9ACE-71F29FEBCDF1}" sibTransId="{D590DB45-CFB7-459D-BC17-CF10523D6568}"/>
    <dgm:cxn modelId="{2C8D851E-F6CC-47A7-AA99-8E39ECF8804B}" type="presOf" srcId="{070B69FD-BD9E-4DFC-9ACE-71F29FEBCDF1}" destId="{90E1429E-D4AB-4A95-B9C6-E32BCAC22BB4}" srcOrd="0" destOrd="0" presId="urn:microsoft.com/office/officeart/2005/8/layout/hierarchy1"/>
    <dgm:cxn modelId="{63B02633-E051-4704-B594-716E6B907182}" srcId="{242A06DC-8BCD-4853-ABA7-B949371CECB2}" destId="{F1A28610-7506-4065-BE93-FA0450307307}" srcOrd="0" destOrd="0" parTransId="{9A98E40E-AA53-48C7-AA47-851AD410ED0B}" sibTransId="{D15F2844-5E22-4E65-AC80-46661D8D85C9}"/>
    <dgm:cxn modelId="{CC928A37-F0D8-4132-B8B7-CE91718B788E}" type="presOf" srcId="{9A98E40E-AA53-48C7-AA47-851AD410ED0B}" destId="{158D3597-0CB1-40DC-92F6-D87682E748DD}" srcOrd="0" destOrd="0" presId="urn:microsoft.com/office/officeart/2005/8/layout/hierarchy1"/>
    <dgm:cxn modelId="{387F568C-936A-4E93-B932-B788535934F0}" type="presOf" srcId="{F1A28610-7506-4065-BE93-FA0450307307}" destId="{69CE018A-22DB-40EB-A73D-118F10390BAA}" srcOrd="0" destOrd="0" presId="urn:microsoft.com/office/officeart/2005/8/layout/hierarchy1"/>
    <dgm:cxn modelId="{34EC9BA2-9ABC-4252-8BC2-E180C7754F9B}" type="presOf" srcId="{1CD9F20B-D8C2-49B6-A3E6-77798985A339}" destId="{D30F1D56-4EAB-465F-8E97-8306C8C67640}" srcOrd="0" destOrd="0" presId="urn:microsoft.com/office/officeart/2005/8/layout/hierarchy1"/>
    <dgm:cxn modelId="{5C0C7AAD-4460-4BC9-8722-23A881DA9DAB}" type="presOf" srcId="{1400591B-083B-483C-A561-BF599BE89C6E}" destId="{1BE60B21-6EB1-44FD-B85D-ADBEA89DFDF5}" srcOrd="0" destOrd="0" presId="urn:microsoft.com/office/officeart/2005/8/layout/hierarchy1"/>
    <dgm:cxn modelId="{F42FF8C1-4D59-4E23-9828-EE2A7CA2C1FC}" srcId="{1CD9F20B-D8C2-49B6-A3E6-77798985A339}" destId="{242A06DC-8BCD-4853-ABA7-B949371CECB2}" srcOrd="0" destOrd="0" parTransId="{FFE99F44-EA7E-4E4F-B537-B36F9813A1A4}" sibTransId="{C949795D-8B9B-453F-8871-D54DCF347CE9}"/>
    <dgm:cxn modelId="{E788D9EA-68F9-4F46-BC77-0B2AE19CAE4D}" type="presOf" srcId="{242A06DC-8BCD-4853-ABA7-B949371CECB2}" destId="{3D37E893-4544-455E-AC79-FD84950CC9DB}" srcOrd="0" destOrd="0" presId="urn:microsoft.com/office/officeart/2005/8/layout/hierarchy1"/>
    <dgm:cxn modelId="{7FAF5976-F2BF-44B8-981D-9DD5938E93B4}" type="presParOf" srcId="{D30F1D56-4EAB-465F-8E97-8306C8C67640}" destId="{86A73F8D-B392-48DB-B30C-610BC60D365C}" srcOrd="0" destOrd="0" presId="urn:microsoft.com/office/officeart/2005/8/layout/hierarchy1"/>
    <dgm:cxn modelId="{940929DB-4C92-4B0F-BC49-EA95D1894E38}" type="presParOf" srcId="{86A73F8D-B392-48DB-B30C-610BC60D365C}" destId="{380AF4B5-8797-41CF-A6BC-D19A0FC69B28}" srcOrd="0" destOrd="0" presId="urn:microsoft.com/office/officeart/2005/8/layout/hierarchy1"/>
    <dgm:cxn modelId="{3E851541-6D9C-47DE-B302-8B92969E43A8}" type="presParOf" srcId="{380AF4B5-8797-41CF-A6BC-D19A0FC69B28}" destId="{CF1A37B3-DB58-45DF-A67E-D728EFBB7E4C}" srcOrd="0" destOrd="0" presId="urn:microsoft.com/office/officeart/2005/8/layout/hierarchy1"/>
    <dgm:cxn modelId="{9F2D7412-671C-4DF9-9F74-6AF31676D67B}" type="presParOf" srcId="{380AF4B5-8797-41CF-A6BC-D19A0FC69B28}" destId="{3D37E893-4544-455E-AC79-FD84950CC9DB}" srcOrd="1" destOrd="0" presId="urn:microsoft.com/office/officeart/2005/8/layout/hierarchy1"/>
    <dgm:cxn modelId="{02F0FF35-1BF4-4ADE-B4CD-52D79215BD6E}" type="presParOf" srcId="{86A73F8D-B392-48DB-B30C-610BC60D365C}" destId="{7A5578CE-6C9C-442D-911B-1A94DBCDF76B}" srcOrd="1" destOrd="0" presId="urn:microsoft.com/office/officeart/2005/8/layout/hierarchy1"/>
    <dgm:cxn modelId="{D3BD7642-B264-4C80-A073-861A814802DC}" type="presParOf" srcId="{7A5578CE-6C9C-442D-911B-1A94DBCDF76B}" destId="{158D3597-0CB1-40DC-92F6-D87682E748DD}" srcOrd="0" destOrd="0" presId="urn:microsoft.com/office/officeart/2005/8/layout/hierarchy1"/>
    <dgm:cxn modelId="{ABD7C00D-AD63-4CEC-BBDB-1ACBB3A6AEE9}" type="presParOf" srcId="{7A5578CE-6C9C-442D-911B-1A94DBCDF76B}" destId="{524A4C31-547B-455C-A480-A5E920E98AFE}" srcOrd="1" destOrd="0" presId="urn:microsoft.com/office/officeart/2005/8/layout/hierarchy1"/>
    <dgm:cxn modelId="{EBE0C09B-B9F0-4D88-A176-671DAF4DCBFB}" type="presParOf" srcId="{524A4C31-547B-455C-A480-A5E920E98AFE}" destId="{9D43DE3B-394D-4506-9F75-76F37D396C01}" srcOrd="0" destOrd="0" presId="urn:microsoft.com/office/officeart/2005/8/layout/hierarchy1"/>
    <dgm:cxn modelId="{04D34497-734A-48E1-BA47-7CF4EB5F690F}" type="presParOf" srcId="{9D43DE3B-394D-4506-9F75-76F37D396C01}" destId="{D6EB7BCD-1310-49C3-9157-66345A628E9B}" srcOrd="0" destOrd="0" presId="urn:microsoft.com/office/officeart/2005/8/layout/hierarchy1"/>
    <dgm:cxn modelId="{9F854D13-81FE-468A-9F77-E6B6AD37C6AE}" type="presParOf" srcId="{9D43DE3B-394D-4506-9F75-76F37D396C01}" destId="{69CE018A-22DB-40EB-A73D-118F10390BAA}" srcOrd="1" destOrd="0" presId="urn:microsoft.com/office/officeart/2005/8/layout/hierarchy1"/>
    <dgm:cxn modelId="{3E483264-419D-46E7-B749-DBD64B5BD88C}" type="presParOf" srcId="{524A4C31-547B-455C-A480-A5E920E98AFE}" destId="{5B68474B-6BA9-47C2-B32C-B3CDF7848472}" srcOrd="1" destOrd="0" presId="urn:microsoft.com/office/officeart/2005/8/layout/hierarchy1"/>
    <dgm:cxn modelId="{744536CE-025C-48BB-8596-2159A9C59BD6}" type="presParOf" srcId="{7A5578CE-6C9C-442D-911B-1A94DBCDF76B}" destId="{90E1429E-D4AB-4A95-B9C6-E32BCAC22BB4}" srcOrd="2" destOrd="0" presId="urn:microsoft.com/office/officeart/2005/8/layout/hierarchy1"/>
    <dgm:cxn modelId="{3416A122-438A-4C30-9EB0-0FF62B04C4BB}" type="presParOf" srcId="{7A5578CE-6C9C-442D-911B-1A94DBCDF76B}" destId="{5331F3D9-A8A3-4EA4-BB9E-3A2E4DFD2883}" srcOrd="3" destOrd="0" presId="urn:microsoft.com/office/officeart/2005/8/layout/hierarchy1"/>
    <dgm:cxn modelId="{61D23505-CB37-46B0-88F9-2818E4794B77}" type="presParOf" srcId="{5331F3D9-A8A3-4EA4-BB9E-3A2E4DFD2883}" destId="{8433DA62-30C5-4F19-A2CF-4FCCE0BFE713}" srcOrd="0" destOrd="0" presId="urn:microsoft.com/office/officeart/2005/8/layout/hierarchy1"/>
    <dgm:cxn modelId="{3206E7C8-A78C-4840-9046-0F35AA56C6C7}" type="presParOf" srcId="{8433DA62-30C5-4F19-A2CF-4FCCE0BFE713}" destId="{65FACEC5-4C2E-4D55-8CD3-28CA2D95E548}" srcOrd="0" destOrd="0" presId="urn:microsoft.com/office/officeart/2005/8/layout/hierarchy1"/>
    <dgm:cxn modelId="{C229EE28-E880-4417-A970-A1B85BE8C00A}" type="presParOf" srcId="{8433DA62-30C5-4F19-A2CF-4FCCE0BFE713}" destId="{1BE60B21-6EB1-44FD-B85D-ADBEA89DFDF5}" srcOrd="1" destOrd="0" presId="urn:microsoft.com/office/officeart/2005/8/layout/hierarchy1"/>
    <dgm:cxn modelId="{EAFDAECF-87BB-4AEC-B994-25C3E37FB08F}" type="presParOf" srcId="{5331F3D9-A8A3-4EA4-BB9E-3A2E4DFD2883}" destId="{ADEB84EB-14D3-4B85-A755-142334F661C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23638E-FE14-42D4-9B95-F9F041FEB530}">
      <dsp:nvSpPr>
        <dsp:cNvPr id="0" name=""/>
        <dsp:cNvSpPr/>
      </dsp:nvSpPr>
      <dsp:spPr>
        <a:xfrm>
          <a:off x="2127147" y="0"/>
          <a:ext cx="1536674" cy="1536908"/>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8CA106-AA0E-4D87-8711-01D7B0E98D0F}">
      <dsp:nvSpPr>
        <dsp:cNvPr id="0" name=""/>
        <dsp:cNvSpPr/>
      </dsp:nvSpPr>
      <dsp:spPr>
        <a:xfrm>
          <a:off x="2466803" y="554870"/>
          <a:ext cx="853900" cy="4268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err="1"/>
            <a:t>AoD</a:t>
          </a:r>
          <a:endParaRPr lang="en-US" sz="1800" kern="1200" dirty="0"/>
        </a:p>
      </dsp:txBody>
      <dsp:txXfrm>
        <a:off x="2466803" y="554870"/>
        <a:ext cx="853900" cy="426848"/>
      </dsp:txXfrm>
    </dsp:sp>
    <dsp:sp modelId="{02C8F686-3A71-4481-87F5-5C65E4B738FF}">
      <dsp:nvSpPr>
        <dsp:cNvPr id="0" name=""/>
        <dsp:cNvSpPr/>
      </dsp:nvSpPr>
      <dsp:spPr>
        <a:xfrm>
          <a:off x="1700341" y="883067"/>
          <a:ext cx="1536674" cy="1536908"/>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E9F1D4-FDAF-4809-A351-55A743F42F15}">
      <dsp:nvSpPr>
        <dsp:cNvPr id="0" name=""/>
        <dsp:cNvSpPr/>
      </dsp:nvSpPr>
      <dsp:spPr>
        <a:xfrm>
          <a:off x="2041728" y="1443046"/>
          <a:ext cx="853900" cy="4268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Lockton</a:t>
          </a:r>
        </a:p>
      </dsp:txBody>
      <dsp:txXfrm>
        <a:off x="2041728" y="1443046"/>
        <a:ext cx="853900" cy="426848"/>
      </dsp:txXfrm>
    </dsp:sp>
    <dsp:sp modelId="{A0F90F08-9D48-48EE-AAAA-2F2845DB414D}">
      <dsp:nvSpPr>
        <dsp:cNvPr id="0" name=""/>
        <dsp:cNvSpPr/>
      </dsp:nvSpPr>
      <dsp:spPr>
        <a:xfrm>
          <a:off x="2236518" y="1871810"/>
          <a:ext cx="1320241" cy="1320770"/>
        </a:xfrm>
        <a:prstGeom prst="blockArc">
          <a:avLst>
            <a:gd name="adj1" fmla="val 13500000"/>
            <a:gd name="adj2" fmla="val 108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43EE89-FA3A-4FFB-A468-62369721BF2B}">
      <dsp:nvSpPr>
        <dsp:cNvPr id="0" name=""/>
        <dsp:cNvSpPr/>
      </dsp:nvSpPr>
      <dsp:spPr>
        <a:xfrm>
          <a:off x="2468823" y="2332499"/>
          <a:ext cx="853900" cy="4268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Carrier</a:t>
          </a:r>
        </a:p>
      </dsp:txBody>
      <dsp:txXfrm>
        <a:off x="2468823" y="2332499"/>
        <a:ext cx="853900" cy="4268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9B1667-97F9-4BFC-8CDA-E59B3166552D}">
      <dsp:nvSpPr>
        <dsp:cNvPr id="0" name=""/>
        <dsp:cNvSpPr/>
      </dsp:nvSpPr>
      <dsp:spPr>
        <a:xfrm rot="5400000">
          <a:off x="3313922" y="159531"/>
          <a:ext cx="2193636" cy="1908463"/>
        </a:xfrm>
        <a:prstGeom prst="hexagon">
          <a:avLst>
            <a:gd name="adj" fmla="val 25000"/>
            <a:gd name="vf" fmla="val 1154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Preventing visitor, member, contractor injuries</a:t>
          </a:r>
        </a:p>
      </dsp:txBody>
      <dsp:txXfrm rot="-5400000">
        <a:off x="3753910" y="358787"/>
        <a:ext cx="1313659" cy="1509952"/>
      </dsp:txXfrm>
    </dsp:sp>
    <dsp:sp modelId="{5C51EC16-9621-4C5D-8134-E7DF33E64FC1}">
      <dsp:nvSpPr>
        <dsp:cNvPr id="0" name=""/>
        <dsp:cNvSpPr/>
      </dsp:nvSpPr>
      <dsp:spPr>
        <a:xfrm>
          <a:off x="5448992" y="455672"/>
          <a:ext cx="2448097" cy="1316181"/>
        </a:xfrm>
        <a:prstGeom prst="rect">
          <a:avLst/>
        </a:prstGeom>
        <a:noFill/>
        <a:ln>
          <a:noFill/>
        </a:ln>
        <a:effectLst/>
      </dsp:spPr>
      <dsp:style>
        <a:lnRef idx="0">
          <a:scrgbClr r="0" g="0" b="0"/>
        </a:lnRef>
        <a:fillRef idx="0">
          <a:scrgbClr r="0" g="0" b="0"/>
        </a:fillRef>
        <a:effectRef idx="0">
          <a:scrgbClr r="0" g="0" b="0"/>
        </a:effectRef>
        <a:fontRef idx="minor"/>
      </dsp:style>
    </dsp:sp>
    <dsp:sp modelId="{62872D74-59D8-45F0-911C-F93ECAF941F9}">
      <dsp:nvSpPr>
        <dsp:cNvPr id="0" name=""/>
        <dsp:cNvSpPr/>
      </dsp:nvSpPr>
      <dsp:spPr>
        <a:xfrm rot="5400000">
          <a:off x="1187493" y="198709"/>
          <a:ext cx="2193636" cy="1908463"/>
        </a:xfrm>
        <a:prstGeom prst="hexagon">
          <a:avLst>
            <a:gd name="adj" fmla="val 25000"/>
            <a:gd name="vf" fmla="val 1154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Preventing employee injuries</a:t>
          </a:r>
        </a:p>
      </dsp:txBody>
      <dsp:txXfrm rot="-5400000">
        <a:off x="1627481" y="397965"/>
        <a:ext cx="1313659" cy="1509952"/>
      </dsp:txXfrm>
    </dsp:sp>
    <dsp:sp modelId="{FD1F2F0C-77FA-4721-9D55-D502C6C7AE5F}">
      <dsp:nvSpPr>
        <dsp:cNvPr id="0" name=""/>
        <dsp:cNvSpPr/>
      </dsp:nvSpPr>
      <dsp:spPr>
        <a:xfrm rot="5400000">
          <a:off x="2305511" y="2021489"/>
          <a:ext cx="2193636" cy="1908463"/>
        </a:xfrm>
        <a:prstGeom prst="hexagon">
          <a:avLst>
            <a:gd name="adj" fmla="val 25000"/>
            <a:gd name="vf" fmla="val 1154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Preventing property damage and losses</a:t>
          </a:r>
        </a:p>
      </dsp:txBody>
      <dsp:txXfrm rot="-5400000">
        <a:off x="2745499" y="2220745"/>
        <a:ext cx="1313659" cy="1509952"/>
      </dsp:txXfrm>
    </dsp:sp>
    <dsp:sp modelId="{76FB3615-9D16-4C4E-802A-D2C44D7CC7A4}">
      <dsp:nvSpPr>
        <dsp:cNvPr id="0" name=""/>
        <dsp:cNvSpPr/>
      </dsp:nvSpPr>
      <dsp:spPr>
        <a:xfrm>
          <a:off x="0" y="2317630"/>
          <a:ext cx="2369127" cy="1316181"/>
        </a:xfrm>
        <a:prstGeom prst="rect">
          <a:avLst/>
        </a:prstGeom>
        <a:noFill/>
        <a:ln>
          <a:noFill/>
        </a:ln>
        <a:effectLst/>
      </dsp:spPr>
      <dsp:style>
        <a:lnRef idx="0">
          <a:scrgbClr r="0" g="0" b="0"/>
        </a:lnRef>
        <a:fillRef idx="0">
          <a:scrgbClr r="0" g="0" b="0"/>
        </a:fillRef>
        <a:effectRef idx="0">
          <a:scrgbClr r="0" g="0" b="0"/>
        </a:effectRef>
        <a:fontRef idx="minor"/>
      </dsp:style>
    </dsp:sp>
    <dsp:sp modelId="{51476CFC-3BE2-4059-82F3-46439A7289EC}">
      <dsp:nvSpPr>
        <dsp:cNvPr id="0" name=""/>
        <dsp:cNvSpPr/>
      </dsp:nvSpPr>
      <dsp:spPr>
        <a:xfrm rot="5400000">
          <a:off x="4366652" y="2021489"/>
          <a:ext cx="2193636" cy="1908463"/>
        </a:xfrm>
        <a:prstGeom prst="hexagon">
          <a:avLst>
            <a:gd name="adj" fmla="val 25000"/>
            <a:gd name="vf" fmla="val 11547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t>Preventing auto accidents and damage</a:t>
          </a:r>
        </a:p>
      </dsp:txBody>
      <dsp:txXfrm rot="-5400000">
        <a:off x="4806640" y="2220745"/>
        <a:ext cx="1313659" cy="15099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43CA9C-1437-4D15-B00D-4B73B36586CB}">
      <dsp:nvSpPr>
        <dsp:cNvPr id="0" name=""/>
        <dsp:cNvSpPr/>
      </dsp:nvSpPr>
      <dsp:spPr>
        <a:xfrm>
          <a:off x="0" y="310884"/>
          <a:ext cx="7484191" cy="33264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0856" tIns="333248" rIns="580856"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Employee health and safety programs</a:t>
          </a:r>
        </a:p>
        <a:p>
          <a:pPr marL="171450" lvl="1" indent="-171450" algn="l" defTabSz="711200">
            <a:lnSpc>
              <a:spcPct val="90000"/>
            </a:lnSpc>
            <a:spcBef>
              <a:spcPct val="0"/>
            </a:spcBef>
            <a:spcAft>
              <a:spcPct val="15000"/>
            </a:spcAft>
            <a:buChar char="•"/>
          </a:pPr>
          <a:r>
            <a:rPr lang="en-US" sz="1600" kern="1200" dirty="0"/>
            <a:t>Motor vehicle and driving policies </a:t>
          </a:r>
        </a:p>
        <a:p>
          <a:pPr marL="171450" lvl="1" indent="-171450" algn="l" defTabSz="711200">
            <a:lnSpc>
              <a:spcPct val="90000"/>
            </a:lnSpc>
            <a:spcBef>
              <a:spcPct val="0"/>
            </a:spcBef>
            <a:spcAft>
              <a:spcPct val="15000"/>
            </a:spcAft>
            <a:buChar char="•"/>
          </a:pPr>
          <a:r>
            <a:rPr lang="en-US" sz="1600" kern="1200" dirty="0"/>
            <a:t>Emergency action plans (EAPs)</a:t>
          </a:r>
        </a:p>
        <a:p>
          <a:pPr marL="171450" lvl="1" indent="-171450" algn="l" defTabSz="711200">
            <a:lnSpc>
              <a:spcPct val="90000"/>
            </a:lnSpc>
            <a:spcBef>
              <a:spcPct val="0"/>
            </a:spcBef>
            <a:spcAft>
              <a:spcPct val="15000"/>
            </a:spcAft>
            <a:buChar char="•"/>
          </a:pPr>
          <a:r>
            <a:rPr lang="en-US" sz="1600" kern="1200" dirty="0"/>
            <a:t>Alcohol and drug free workplace policies</a:t>
          </a:r>
        </a:p>
        <a:p>
          <a:pPr marL="171450" lvl="1" indent="-171450" algn="l" defTabSz="711200">
            <a:lnSpc>
              <a:spcPct val="90000"/>
            </a:lnSpc>
            <a:spcBef>
              <a:spcPct val="0"/>
            </a:spcBef>
            <a:spcAft>
              <a:spcPct val="15000"/>
            </a:spcAft>
            <a:buChar char="•"/>
          </a:pPr>
          <a:r>
            <a:rPr lang="en-US" sz="1600" kern="1200" dirty="0"/>
            <a:t>Workplace violence policies</a:t>
          </a:r>
        </a:p>
        <a:p>
          <a:pPr marL="171450" lvl="1" indent="-171450" algn="l" defTabSz="711200">
            <a:lnSpc>
              <a:spcPct val="90000"/>
            </a:lnSpc>
            <a:spcBef>
              <a:spcPct val="0"/>
            </a:spcBef>
            <a:spcAft>
              <a:spcPct val="15000"/>
            </a:spcAft>
            <a:buChar char="•"/>
          </a:pPr>
          <a:r>
            <a:rPr lang="en-US" sz="1600" kern="1200" dirty="0"/>
            <a:t>Facility inspection checklists and safety </a:t>
          </a:r>
        </a:p>
        <a:p>
          <a:pPr marL="171450" lvl="1" indent="-171450" algn="l" defTabSz="711200">
            <a:lnSpc>
              <a:spcPct val="90000"/>
            </a:lnSpc>
            <a:spcBef>
              <a:spcPct val="0"/>
            </a:spcBef>
            <a:spcAft>
              <a:spcPct val="15000"/>
            </a:spcAft>
            <a:buChar char="•"/>
          </a:pPr>
          <a:r>
            <a:rPr lang="en-US" sz="1600" kern="1200" dirty="0"/>
            <a:t>Preventative maintenance programs </a:t>
          </a:r>
        </a:p>
        <a:p>
          <a:pPr marL="342900" lvl="2" indent="-171450" algn="l" defTabSz="711200">
            <a:lnSpc>
              <a:spcPct val="90000"/>
            </a:lnSpc>
            <a:spcBef>
              <a:spcPct val="0"/>
            </a:spcBef>
            <a:spcAft>
              <a:spcPct val="15000"/>
            </a:spcAft>
            <a:buChar char="•"/>
          </a:pPr>
          <a:r>
            <a:rPr lang="en-US" sz="1600" kern="1200" dirty="0"/>
            <a:t>Daily, weekly, monthly, quarterly, annual inspections</a:t>
          </a:r>
        </a:p>
        <a:p>
          <a:pPr marL="342900" lvl="2" indent="-171450" algn="l" defTabSz="711200">
            <a:lnSpc>
              <a:spcPct val="90000"/>
            </a:lnSpc>
            <a:spcBef>
              <a:spcPct val="0"/>
            </a:spcBef>
            <a:spcAft>
              <a:spcPct val="15000"/>
            </a:spcAft>
            <a:buChar char="•"/>
          </a:pPr>
          <a:r>
            <a:rPr lang="en-US" sz="1600" kern="1200" dirty="0"/>
            <a:t>Winterization preparation </a:t>
          </a:r>
        </a:p>
        <a:p>
          <a:pPr marL="342900" lvl="2" indent="-171450" algn="l" defTabSz="711200">
            <a:lnSpc>
              <a:spcPct val="90000"/>
            </a:lnSpc>
            <a:spcBef>
              <a:spcPct val="0"/>
            </a:spcBef>
            <a:spcAft>
              <a:spcPct val="15000"/>
            </a:spcAft>
            <a:buChar char="•"/>
          </a:pPr>
          <a:r>
            <a:rPr lang="en-US" sz="1600" kern="1200" dirty="0"/>
            <a:t>Boiler Inspections and corrections </a:t>
          </a:r>
        </a:p>
      </dsp:txBody>
      <dsp:txXfrm>
        <a:off x="0" y="310884"/>
        <a:ext cx="7484191" cy="3326400"/>
      </dsp:txXfrm>
    </dsp:sp>
    <dsp:sp modelId="{43296E66-3C3E-4E7C-8B28-137ACBB73950}">
      <dsp:nvSpPr>
        <dsp:cNvPr id="0" name=""/>
        <dsp:cNvSpPr/>
      </dsp:nvSpPr>
      <dsp:spPr>
        <a:xfrm>
          <a:off x="374209" y="74724"/>
          <a:ext cx="5238933" cy="47232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019" tIns="0" rIns="198019" bIns="0" numCol="1" spcCol="1270" anchor="ctr" anchorCtr="0">
          <a:noAutofit/>
        </a:bodyPr>
        <a:lstStyle/>
        <a:p>
          <a:pPr marL="0" lvl="0" indent="0" algn="l" defTabSz="711200">
            <a:lnSpc>
              <a:spcPct val="90000"/>
            </a:lnSpc>
            <a:spcBef>
              <a:spcPct val="0"/>
            </a:spcBef>
            <a:spcAft>
              <a:spcPct val="35000"/>
            </a:spcAft>
            <a:buNone/>
          </a:pPr>
          <a:r>
            <a:rPr lang="en-US" sz="1600" kern="1200" dirty="0"/>
            <a:t>Written policies and procedures</a:t>
          </a:r>
        </a:p>
      </dsp:txBody>
      <dsp:txXfrm>
        <a:off x="397266" y="97781"/>
        <a:ext cx="5192819" cy="426206"/>
      </dsp:txXfrm>
    </dsp:sp>
    <dsp:sp modelId="{81F1475D-BF69-4EA9-A005-87C88C549ABD}">
      <dsp:nvSpPr>
        <dsp:cNvPr id="0" name=""/>
        <dsp:cNvSpPr/>
      </dsp:nvSpPr>
      <dsp:spPr>
        <a:xfrm>
          <a:off x="0" y="3959845"/>
          <a:ext cx="7484191" cy="4032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F554958-772E-4644-8E54-078A5F3FCEBB}">
      <dsp:nvSpPr>
        <dsp:cNvPr id="0" name=""/>
        <dsp:cNvSpPr/>
      </dsp:nvSpPr>
      <dsp:spPr>
        <a:xfrm>
          <a:off x="374209" y="3723685"/>
          <a:ext cx="5238933" cy="47232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019" tIns="0" rIns="198019" bIns="0" numCol="1" spcCol="1270" anchor="ctr" anchorCtr="0">
          <a:noAutofit/>
        </a:bodyPr>
        <a:lstStyle/>
        <a:p>
          <a:pPr marL="0" lvl="0" indent="0" algn="l" defTabSz="711200">
            <a:lnSpc>
              <a:spcPct val="90000"/>
            </a:lnSpc>
            <a:spcBef>
              <a:spcPct val="0"/>
            </a:spcBef>
            <a:spcAft>
              <a:spcPct val="35000"/>
            </a:spcAft>
            <a:buNone/>
          </a:pPr>
          <a:r>
            <a:rPr lang="en-US" sz="1600" kern="1200" dirty="0"/>
            <a:t>Provide training and education </a:t>
          </a:r>
        </a:p>
      </dsp:txBody>
      <dsp:txXfrm>
        <a:off x="397266" y="3746742"/>
        <a:ext cx="5192819" cy="4262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E790CB-CADC-4243-AE7E-ACF57479F78E}">
      <dsp:nvSpPr>
        <dsp:cNvPr id="0" name=""/>
        <dsp:cNvSpPr/>
      </dsp:nvSpPr>
      <dsp:spPr>
        <a:xfrm>
          <a:off x="4385433" y="1378388"/>
          <a:ext cx="3135095" cy="798515"/>
        </a:xfrm>
        <a:custGeom>
          <a:avLst/>
          <a:gdLst/>
          <a:ahLst/>
          <a:cxnLst/>
          <a:rect l="0" t="0" r="0" b="0"/>
          <a:pathLst>
            <a:path>
              <a:moveTo>
                <a:pt x="0" y="0"/>
              </a:moveTo>
              <a:lnTo>
                <a:pt x="0" y="557333"/>
              </a:lnTo>
              <a:lnTo>
                <a:pt x="3135095" y="557333"/>
              </a:lnTo>
              <a:lnTo>
                <a:pt x="3135095" y="7985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E1429E-D4AB-4A95-B9C6-E32BCAC22BB4}">
      <dsp:nvSpPr>
        <dsp:cNvPr id="0" name=""/>
        <dsp:cNvSpPr/>
      </dsp:nvSpPr>
      <dsp:spPr>
        <a:xfrm>
          <a:off x="4290560" y="1378388"/>
          <a:ext cx="91440" cy="722352"/>
        </a:xfrm>
        <a:custGeom>
          <a:avLst/>
          <a:gdLst/>
          <a:ahLst/>
          <a:cxnLst/>
          <a:rect l="0" t="0" r="0" b="0"/>
          <a:pathLst>
            <a:path>
              <a:moveTo>
                <a:pt x="94873" y="0"/>
              </a:moveTo>
              <a:lnTo>
                <a:pt x="94873" y="481170"/>
              </a:lnTo>
              <a:lnTo>
                <a:pt x="45720" y="481170"/>
              </a:lnTo>
              <a:lnTo>
                <a:pt x="45720" y="72235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58D3597-0CB1-40DC-92F6-D87682E748DD}">
      <dsp:nvSpPr>
        <dsp:cNvPr id="0" name=""/>
        <dsp:cNvSpPr/>
      </dsp:nvSpPr>
      <dsp:spPr>
        <a:xfrm>
          <a:off x="1012457" y="1378388"/>
          <a:ext cx="3372976" cy="830521"/>
        </a:xfrm>
        <a:custGeom>
          <a:avLst/>
          <a:gdLst/>
          <a:ahLst/>
          <a:cxnLst/>
          <a:rect l="0" t="0" r="0" b="0"/>
          <a:pathLst>
            <a:path>
              <a:moveTo>
                <a:pt x="3372976" y="0"/>
              </a:moveTo>
              <a:lnTo>
                <a:pt x="3372976" y="589339"/>
              </a:lnTo>
              <a:lnTo>
                <a:pt x="0" y="589339"/>
              </a:lnTo>
              <a:lnTo>
                <a:pt x="0" y="8305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1A37B3-DB58-45DF-A67E-D728EFBB7E4C}">
      <dsp:nvSpPr>
        <dsp:cNvPr id="0" name=""/>
        <dsp:cNvSpPr/>
      </dsp:nvSpPr>
      <dsp:spPr>
        <a:xfrm>
          <a:off x="2966403" y="-274809"/>
          <a:ext cx="2838060" cy="16531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37E893-4544-455E-AC79-FD84950CC9DB}">
      <dsp:nvSpPr>
        <dsp:cNvPr id="0" name=""/>
        <dsp:cNvSpPr/>
      </dsp:nvSpPr>
      <dsp:spPr>
        <a:xfrm>
          <a:off x="3255677" y="0"/>
          <a:ext cx="2838060" cy="16531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Black" panose="020B0A04020102020204"/>
            </a:rPr>
            <a:t>Jarrett Laraway, Director</a:t>
          </a:r>
          <a:endParaRPr lang="en-US" sz="2000" kern="1200" dirty="0"/>
        </a:p>
      </dsp:txBody>
      <dsp:txXfrm>
        <a:off x="3304098" y="48421"/>
        <a:ext cx="2741218" cy="1556356"/>
      </dsp:txXfrm>
    </dsp:sp>
    <dsp:sp modelId="{D6EB7BCD-1310-49C3-9157-66345A628E9B}">
      <dsp:nvSpPr>
        <dsp:cNvPr id="0" name=""/>
        <dsp:cNvSpPr/>
      </dsp:nvSpPr>
      <dsp:spPr>
        <a:xfrm>
          <a:off x="-289273" y="2208910"/>
          <a:ext cx="2603462" cy="16531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CE018A-22DB-40EB-A73D-118F10390BAA}">
      <dsp:nvSpPr>
        <dsp:cNvPr id="0" name=""/>
        <dsp:cNvSpPr/>
      </dsp:nvSpPr>
      <dsp:spPr>
        <a:xfrm>
          <a:off x="0" y="2483720"/>
          <a:ext cx="2603462" cy="16531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Black" panose="020B0A04020102020204"/>
            </a:rPr>
            <a:t>Steve Cottingham, Real Estate Project Manager</a:t>
          </a:r>
        </a:p>
      </dsp:txBody>
      <dsp:txXfrm>
        <a:off x="48421" y="2532141"/>
        <a:ext cx="2506620" cy="1556356"/>
      </dsp:txXfrm>
    </dsp:sp>
    <dsp:sp modelId="{65FACEC5-4C2E-4D55-8CD3-28CA2D95E548}">
      <dsp:nvSpPr>
        <dsp:cNvPr id="0" name=""/>
        <dsp:cNvSpPr/>
      </dsp:nvSpPr>
      <dsp:spPr>
        <a:xfrm>
          <a:off x="3034549" y="2100741"/>
          <a:ext cx="2603462" cy="16531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E60B21-6EB1-44FD-B85D-ADBEA89DFDF5}">
      <dsp:nvSpPr>
        <dsp:cNvPr id="0" name=""/>
        <dsp:cNvSpPr/>
      </dsp:nvSpPr>
      <dsp:spPr>
        <a:xfrm>
          <a:off x="3323822" y="2375551"/>
          <a:ext cx="2603462" cy="16531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Black" panose="020B0A04020102020204"/>
            </a:rPr>
            <a:t>Janet Droege, Real Estate Coordinator</a:t>
          </a:r>
        </a:p>
        <a:p>
          <a:pPr marL="0" lvl="0" indent="0" algn="ctr" defTabSz="889000" rtl="0">
            <a:lnSpc>
              <a:spcPct val="90000"/>
            </a:lnSpc>
            <a:spcBef>
              <a:spcPct val="0"/>
            </a:spcBef>
            <a:spcAft>
              <a:spcPct val="35000"/>
            </a:spcAft>
            <a:buNone/>
          </a:pPr>
          <a:endParaRPr lang="en-US" sz="2000" b="0" kern="1200" dirty="0"/>
        </a:p>
      </dsp:txBody>
      <dsp:txXfrm>
        <a:off x="3372243" y="2423972"/>
        <a:ext cx="2506620" cy="1556356"/>
      </dsp:txXfrm>
    </dsp:sp>
    <dsp:sp modelId="{1828A976-36F8-444A-ACFC-3F4764998B30}">
      <dsp:nvSpPr>
        <dsp:cNvPr id="0" name=""/>
        <dsp:cNvSpPr/>
      </dsp:nvSpPr>
      <dsp:spPr>
        <a:xfrm>
          <a:off x="6218797" y="2176904"/>
          <a:ext cx="2603462" cy="16531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F71032-0A82-456D-8523-4E30950925F2}">
      <dsp:nvSpPr>
        <dsp:cNvPr id="0" name=""/>
        <dsp:cNvSpPr/>
      </dsp:nvSpPr>
      <dsp:spPr>
        <a:xfrm>
          <a:off x="6508071" y="2451714"/>
          <a:ext cx="2603462" cy="16531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Black" panose="020B0A04020102020204"/>
            </a:rPr>
            <a:t>Tiffany Franc, Real Estate Coordinator</a:t>
          </a:r>
        </a:p>
      </dsp:txBody>
      <dsp:txXfrm>
        <a:off x="6556492" y="2500135"/>
        <a:ext cx="2506620" cy="15563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1429E-D4AB-4A95-B9C6-E32BCAC22BB4}">
      <dsp:nvSpPr>
        <dsp:cNvPr id="0" name=""/>
        <dsp:cNvSpPr/>
      </dsp:nvSpPr>
      <dsp:spPr>
        <a:xfrm>
          <a:off x="4385433" y="1378388"/>
          <a:ext cx="1541851" cy="722352"/>
        </a:xfrm>
        <a:custGeom>
          <a:avLst/>
          <a:gdLst/>
          <a:ahLst/>
          <a:cxnLst/>
          <a:rect l="0" t="0" r="0" b="0"/>
          <a:pathLst>
            <a:path>
              <a:moveTo>
                <a:pt x="0" y="0"/>
              </a:moveTo>
              <a:lnTo>
                <a:pt x="0" y="481170"/>
              </a:lnTo>
              <a:lnTo>
                <a:pt x="1541851" y="481170"/>
              </a:lnTo>
              <a:lnTo>
                <a:pt x="1541851" y="72235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58D3597-0CB1-40DC-92F6-D87682E748DD}">
      <dsp:nvSpPr>
        <dsp:cNvPr id="0" name=""/>
        <dsp:cNvSpPr/>
      </dsp:nvSpPr>
      <dsp:spPr>
        <a:xfrm>
          <a:off x="2216590" y="1378388"/>
          <a:ext cx="2168843" cy="830521"/>
        </a:xfrm>
        <a:custGeom>
          <a:avLst/>
          <a:gdLst/>
          <a:ahLst/>
          <a:cxnLst/>
          <a:rect l="0" t="0" r="0" b="0"/>
          <a:pathLst>
            <a:path>
              <a:moveTo>
                <a:pt x="2168843" y="0"/>
              </a:moveTo>
              <a:lnTo>
                <a:pt x="2168843" y="589339"/>
              </a:lnTo>
              <a:lnTo>
                <a:pt x="0" y="589339"/>
              </a:lnTo>
              <a:lnTo>
                <a:pt x="0" y="8305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1A37B3-DB58-45DF-A67E-D728EFBB7E4C}">
      <dsp:nvSpPr>
        <dsp:cNvPr id="0" name=""/>
        <dsp:cNvSpPr/>
      </dsp:nvSpPr>
      <dsp:spPr>
        <a:xfrm>
          <a:off x="2966403" y="-274809"/>
          <a:ext cx="2838060" cy="16531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37E893-4544-455E-AC79-FD84950CC9DB}">
      <dsp:nvSpPr>
        <dsp:cNvPr id="0" name=""/>
        <dsp:cNvSpPr/>
      </dsp:nvSpPr>
      <dsp:spPr>
        <a:xfrm>
          <a:off x="3255677" y="0"/>
          <a:ext cx="2838060" cy="16531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Black" panose="020B0A04020102020204"/>
            </a:rPr>
            <a:t>David Wurzbach, Director</a:t>
          </a:r>
          <a:endParaRPr lang="en-US" sz="2000" kern="1200" dirty="0"/>
        </a:p>
      </dsp:txBody>
      <dsp:txXfrm>
        <a:off x="3304098" y="48421"/>
        <a:ext cx="2741218" cy="1556356"/>
      </dsp:txXfrm>
    </dsp:sp>
    <dsp:sp modelId="{D6EB7BCD-1310-49C3-9157-66345A628E9B}">
      <dsp:nvSpPr>
        <dsp:cNvPr id="0" name=""/>
        <dsp:cNvSpPr/>
      </dsp:nvSpPr>
      <dsp:spPr>
        <a:xfrm>
          <a:off x="914859" y="2208910"/>
          <a:ext cx="2603462" cy="16531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CE018A-22DB-40EB-A73D-118F10390BAA}">
      <dsp:nvSpPr>
        <dsp:cNvPr id="0" name=""/>
        <dsp:cNvSpPr/>
      </dsp:nvSpPr>
      <dsp:spPr>
        <a:xfrm>
          <a:off x="1204132" y="2483720"/>
          <a:ext cx="2603462" cy="16531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Black" panose="020B0A04020102020204"/>
            </a:rPr>
            <a:t>Mike Wisneski,</a:t>
          </a:r>
        </a:p>
        <a:p>
          <a:pPr marL="0" lvl="0" indent="0" algn="ctr" defTabSz="889000" rtl="0">
            <a:lnSpc>
              <a:spcPct val="90000"/>
            </a:lnSpc>
            <a:spcBef>
              <a:spcPct val="0"/>
            </a:spcBef>
            <a:spcAft>
              <a:spcPct val="35000"/>
            </a:spcAft>
            <a:buNone/>
          </a:pPr>
          <a:r>
            <a:rPr lang="en-US" sz="2000" kern="1200" dirty="0">
              <a:latin typeface="Arial Black" panose="020B0A04020102020204"/>
            </a:rPr>
            <a:t>Project Manager</a:t>
          </a:r>
        </a:p>
      </dsp:txBody>
      <dsp:txXfrm>
        <a:off x="1252553" y="2532141"/>
        <a:ext cx="2506620" cy="1556356"/>
      </dsp:txXfrm>
    </dsp:sp>
    <dsp:sp modelId="{65FACEC5-4C2E-4D55-8CD3-28CA2D95E548}">
      <dsp:nvSpPr>
        <dsp:cNvPr id="0" name=""/>
        <dsp:cNvSpPr/>
      </dsp:nvSpPr>
      <dsp:spPr>
        <a:xfrm>
          <a:off x="4625554" y="2100741"/>
          <a:ext cx="2603462" cy="16531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E60B21-6EB1-44FD-B85D-ADBEA89DFDF5}">
      <dsp:nvSpPr>
        <dsp:cNvPr id="0" name=""/>
        <dsp:cNvSpPr/>
      </dsp:nvSpPr>
      <dsp:spPr>
        <a:xfrm>
          <a:off x="4914827" y="2375551"/>
          <a:ext cx="2603462" cy="16531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Arial Black" panose="020B0A04020102020204"/>
            </a:rPr>
            <a:t>Gordon Schott,</a:t>
          </a:r>
        </a:p>
        <a:p>
          <a:pPr marL="0" lvl="0" indent="0" algn="ctr" defTabSz="889000" rtl="0">
            <a:lnSpc>
              <a:spcPct val="90000"/>
            </a:lnSpc>
            <a:spcBef>
              <a:spcPct val="0"/>
            </a:spcBef>
            <a:spcAft>
              <a:spcPct val="35000"/>
            </a:spcAft>
            <a:buNone/>
          </a:pPr>
          <a:r>
            <a:rPr lang="en-US" sz="2000" kern="1200" dirty="0">
              <a:latin typeface="Arial Black" panose="020B0A04020102020204"/>
            </a:rPr>
            <a:t>Project Manager</a:t>
          </a:r>
        </a:p>
        <a:p>
          <a:pPr marL="0" lvl="0" indent="0" algn="ctr" defTabSz="889000" rtl="0">
            <a:lnSpc>
              <a:spcPct val="90000"/>
            </a:lnSpc>
            <a:spcBef>
              <a:spcPct val="0"/>
            </a:spcBef>
            <a:spcAft>
              <a:spcPct val="35000"/>
            </a:spcAft>
            <a:buNone/>
          </a:pPr>
          <a:endParaRPr lang="en-US" sz="2000" b="0" kern="1200" dirty="0"/>
        </a:p>
      </dsp:txBody>
      <dsp:txXfrm>
        <a:off x="4963248" y="2423972"/>
        <a:ext cx="2506620" cy="1556356"/>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1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E8EF59-3DB0-4BBB-8248-200B36D00541}" type="datetimeFigureOut">
              <a:rPr lang="en-US" smtClean="0"/>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E9A245-7874-492B-9887-F2D13240D2E0}" type="slidenum">
              <a:rPr lang="en-US" smtClean="0"/>
              <a:t>‹#›</a:t>
            </a:fld>
            <a:endParaRPr lang="en-US"/>
          </a:p>
        </p:txBody>
      </p:sp>
    </p:spTree>
    <p:extLst>
      <p:ext uri="{BB962C8B-B14F-4D97-AF65-F5344CB8AC3E}">
        <p14:creationId xmlns:p14="http://schemas.microsoft.com/office/powerpoint/2010/main" val="968250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E9A245-7874-492B-9887-F2D13240D2E0}" type="slidenum">
              <a:rPr lang="en-US" smtClean="0"/>
              <a:t>4</a:t>
            </a:fld>
            <a:endParaRPr lang="en-US"/>
          </a:p>
        </p:txBody>
      </p:sp>
    </p:spTree>
    <p:extLst>
      <p:ext uri="{BB962C8B-B14F-4D97-AF65-F5344CB8AC3E}">
        <p14:creationId xmlns:p14="http://schemas.microsoft.com/office/powerpoint/2010/main" val="4105741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points: 1) Jesus taught the expectation of Stewardship and Prudence 2) He emphasized oversight of entrusted resources 3) He even called out accountability for negligence.  I think we can all agree on the importance of Parish/Church RM.</a:t>
            </a:r>
          </a:p>
          <a:p>
            <a:r>
              <a:rPr lang="en-US" dirty="0"/>
              <a:t>So let’s start with some questions for the class. NEXT</a:t>
            </a:r>
          </a:p>
        </p:txBody>
      </p:sp>
      <p:sp>
        <p:nvSpPr>
          <p:cNvPr id="4" name="Slide Number Placeholder 3"/>
          <p:cNvSpPr>
            <a:spLocks noGrp="1"/>
          </p:cNvSpPr>
          <p:nvPr>
            <p:ph type="sldNum" sz="quarter" idx="5"/>
          </p:nvPr>
        </p:nvSpPr>
        <p:spPr/>
        <p:txBody>
          <a:bodyPr/>
          <a:lstStyle/>
          <a:p>
            <a:fld id="{A30F78B8-192E-454F-A34C-19B6C65B1B0A}" type="slidenum">
              <a:rPr lang="en-US" smtClean="0"/>
              <a:t>7</a:t>
            </a:fld>
            <a:endParaRPr lang="en-US"/>
          </a:p>
        </p:txBody>
      </p:sp>
    </p:spTree>
    <p:extLst>
      <p:ext uri="{BB962C8B-B14F-4D97-AF65-F5344CB8AC3E}">
        <p14:creationId xmlns:p14="http://schemas.microsoft.com/office/powerpoint/2010/main" val="2258509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discuss some of the realities facing the Church and why managing risk is different than it used to be.  </a:t>
            </a:r>
          </a:p>
        </p:txBody>
      </p:sp>
      <p:sp>
        <p:nvSpPr>
          <p:cNvPr id="4" name="Slide Number Placeholder 3"/>
          <p:cNvSpPr>
            <a:spLocks noGrp="1"/>
          </p:cNvSpPr>
          <p:nvPr>
            <p:ph type="sldNum" sz="quarter" idx="5"/>
          </p:nvPr>
        </p:nvSpPr>
        <p:spPr/>
        <p:txBody>
          <a:bodyPr/>
          <a:lstStyle/>
          <a:p>
            <a:fld id="{A30F78B8-192E-454F-A34C-19B6C65B1B0A}" type="slidenum">
              <a:rPr lang="en-US" smtClean="0"/>
              <a:t>8</a:t>
            </a:fld>
            <a:endParaRPr lang="en-US"/>
          </a:p>
        </p:txBody>
      </p:sp>
    </p:spTree>
    <p:extLst>
      <p:ext uri="{BB962C8B-B14F-4D97-AF65-F5344CB8AC3E}">
        <p14:creationId xmlns:p14="http://schemas.microsoft.com/office/powerpoint/2010/main" val="3424971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66E8C-8260-26A4-9AD2-A163B06C07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00D89D-7AE6-9A33-BB8B-65C2D15E5A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8ADC14-E5A2-44B7-9AE7-A6B4986BC6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C8D29E-FD38-BECE-D8E5-C83EB7A795A2}"/>
              </a:ext>
            </a:extLst>
          </p:cNvPr>
          <p:cNvSpPr>
            <a:spLocks noGrp="1"/>
          </p:cNvSpPr>
          <p:nvPr>
            <p:ph type="sldNum" sz="quarter" idx="5"/>
          </p:nvPr>
        </p:nvSpPr>
        <p:spPr/>
        <p:txBody>
          <a:bodyPr/>
          <a:lstStyle/>
          <a:p>
            <a:fld id="{02E9A245-7874-492B-9887-F2D13240D2E0}" type="slidenum">
              <a:rPr lang="en-US" smtClean="0"/>
              <a:t>9</a:t>
            </a:fld>
            <a:endParaRPr lang="en-US"/>
          </a:p>
        </p:txBody>
      </p:sp>
    </p:spTree>
    <p:extLst>
      <p:ext uri="{BB962C8B-B14F-4D97-AF65-F5344CB8AC3E}">
        <p14:creationId xmlns:p14="http://schemas.microsoft.com/office/powerpoint/2010/main" val="94343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Kick off with our own introductions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1D2B7-E742-45CB-8AAE-5164DF69803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7421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704DD-F65B-4DBA-B8B6-CAABB6AA47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7AFAF0-F50E-8AC0-F6B7-6D0AC063F2D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6568FF5-7E92-A45C-D641-8D2FDFEF346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DDD377BC-2ADD-C6B1-D89E-EDC1A63311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0B7803-915D-4C02-AD3A-0A8B923905EC}"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657882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201EA-1D44-C3D9-46D8-D31C3801DB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3D810-4BEF-8854-7849-8A8D444990E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5316AC0-C9FE-BB04-BE24-21D5E17167B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87C2931D-B0A5-7CBB-8A1A-E1AAEB0DB7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0B7803-915D-4C02-AD3A-0A8B923905EC}"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953787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31F38-8A5E-1EBE-9F3D-21627CC48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1393AD-FFEF-A361-130E-07F3E59F74A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0918F64-8616-361B-56D3-2BE01FE106F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427EDA53-88BF-93E4-DCA8-466F10B16C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0B7803-915D-4C02-AD3A-0A8B923905EC}" type="slidenum">
              <a:rPr kumimoji="0" lang="en-US"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64613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slide – Dig deeper by Division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5EE401-3A12-41FD-8FA0-B882F8614D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7920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E3F87C7-EB4D-2EC8-3BDD-B0A4B8D54738}"/>
              </a:ext>
            </a:extLst>
          </p:cNvPr>
          <p:cNvSpPr>
            <a:spLocks noGrp="1"/>
          </p:cNvSpPr>
          <p:nvPr>
            <p:ph type="body" idx="1"/>
          </p:nvPr>
        </p:nvSpPr>
        <p:spPr/>
        <p:txBody>
          <a:bodyPr/>
          <a:lstStyle/>
          <a:p>
            <a:r>
              <a:rPr lang="en-US" dirty="0"/>
              <a:t>By Ministry is next.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3C656-53C2-D46B-6315-ED1EA28D97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3FAC3-1FED-112A-283B-861E6EEA6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D61459-84AC-D4CA-FB3F-25EF062A65B5}"/>
              </a:ext>
            </a:extLst>
          </p:cNvPr>
          <p:cNvSpPr>
            <a:spLocks noGrp="1"/>
          </p:cNvSpPr>
          <p:nvPr>
            <p:ph type="body" idx="1"/>
          </p:nvPr>
        </p:nvSpPr>
        <p:spPr/>
        <p:txBody>
          <a:bodyPr/>
          <a:lstStyle/>
          <a:p>
            <a:r>
              <a:rPr lang="en-US" dirty="0"/>
              <a:t>Carrie</a:t>
            </a:r>
          </a:p>
          <a:p>
            <a:endParaRPr lang="en-US" dirty="0"/>
          </a:p>
        </p:txBody>
      </p:sp>
      <p:sp>
        <p:nvSpPr>
          <p:cNvPr id="4" name="Slide Number Placeholder 3">
            <a:extLst>
              <a:ext uri="{FF2B5EF4-FFF2-40B4-BE49-F238E27FC236}">
                <a16:creationId xmlns:a16="http://schemas.microsoft.com/office/drawing/2014/main" id="{53A49E5D-55F3-5910-E6ED-0E52A5C2CF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FC5780-A089-4D18-A225-294C028214C3}"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5468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F2C25-5324-DC86-DB36-191C3CADEB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BBD43F-2209-B1F9-E853-87D44E9338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B1E9C2-960D-7D28-27F2-5E03553A29BC}"/>
              </a:ext>
            </a:extLst>
          </p:cNvPr>
          <p:cNvSpPr>
            <a:spLocks noGrp="1"/>
          </p:cNvSpPr>
          <p:nvPr>
            <p:ph type="body" idx="1"/>
          </p:nvPr>
        </p:nvSpPr>
        <p:spPr/>
        <p:txBody>
          <a:bodyPr/>
          <a:lstStyle/>
          <a:p>
            <a:r>
              <a:rPr lang="en-US" dirty="0"/>
              <a:t>Carrie</a:t>
            </a:r>
          </a:p>
          <a:p>
            <a:endParaRPr lang="en-US" dirty="0"/>
          </a:p>
        </p:txBody>
      </p:sp>
      <p:sp>
        <p:nvSpPr>
          <p:cNvPr id="4" name="Slide Number Placeholder 3">
            <a:extLst>
              <a:ext uri="{FF2B5EF4-FFF2-40B4-BE49-F238E27FC236}">
                <a16:creationId xmlns:a16="http://schemas.microsoft.com/office/drawing/2014/main" id="{5FA8F4AF-7404-3C64-DF65-D50E6C8441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FC5780-A089-4D18-A225-294C028214C3}"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899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F083D-A809-F036-5EA9-BE477079A2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26E6D5-3AC2-967E-AE60-DA9F0B9952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FFBC57-DF88-6722-C148-9746D25C56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9BA51A-C42E-4AF4-097A-5CB5430D873E}"/>
              </a:ext>
            </a:extLst>
          </p:cNvPr>
          <p:cNvSpPr>
            <a:spLocks noGrp="1"/>
          </p:cNvSpPr>
          <p:nvPr>
            <p:ph type="sldNum" sz="quarter" idx="5"/>
          </p:nvPr>
        </p:nvSpPr>
        <p:spPr/>
        <p:txBody>
          <a:bodyPr/>
          <a:lstStyle/>
          <a:p>
            <a:fld id="{02E9A245-7874-492B-9887-F2D13240D2E0}" type="slidenum">
              <a:rPr lang="en-US" smtClean="0"/>
              <a:t>16</a:t>
            </a:fld>
            <a:endParaRPr lang="en-US"/>
          </a:p>
        </p:txBody>
      </p:sp>
    </p:spTree>
    <p:extLst>
      <p:ext uri="{BB962C8B-B14F-4D97-AF65-F5344CB8AC3E}">
        <p14:creationId xmlns:p14="http://schemas.microsoft.com/office/powerpoint/2010/main" val="1486230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079C9CE-E27F-4F7B-9DF3-ED24F5FE9538}" type="slidenum">
              <a:rPr kumimoji="0" lang="en-GB"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4031356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370DB-BC89-7846-7A91-C3B24EF02A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7B6DB-E631-83E6-405A-F015FB3058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F9599B-60A5-7DBC-7A35-13EF123E90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B10E96-E793-C9F3-D079-76A16CA618D4}"/>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079C9CE-E27F-4F7B-9DF3-ED24F5FE9538}" type="slidenum">
              <a:rPr kumimoji="0" lang="en-GB"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3956130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Segoe UI" panose="020B0502040204020203" pitchFamily="34" charset="0"/>
                <a:ea typeface="+mn-ea"/>
                <a:cs typeface="+mn-cs"/>
              </a:rPr>
              <a:t>An introduction to Lockton, the broker’s role, and a team chart showing who supports our account. Please clarify the distinction between Lockton’s role and that of our insurers, as this remains a source of confusion.</a:t>
            </a:r>
          </a:p>
          <a:p>
            <a:endParaRPr lang="en-US" dirty="0"/>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079C9CE-E27F-4F7B-9DF3-ED24F5FE9538}" type="slidenum">
              <a:rPr kumimoji="0" lang="en-GB"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687263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0110B-7690-5C3C-A80D-6796748DFC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969F9-273A-4F81-B6FB-B4DFDFE09E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F9E096-39FD-17DC-DC16-F344302C19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DAAAEF-9A5C-C08F-735F-24F2B01AAEF7}"/>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079C9CE-E27F-4F7B-9DF3-ED24F5FE9538}" type="slidenum">
              <a:rPr kumimoji="0" lang="en-GB"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4449110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Segoe UI" panose="020B0502040204020203" pitchFamily="34" charset="0"/>
                <a:ea typeface="+mn-ea"/>
                <a:cs typeface="+mn-cs"/>
              </a:rPr>
              <a:t>A brief overview of the insurance program using the program schematic.</a:t>
            </a:r>
          </a:p>
          <a:p>
            <a:endParaRPr lang="en-US" dirty="0"/>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079C9CE-E27F-4F7B-9DF3-ED24F5FE9538}" type="slidenum">
              <a:rPr kumimoji="0" lang="en-GB"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316589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Segoe UI" panose="020B0502040204020203" pitchFamily="34" charset="0"/>
                <a:ea typeface="+mn-ea"/>
                <a:cs typeface="+mn-cs"/>
              </a:rPr>
              <a:t>A brief overview of the insurance program using the program schematic.</a:t>
            </a:r>
          </a:p>
          <a:p>
            <a:endParaRPr lang="en-US" dirty="0"/>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079C9CE-E27F-4F7B-9DF3-ED24F5FE9538}" type="slidenum">
              <a:rPr kumimoji="0" lang="en-GB"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777023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5FAAA-25B1-3753-5C6C-526F6E39A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561B53-6A9C-4CA3-CB1E-12C896F85A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A6845-2448-A24C-6DC8-7FE71EB87B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F56500-AD37-134D-CA01-FCA40CEC7BF2}"/>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079C9CE-E27F-4F7B-9DF3-ED24F5FE9538}" type="slidenum">
              <a:rPr kumimoji="0" lang="en-GB"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9807247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Segoe UI" panose="020B0502040204020203" pitchFamily="34" charset="0"/>
                <a:ea typeface="+mn-ea"/>
                <a:cs typeface="+mn-cs"/>
              </a:rPr>
              <a:t>An explanation from Nick and Nick of the renewal questionnaires, why they matter, and the importance of complete and accurate responses.</a:t>
            </a:r>
          </a:p>
          <a:p>
            <a:pPr lvl="0"/>
            <a:r>
              <a:rPr lang="en-US" sz="1200" kern="1200" dirty="0">
                <a:solidFill>
                  <a:schemeClr val="tx1"/>
                </a:solidFill>
                <a:effectLst/>
                <a:latin typeface="Segoe UI" panose="020B0502040204020203" pitchFamily="34" charset="0"/>
                <a:ea typeface="+mn-ea"/>
                <a:cs typeface="+mn-cs"/>
              </a:rPr>
              <a:t>The email addresses available for communication and when to use each.</a:t>
            </a:r>
          </a:p>
          <a:p>
            <a:endParaRPr lang="en-US" dirty="0"/>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079C9CE-E27F-4F7B-9DF3-ED24F5FE9538}" type="slidenum">
              <a:rPr kumimoji="0" lang="en-GB"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6347549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Segoe UI" panose="020B0502040204020203" pitchFamily="34" charset="0"/>
                <a:ea typeface="+mn-ea"/>
                <a:cs typeface="+mn-cs"/>
              </a:rPr>
              <a:t>An explanation from Nick and Nick of the renewal questionnaires, why they matter, and the importance of complete and accurate responses.</a:t>
            </a:r>
          </a:p>
          <a:p>
            <a:pPr lvl="0"/>
            <a:r>
              <a:rPr lang="en-US" sz="1200" kern="1200" dirty="0">
                <a:solidFill>
                  <a:schemeClr val="tx1"/>
                </a:solidFill>
                <a:effectLst/>
                <a:latin typeface="Segoe UI" panose="020B0502040204020203" pitchFamily="34" charset="0"/>
                <a:ea typeface="+mn-ea"/>
                <a:cs typeface="+mn-cs"/>
              </a:rPr>
              <a:t>The email addresses available for communication and when to use each.</a:t>
            </a:r>
          </a:p>
          <a:p>
            <a:r>
              <a:rPr lang="en-US" sz="1200" kern="1200" dirty="0">
                <a:solidFill>
                  <a:schemeClr val="tx1"/>
                </a:solidFill>
                <a:effectLst/>
                <a:latin typeface="Segoe UI" panose="020B0502040204020203" pitchFamily="34" charset="0"/>
                <a:ea typeface="+mn-ea"/>
                <a:cs typeface="+mn-cs"/>
              </a:rPr>
              <a:t>Please include any other key points you believe would be helpful and leave time for Q&amp;A.</a:t>
            </a:r>
          </a:p>
          <a:p>
            <a:endParaRPr lang="en-US" dirty="0"/>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079C9CE-E27F-4F7B-9DF3-ED24F5FE9538}" type="slidenum">
              <a:rPr kumimoji="0" lang="en-GB"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7744312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079C9CE-E27F-4F7B-9DF3-ED24F5FE9538}" type="slidenum">
              <a:rPr kumimoji="0" lang="en-GB"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4452226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DD4BC9-EFE1-4251-8907-924C2A4CCA79}"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582752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4E37D-450F-5BBD-6054-9F67135E06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A5268-3AEB-9C00-F1DE-42AC0775F9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C09B66-DB96-DAD8-C002-5594B9CA5FC9}"/>
              </a:ext>
            </a:extLst>
          </p:cNvPr>
          <p:cNvSpPr>
            <a:spLocks noGrp="1"/>
          </p:cNvSpPr>
          <p:nvPr>
            <p:ph type="body" idx="1"/>
          </p:nvPr>
        </p:nvSpPr>
        <p:spPr/>
        <p:txBody>
          <a:bodyPr/>
          <a:lstStyle/>
          <a:p>
            <a:endParaRPr lang="en-US" dirty="0">
              <a:solidFill>
                <a:srgbClr val="FF0000"/>
              </a:solidFill>
            </a:endParaRPr>
          </a:p>
        </p:txBody>
      </p:sp>
      <p:sp>
        <p:nvSpPr>
          <p:cNvPr id="4" name="Slide Number Placeholder 3">
            <a:extLst>
              <a:ext uri="{FF2B5EF4-FFF2-40B4-BE49-F238E27FC236}">
                <a16:creationId xmlns:a16="http://schemas.microsoft.com/office/drawing/2014/main" id="{A9AE355C-AE7B-0326-11A5-5393205DDA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DD4BC9-EFE1-4251-8907-924C2A4CCA79}"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8231113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DD4BC9-EFE1-4251-8907-924C2A4CCA79}"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3088497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51A1E-DC3C-602E-DFCB-787C970BE9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297801-CB12-00A2-2347-0C7878B9CB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29A1C4-42EB-B07D-738A-CFEE40318ACC}"/>
              </a:ext>
            </a:extLst>
          </p:cNvPr>
          <p:cNvSpPr>
            <a:spLocks noGrp="1"/>
          </p:cNvSpPr>
          <p:nvPr>
            <p:ph type="body" idx="1"/>
          </p:nvPr>
        </p:nvSpPr>
        <p:spPr/>
        <p:txBody>
          <a:bodyPr/>
          <a:lstStyle/>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441EB1B-8AB0-ABCD-B286-9342840688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DD4BC9-EFE1-4251-8907-924C2A4CCA79}"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675661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DDBD5-43B8-10F7-72B1-6B6C454A73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638DDD-1AC6-737D-4573-D75B42FDE6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FF661-EF49-5BD2-ACFA-A4629A46805D}"/>
              </a:ext>
            </a:extLst>
          </p:cNvPr>
          <p:cNvSpPr>
            <a:spLocks noGrp="1"/>
          </p:cNvSpPr>
          <p:nvPr>
            <p:ph type="body" idx="1"/>
          </p:nvPr>
        </p:nvSpPr>
        <p:spPr/>
        <p:txBody>
          <a:bodyPr/>
          <a:lstStyle/>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EEDC3E08-525A-541F-E44D-C1723E4646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DD4BC9-EFE1-4251-8907-924C2A4CCA79}"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0185815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96AEE-8483-F713-F397-685D5B7244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5D43C2-DF8F-F4D3-9435-B5F460AB21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BCE5A6-0C67-3454-6A20-6EFDFA956EB9}"/>
              </a:ext>
            </a:extLst>
          </p:cNvPr>
          <p:cNvSpPr>
            <a:spLocks noGrp="1"/>
          </p:cNvSpPr>
          <p:nvPr>
            <p:ph type="body" idx="1"/>
          </p:nvPr>
        </p:nvSpPr>
        <p:spPr/>
        <p:txBody>
          <a:bodyPr/>
          <a:lstStyle/>
          <a:p>
            <a:endParaRPr lang="en-US" dirty="0"/>
          </a:p>
          <a:p>
            <a:endParaRPr lang="en-US" dirty="0"/>
          </a:p>
          <a:p>
            <a:r>
              <a:rPr lang="en-US" dirty="0"/>
              <a:t>2022-2023 GL Claim</a:t>
            </a:r>
          </a:p>
          <a:p>
            <a:r>
              <a:rPr lang="en-US" dirty="0"/>
              <a:t>$283,684 assaulted in front of building multiple broken bones </a:t>
            </a:r>
          </a:p>
          <a:p>
            <a:r>
              <a:rPr lang="en-US" dirty="0"/>
              <a:t>$181,000 discrimination </a:t>
            </a:r>
          </a:p>
          <a:p>
            <a:r>
              <a:rPr lang="en-US" dirty="0"/>
              <a:t>$159,154.50 slip and fall on ice broken bones </a:t>
            </a:r>
          </a:p>
          <a:p>
            <a:r>
              <a:rPr lang="en-US" dirty="0"/>
              <a:t>3 claims make up 74% of the costs </a:t>
            </a:r>
          </a:p>
          <a:p>
            <a:endParaRPr lang="en-US" dirty="0"/>
          </a:p>
          <a:p>
            <a:r>
              <a:rPr lang="en-US" dirty="0"/>
              <a:t>2023-2024</a:t>
            </a:r>
          </a:p>
          <a:p>
            <a:r>
              <a:rPr lang="en-US" dirty="0"/>
              <a:t>$136,000 EPL wrongful termination of contract</a:t>
            </a:r>
          </a:p>
          <a:p>
            <a:r>
              <a:rPr lang="en-US" dirty="0"/>
              <a:t>$59,814.50 EEOC Compliant</a:t>
            </a:r>
          </a:p>
          <a:p>
            <a:r>
              <a:rPr lang="en-US" dirty="0"/>
              <a:t>$38,207 Discrimination</a:t>
            </a:r>
          </a:p>
          <a:p>
            <a:r>
              <a:rPr lang="en-US" dirty="0"/>
              <a:t>3 claim make up 91% of the costs </a:t>
            </a:r>
          </a:p>
          <a:p>
            <a:endParaRPr lang="en-US" dirty="0"/>
          </a:p>
          <a:p>
            <a:r>
              <a:rPr lang="en-US" dirty="0"/>
              <a:t>2024-2025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$140,000 trip and fall </a:t>
            </a:r>
          </a:p>
          <a:p>
            <a:r>
              <a:rPr lang="en-US" dirty="0"/>
              <a:t>$120,000 trip and fall on vacuum cord </a:t>
            </a:r>
          </a:p>
          <a:p>
            <a:r>
              <a:rPr lang="en-US" dirty="0"/>
              <a:t>2 claims make up 85% of the costs</a:t>
            </a:r>
          </a:p>
          <a:p>
            <a:endParaRPr lang="en-US" dirty="0"/>
          </a:p>
          <a:p>
            <a:r>
              <a:rPr lang="en-US" dirty="0"/>
              <a:t>2025-2026</a:t>
            </a:r>
          </a:p>
          <a:p>
            <a:r>
              <a:rPr lang="en-US" dirty="0"/>
              <a:t>$55,000 discrimination </a:t>
            </a:r>
          </a:p>
          <a:p>
            <a:r>
              <a:rPr lang="en-US" dirty="0"/>
              <a:t>$50,000 discrimination</a:t>
            </a:r>
          </a:p>
          <a:p>
            <a:r>
              <a:rPr lang="en-US" dirty="0"/>
              <a:t>$40,000 discrimination </a:t>
            </a:r>
          </a:p>
          <a:p>
            <a:r>
              <a:rPr lang="en-US" dirty="0"/>
              <a:t>$28,000 discrimination </a:t>
            </a:r>
          </a:p>
          <a:p>
            <a:r>
              <a:rPr lang="en-US" dirty="0"/>
              <a:t>4 claims make up $75 of the costs </a:t>
            </a:r>
          </a:p>
          <a:p>
            <a:endParaRPr lang="en-US" dirty="0"/>
          </a:p>
          <a:p>
            <a:r>
              <a:rPr lang="en-US" dirty="0"/>
              <a:t>Property</a:t>
            </a:r>
          </a:p>
          <a:p>
            <a:r>
              <a:rPr lang="en-US" dirty="0"/>
              <a:t>2021-2022</a:t>
            </a:r>
          </a:p>
          <a:p>
            <a:r>
              <a:rPr lang="en-US" dirty="0"/>
              <a:t>$113,085 hail damage</a:t>
            </a:r>
          </a:p>
          <a:p>
            <a:r>
              <a:rPr lang="en-US" dirty="0"/>
              <a:t>$89,083 robbery </a:t>
            </a:r>
          </a:p>
          <a:p>
            <a:r>
              <a:rPr lang="en-US" dirty="0"/>
              <a:t>2 claims make up $42% of the cost</a:t>
            </a:r>
          </a:p>
          <a:p>
            <a:endParaRPr lang="en-US" dirty="0"/>
          </a:p>
          <a:p>
            <a:r>
              <a:rPr lang="en-US" dirty="0"/>
              <a:t>2022-2023- hail damage </a:t>
            </a:r>
          </a:p>
          <a:p>
            <a:r>
              <a:rPr lang="en-US" dirty="0"/>
              <a:t>$1,525,794 hail damage </a:t>
            </a:r>
          </a:p>
          <a:p>
            <a:r>
              <a:rPr lang="en-US" dirty="0"/>
              <a:t>$491,447 hail damage </a:t>
            </a:r>
          </a:p>
          <a:p>
            <a:r>
              <a:rPr lang="en-US" dirty="0"/>
              <a:t>$305,275.16 broken pipe </a:t>
            </a:r>
          </a:p>
          <a:p>
            <a:r>
              <a:rPr lang="en-US" dirty="0"/>
              <a:t>$218,877 fire </a:t>
            </a:r>
          </a:p>
          <a:p>
            <a:r>
              <a:rPr lang="en-US" dirty="0"/>
              <a:t>$215,441.18 hail</a:t>
            </a:r>
          </a:p>
          <a:p>
            <a:r>
              <a:rPr lang="en-US" dirty="0"/>
              <a:t>$175,809.65 hail</a:t>
            </a:r>
          </a:p>
          <a:p>
            <a:endParaRPr lang="en-US" dirty="0"/>
          </a:p>
          <a:p>
            <a:r>
              <a:rPr lang="en-US" dirty="0"/>
              <a:t>2023-2024</a:t>
            </a:r>
          </a:p>
          <a:p>
            <a:r>
              <a:rPr lang="en-US" dirty="0"/>
              <a:t>$605,200 hail damage</a:t>
            </a:r>
          </a:p>
          <a:p>
            <a:r>
              <a:rPr lang="en-US" dirty="0"/>
              <a:t>$582,438 Hail damage</a:t>
            </a:r>
          </a:p>
          <a:p>
            <a:r>
              <a:rPr lang="en-US" dirty="0"/>
              <a:t>$446,152.29 hail storm</a:t>
            </a:r>
          </a:p>
          <a:p>
            <a:r>
              <a:rPr lang="en-US" dirty="0"/>
              <a:t>$353,190.09 Hail</a:t>
            </a:r>
          </a:p>
          <a:p>
            <a:r>
              <a:rPr lang="en-US" dirty="0"/>
              <a:t>$265,000 hail </a:t>
            </a:r>
          </a:p>
          <a:p>
            <a:endParaRPr lang="en-US" dirty="0"/>
          </a:p>
          <a:p>
            <a:r>
              <a:rPr lang="en-US" dirty="0"/>
              <a:t>2024-2025</a:t>
            </a:r>
          </a:p>
          <a:p>
            <a:r>
              <a:rPr lang="en-US" dirty="0"/>
              <a:t>$340,000 fire</a:t>
            </a:r>
          </a:p>
          <a:p>
            <a:r>
              <a:rPr lang="en-US" dirty="0"/>
              <a:t>$278,049- fire sprinkler line broke and flood</a:t>
            </a:r>
          </a:p>
          <a:p>
            <a:r>
              <a:rPr lang="en-US" dirty="0"/>
              <a:t>$149,410 meth cleanup </a:t>
            </a:r>
          </a:p>
          <a:p>
            <a:r>
              <a:rPr lang="en-US" dirty="0"/>
              <a:t>$84,972- boiler failure </a:t>
            </a:r>
          </a:p>
          <a:p>
            <a:endParaRPr lang="en-US" dirty="0"/>
          </a:p>
          <a:p>
            <a:r>
              <a:rPr lang="en-US" dirty="0"/>
              <a:t>2025-2026</a:t>
            </a:r>
          </a:p>
          <a:p>
            <a:r>
              <a:rPr lang="en-US" dirty="0"/>
              <a:t>$510,000 hail damage</a:t>
            </a:r>
          </a:p>
          <a:p>
            <a:r>
              <a:rPr lang="en-US" dirty="0"/>
              <a:t>$360,000 hail damage</a:t>
            </a:r>
          </a:p>
          <a:p>
            <a:r>
              <a:rPr lang="en-US" dirty="0"/>
              <a:t>$169,000 hail damage</a:t>
            </a:r>
          </a:p>
          <a:p>
            <a:r>
              <a:rPr lang="en-US" dirty="0"/>
              <a:t>$52,804 hail damage</a:t>
            </a:r>
          </a:p>
          <a:p>
            <a:endParaRPr lang="en-US" dirty="0"/>
          </a:p>
        </p:txBody>
      </p:sp>
      <p:sp>
        <p:nvSpPr>
          <p:cNvPr id="4" name="Slide Number Placeholder 3">
            <a:extLst>
              <a:ext uri="{FF2B5EF4-FFF2-40B4-BE49-F238E27FC236}">
                <a16:creationId xmlns:a16="http://schemas.microsoft.com/office/drawing/2014/main" id="{16D4FBCA-A759-9A99-65BA-CCA1DE2D2A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DD4BC9-EFE1-4251-8907-924C2A4CCA79}"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559022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511B7-CB0C-DDD9-EBDB-4C96AAE6D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209CD1-8684-CAF0-FB5D-D2E1DBAC26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58B499-2E3D-42F8-0E06-757E58561A03}"/>
              </a:ext>
            </a:extLst>
          </p:cNvPr>
          <p:cNvSpPr>
            <a:spLocks noGrp="1"/>
          </p:cNvSpPr>
          <p:nvPr>
            <p:ph type="body" idx="1"/>
          </p:nvPr>
        </p:nvSpPr>
        <p:spPr/>
        <p:txBody>
          <a:bodyPr/>
          <a:lstStyle/>
          <a:p>
            <a:r>
              <a:rPr lang="en-US" dirty="0"/>
              <a:t>2017-2018</a:t>
            </a:r>
          </a:p>
          <a:p>
            <a:r>
              <a:rPr lang="en-US" dirty="0"/>
              <a:t>$408,164 slip/trip/fall</a:t>
            </a:r>
          </a:p>
          <a:p>
            <a:endParaRPr lang="en-US" dirty="0"/>
          </a:p>
          <a:p>
            <a:r>
              <a:rPr lang="en-US" dirty="0"/>
              <a:t>2019-2020</a:t>
            </a:r>
          </a:p>
          <a:p>
            <a:r>
              <a:rPr lang="en-US" dirty="0"/>
              <a:t>$208,521 Struck by </a:t>
            </a:r>
          </a:p>
          <a:p>
            <a:endParaRPr lang="en-US" dirty="0"/>
          </a:p>
          <a:p>
            <a:r>
              <a:rPr lang="en-US" dirty="0"/>
              <a:t>2021-2022</a:t>
            </a:r>
          </a:p>
          <a:p>
            <a:r>
              <a:rPr lang="en-US" dirty="0"/>
              <a:t>$212,094 slip,/trip/fall ice </a:t>
            </a:r>
          </a:p>
          <a:p>
            <a:endParaRPr lang="en-US" dirty="0"/>
          </a:p>
          <a:p>
            <a:r>
              <a:rPr lang="en-US" dirty="0"/>
              <a:t>2022-2023</a:t>
            </a:r>
          </a:p>
          <a:p>
            <a:r>
              <a:rPr lang="en-US" dirty="0"/>
              <a:t>$227,805.01 Workplace violence </a:t>
            </a:r>
          </a:p>
          <a:p>
            <a:endParaRPr lang="en-US" dirty="0"/>
          </a:p>
          <a:p>
            <a:r>
              <a:rPr lang="en-US" dirty="0"/>
              <a:t>2024-2025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$203,649 Slip/trip/fall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$106,133 pushing object  </a:t>
            </a:r>
          </a:p>
          <a:p>
            <a:endParaRPr lang="en-US" dirty="0"/>
          </a:p>
        </p:txBody>
      </p:sp>
      <p:sp>
        <p:nvSpPr>
          <p:cNvPr id="4" name="Slide Number Placeholder 3">
            <a:extLst>
              <a:ext uri="{FF2B5EF4-FFF2-40B4-BE49-F238E27FC236}">
                <a16:creationId xmlns:a16="http://schemas.microsoft.com/office/drawing/2014/main" id="{4B940617-7436-1C7F-D2CA-CC8EA7D733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DD4BC9-EFE1-4251-8907-924C2A4CCA79}"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744054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2B95B-FB5E-7F40-73C2-65BDE99B4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9FF065-38A1-0008-57CA-CB6269CE26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188FB0-1A6A-FE46-EFE1-558B1FE3876C}"/>
              </a:ext>
            </a:extLst>
          </p:cNvPr>
          <p:cNvSpPr>
            <a:spLocks noGrp="1"/>
          </p:cNvSpPr>
          <p:nvPr>
            <p:ph type="body" idx="1"/>
          </p:nvPr>
        </p:nvSpPr>
        <p:spPr/>
        <p:txBody>
          <a:bodyPr/>
          <a:lstStyle/>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1FFB855F-FC95-6F55-C110-81D65DF82B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DD4BC9-EFE1-4251-8907-924C2A4CCA79}"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6013797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4AA48-4F43-C2BB-84AB-C6F49282D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F5A810-FE18-DCB5-7CE8-55CBDF6257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16F626-21D3-BF36-7A3F-8935CFE7F212}"/>
              </a:ext>
            </a:extLst>
          </p:cNvPr>
          <p:cNvSpPr>
            <a:spLocks noGrp="1"/>
          </p:cNvSpPr>
          <p:nvPr>
            <p:ph type="body" idx="1"/>
          </p:nvPr>
        </p:nvSpPr>
        <p:spPr/>
        <p:txBody>
          <a:bodyPr/>
          <a:lstStyle/>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F24932D-57AA-B213-E649-FE9793BF15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DD4BC9-EFE1-4251-8907-924C2A4CCA79}"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4924297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11C8E-BA10-CD8A-DB5B-A17C745FE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1F70F7-D0C4-52C0-D0CA-0B07F1E709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28EA56-D11C-9673-FB94-10D9D9C17AFF}"/>
              </a:ext>
            </a:extLst>
          </p:cNvPr>
          <p:cNvSpPr>
            <a:spLocks noGrp="1"/>
          </p:cNvSpPr>
          <p:nvPr>
            <p:ph type="body" idx="1"/>
          </p:nvPr>
        </p:nvSpPr>
        <p:spPr/>
        <p:txBody>
          <a:bodyPr/>
          <a:lstStyle/>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654F9AD-C6B7-0B39-AB1C-C47BD1F904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DD4BC9-EFE1-4251-8907-924C2A4CCA79}"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6899310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DD4BC9-EFE1-4251-8907-924C2A4CCA79}"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5269543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B045D-6528-D153-4DA7-802B349C6B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5DF62D-E0E8-A1E7-3312-CDCCD3FB03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27548D-BB56-CFFB-D3DF-E8207EA20F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E7B76A-9143-A255-7D99-58FD9CA8D8EF}"/>
              </a:ext>
            </a:extLst>
          </p:cNvPr>
          <p:cNvSpPr>
            <a:spLocks noGrp="1"/>
          </p:cNvSpPr>
          <p:nvPr>
            <p:ph type="sldNum" sz="quarter" idx="5"/>
          </p:nvPr>
        </p:nvSpPr>
        <p:spPr/>
        <p:txBody>
          <a:bodyPr/>
          <a:lstStyle/>
          <a:p>
            <a:fld id="{02E9A245-7874-492B-9887-F2D13240D2E0}" type="slidenum">
              <a:rPr lang="en-US" smtClean="0"/>
              <a:t>41</a:t>
            </a:fld>
            <a:endParaRPr lang="en-US"/>
          </a:p>
        </p:txBody>
      </p:sp>
    </p:spTree>
    <p:extLst>
      <p:ext uri="{BB962C8B-B14F-4D97-AF65-F5344CB8AC3E}">
        <p14:creationId xmlns:p14="http://schemas.microsoft.com/office/powerpoint/2010/main" val="38954001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E9A245-7874-492B-9887-F2D13240D2E0}" type="slidenum">
              <a:rPr lang="en-US" smtClean="0"/>
              <a:t>42</a:t>
            </a:fld>
            <a:endParaRPr lang="en-US"/>
          </a:p>
        </p:txBody>
      </p:sp>
    </p:spTree>
    <p:extLst>
      <p:ext uri="{BB962C8B-B14F-4D97-AF65-F5344CB8AC3E}">
        <p14:creationId xmlns:p14="http://schemas.microsoft.com/office/powerpoint/2010/main" val="9227244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p:cNvGrpSpPr/>
        <p:nvPr/>
      </p:nvGrpSpPr>
      <p:grpSpPr>
        <a:xfrm>
          <a:off x="0" y="0"/>
          <a:ext cx="0" cy="0"/>
          <a:chOff x="0" y="0"/>
          <a:chExt cx="0" cy="0"/>
        </a:xfrm>
      </p:grpSpPr>
      <p:sp>
        <p:nvSpPr>
          <p:cNvPr id="30" name="Google Shape;3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 name="Google Shape;3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 name="Google Shape;3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 name="Google Shape;3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 name="Google Shape;3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 name="Google Shape;5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1200"/>
              </a:spcAft>
              <a:buNone/>
            </a:pPr>
            <a:endParaRPr/>
          </a:p>
        </p:txBody>
      </p:sp>
      <p:sp>
        <p:nvSpPr>
          <p:cNvPr id="60" name="Google Shape;6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h2739f6407ce5b38e_0_28:notes"/>
          <p:cNvSpPr>
            <a:spLocks noGrp="1" noRot="1" noChangeAspect="1"/>
          </p:cNvSpPr>
          <p:nvPr>
            <p:ph type="sldImg" idx="2"/>
          </p:nvPr>
        </p:nvSpPr>
        <p:spPr>
          <a:xfrm>
            <a:off x="9144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6925" cap="flat" cmpd="sng">
            <a:solidFill>
              <a:srgbClr val="000000"/>
            </a:solidFill>
            <a:prstDash val="solid"/>
            <a:round/>
            <a:headEnd type="none" w="sm" len="sm"/>
            <a:tailEnd type="none" w="sm" len="sm"/>
          </a:ln>
        </p:spPr>
      </p:sp>
      <p:sp>
        <p:nvSpPr>
          <p:cNvPr id="88" name="Google Shape;88;h2739f6407ce5b38e_0_28:notes"/>
          <p:cNvSpPr txBox="1">
            <a:spLocks noGrp="1"/>
          </p:cNvSpPr>
          <p:nvPr>
            <p:ph type="body" idx="1"/>
          </p:nvPr>
        </p:nvSpPr>
        <p:spPr>
          <a:xfrm>
            <a:off x="914400" y="5867400"/>
            <a:ext cx="7315200" cy="4800900"/>
          </a:xfrm>
          <a:prstGeom prst="rect">
            <a:avLst/>
          </a:prstGeom>
          <a:noFill/>
          <a:ln>
            <a:noFill/>
          </a:ln>
        </p:spPr>
        <p:txBody>
          <a:bodyPr spcFirstLastPara="1" wrap="square" lIns="121900" tIns="60925" rIns="121900" bIns="60925" anchor="t" anchorCtr="0">
            <a:noAutofit/>
          </a:bodyPr>
          <a:lstStyle/>
          <a:p>
            <a:pPr marL="0" lvl="0" indent="0" algn="l" rtl="0">
              <a:spcBef>
                <a:spcPts val="0"/>
              </a:spcBef>
              <a:spcAft>
                <a:spcPts val="0"/>
              </a:spcAft>
              <a:buNone/>
            </a:pPr>
            <a:endParaRPr/>
          </a:p>
        </p:txBody>
      </p:sp>
      <p:sp>
        <p:nvSpPr>
          <p:cNvPr id="89" name="Google Shape;89;h2739f6407ce5b38e_0_28:notes"/>
          <p:cNvSpPr txBox="1">
            <a:spLocks noGrp="1"/>
          </p:cNvSpPr>
          <p:nvPr>
            <p:ph type="sldNum" idx="12"/>
          </p:nvPr>
        </p:nvSpPr>
        <p:spPr>
          <a:xfrm>
            <a:off x="5179484" y="11580284"/>
            <a:ext cx="3962400" cy="611700"/>
          </a:xfrm>
          <a:prstGeom prst="rect">
            <a:avLst/>
          </a:prstGeom>
          <a:noFill/>
          <a:ln>
            <a:noFill/>
          </a:ln>
        </p:spPr>
        <p:txBody>
          <a:bodyPr spcFirstLastPara="1" wrap="square" lIns="121900" tIns="60925" rIns="121900" bIns="6092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589884-6B9E-482D-AA9D-1881FEFB8459}" type="slidenum">
              <a:rPr lang="en-US" smtClean="0"/>
              <a:t>51</a:t>
            </a:fld>
            <a:endParaRPr lang="en-US"/>
          </a:p>
        </p:txBody>
      </p:sp>
    </p:spTree>
    <p:extLst>
      <p:ext uri="{BB962C8B-B14F-4D97-AF65-F5344CB8AC3E}">
        <p14:creationId xmlns:p14="http://schemas.microsoft.com/office/powerpoint/2010/main" val="41943226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3A160-7059-E277-32F2-B3D6CD2942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BD9024-F580-D7D5-CC21-E535ED16C8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867699-AD4C-2DFA-3AD3-4C35029873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5E730F-7ADD-2A48-DD84-4944AEBED584}"/>
              </a:ext>
            </a:extLst>
          </p:cNvPr>
          <p:cNvSpPr>
            <a:spLocks noGrp="1"/>
          </p:cNvSpPr>
          <p:nvPr>
            <p:ph type="sldNum" sz="quarter" idx="5"/>
          </p:nvPr>
        </p:nvSpPr>
        <p:spPr/>
        <p:txBody>
          <a:bodyPr/>
          <a:lstStyle/>
          <a:p>
            <a:fld id="{5D589884-6B9E-482D-AA9D-1881FEFB8459}" type="slidenum">
              <a:rPr lang="en-US" smtClean="0"/>
              <a:t>52</a:t>
            </a:fld>
            <a:endParaRPr lang="en-US"/>
          </a:p>
        </p:txBody>
      </p:sp>
    </p:spTree>
    <p:extLst>
      <p:ext uri="{BB962C8B-B14F-4D97-AF65-F5344CB8AC3E}">
        <p14:creationId xmlns:p14="http://schemas.microsoft.com/office/powerpoint/2010/main" val="8165733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24A1E-34D0-1904-3FCB-183E9933F6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383D2-1C4C-0641-E985-E821F3B75D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2B3AA6-E04E-E704-4A4A-AE1F75C5AD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904DEA-53BA-758F-0411-DD5B4128609E}"/>
              </a:ext>
            </a:extLst>
          </p:cNvPr>
          <p:cNvSpPr>
            <a:spLocks noGrp="1"/>
          </p:cNvSpPr>
          <p:nvPr>
            <p:ph type="sldNum" sz="quarter" idx="5"/>
          </p:nvPr>
        </p:nvSpPr>
        <p:spPr/>
        <p:txBody>
          <a:bodyPr/>
          <a:lstStyle/>
          <a:p>
            <a:fld id="{5D589884-6B9E-482D-AA9D-1881FEFB8459}" type="slidenum">
              <a:rPr lang="en-US" smtClean="0"/>
              <a:t>53</a:t>
            </a:fld>
            <a:endParaRPr lang="en-US"/>
          </a:p>
        </p:txBody>
      </p:sp>
    </p:spTree>
    <p:extLst>
      <p:ext uri="{BB962C8B-B14F-4D97-AF65-F5344CB8AC3E}">
        <p14:creationId xmlns:p14="http://schemas.microsoft.com/office/powerpoint/2010/main" val="3898858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31CE7-8153-AC23-923B-B721B7515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89C8B6-05C3-07B0-D932-C125648330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03A3C6-B161-E008-11D4-E260951B9F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3E99D2-0573-974C-87D0-5421F0A166A6}"/>
              </a:ext>
            </a:extLst>
          </p:cNvPr>
          <p:cNvSpPr>
            <a:spLocks noGrp="1"/>
          </p:cNvSpPr>
          <p:nvPr>
            <p:ph type="sldNum" sz="quarter" idx="5"/>
          </p:nvPr>
        </p:nvSpPr>
        <p:spPr/>
        <p:txBody>
          <a:bodyPr/>
          <a:lstStyle/>
          <a:p>
            <a:fld id="{5D589884-6B9E-482D-AA9D-1881FEFB8459}" type="slidenum">
              <a:rPr lang="en-US" smtClean="0"/>
              <a:t>54</a:t>
            </a:fld>
            <a:endParaRPr lang="en-US"/>
          </a:p>
        </p:txBody>
      </p:sp>
    </p:spTree>
    <p:extLst>
      <p:ext uri="{BB962C8B-B14F-4D97-AF65-F5344CB8AC3E}">
        <p14:creationId xmlns:p14="http://schemas.microsoft.com/office/powerpoint/2010/main" val="24865555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27CF4-67C8-DB81-C012-BEC2B6F77C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CF2C50-D233-99E3-111A-FE4D4AFF71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11064B-1901-17B1-6FEE-151506D6A0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8D523F-512B-2A9D-16E8-741A02019B3F}"/>
              </a:ext>
            </a:extLst>
          </p:cNvPr>
          <p:cNvSpPr>
            <a:spLocks noGrp="1"/>
          </p:cNvSpPr>
          <p:nvPr>
            <p:ph type="sldNum" sz="quarter" idx="5"/>
          </p:nvPr>
        </p:nvSpPr>
        <p:spPr/>
        <p:txBody>
          <a:bodyPr/>
          <a:lstStyle/>
          <a:p>
            <a:fld id="{5D589884-6B9E-482D-AA9D-1881FEFB8459}" type="slidenum">
              <a:rPr lang="en-US" smtClean="0"/>
              <a:t>55</a:t>
            </a:fld>
            <a:endParaRPr lang="en-US"/>
          </a:p>
        </p:txBody>
      </p:sp>
    </p:spTree>
    <p:extLst>
      <p:ext uri="{BB962C8B-B14F-4D97-AF65-F5344CB8AC3E}">
        <p14:creationId xmlns:p14="http://schemas.microsoft.com/office/powerpoint/2010/main" val="37742067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890CD-1C16-33D5-C00B-02C022E0D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96FED2-135F-6BBB-F92E-CE55AE974E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B0B72E-B344-4B1D-8869-EBABC6D1F7C3}"/>
              </a:ext>
            </a:extLst>
          </p:cNvPr>
          <p:cNvSpPr>
            <a:spLocks noGrp="1"/>
          </p:cNvSpPr>
          <p:nvPr>
            <p:ph type="body" idx="1"/>
          </p:nvPr>
        </p:nvSpPr>
        <p:spPr/>
        <p:txBody>
          <a:bodyPr/>
          <a:lstStyle/>
          <a:p>
            <a:r>
              <a:rPr lang="en-US" dirty="0"/>
              <a:t>Discuss why there were multiple surveys – Initial insurance questionnaire, then Lockton following up to ask for endpoints, finally survey in letter from Fr. Dollins</a:t>
            </a:r>
          </a:p>
        </p:txBody>
      </p:sp>
      <p:sp>
        <p:nvSpPr>
          <p:cNvPr id="4" name="Slide Number Placeholder 3">
            <a:extLst>
              <a:ext uri="{FF2B5EF4-FFF2-40B4-BE49-F238E27FC236}">
                <a16:creationId xmlns:a16="http://schemas.microsoft.com/office/drawing/2014/main" id="{E46AAF07-A619-0D35-FA54-80B6D94408DD}"/>
              </a:ext>
            </a:extLst>
          </p:cNvPr>
          <p:cNvSpPr>
            <a:spLocks noGrp="1"/>
          </p:cNvSpPr>
          <p:nvPr>
            <p:ph type="sldNum" sz="quarter" idx="5"/>
          </p:nvPr>
        </p:nvSpPr>
        <p:spPr/>
        <p:txBody>
          <a:bodyPr/>
          <a:lstStyle/>
          <a:p>
            <a:fld id="{5D589884-6B9E-482D-AA9D-1881FEFB8459}" type="slidenum">
              <a:rPr lang="en-US" smtClean="0"/>
              <a:t>56</a:t>
            </a:fld>
            <a:endParaRPr lang="en-US"/>
          </a:p>
        </p:txBody>
      </p:sp>
    </p:spTree>
    <p:extLst>
      <p:ext uri="{BB962C8B-B14F-4D97-AF65-F5344CB8AC3E}">
        <p14:creationId xmlns:p14="http://schemas.microsoft.com/office/powerpoint/2010/main" val="16283318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C64EA-C2F4-7CB2-D8FC-4FFDAFA32F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D6D7D0-502C-9E7F-6AA5-44554DCF68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198338-3059-5CDE-022E-8AC9723F53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AA1A43-3DB6-2C88-0847-3169ADF75C4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E9A245-7874-492B-9887-F2D13240D2E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049833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90946-3485-4FDC-9FFF-CBF3CECD66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574548-8B51-0E79-118A-15170F3608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434B17-9B0F-ECC5-6CA3-8DB05CFF84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92404F-0779-E2CE-9290-39A25F58CE7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E9A245-7874-492B-9887-F2D13240D2E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444320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70E61-C707-6583-B4A4-D3B3E55623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B4AB4-CC89-FC62-2BF9-459DB102FA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4562BD-A19E-6856-4EAA-B99BC91AD3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58E250-97AA-F863-5FCC-282F3225FD6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E9A245-7874-492B-9887-F2D13240D2E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467095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40AB3-345B-F52D-567E-668D531F8E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DEEA3F-1892-F091-A56B-EDC95F2A4A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27A218-DC9F-63D1-EC27-7C66D93F94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47952F-AF99-A898-8699-7EA3B68418F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E9A245-7874-492B-9887-F2D13240D2E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463454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744277" y="1041400"/>
            <a:ext cx="6096000" cy="2387600"/>
          </a:xfrm>
        </p:spPr>
        <p:txBody>
          <a:bodyPr anchor="b"/>
          <a:lstStyle>
            <a:lvl1pPr algn="l">
              <a:defRPr sz="6000" b="0">
                <a:latin typeface="Oswald" pitchFamily="2" charset="77"/>
              </a:defRPr>
            </a:lvl1pPr>
          </a:lstStyle>
          <a:p>
            <a:r>
              <a:rPr lang="en-US" dirty="0"/>
              <a:t>CLICK TO EDIT MASTER TITLE STYLE</a:t>
            </a:r>
          </a:p>
        </p:txBody>
      </p:sp>
      <p:sp>
        <p:nvSpPr>
          <p:cNvPr id="3" name="Subtitle 2"/>
          <p:cNvSpPr>
            <a:spLocks noGrp="1"/>
          </p:cNvSpPr>
          <p:nvPr>
            <p:ph type="subTitle" idx="1"/>
          </p:nvPr>
        </p:nvSpPr>
        <p:spPr>
          <a:xfrm>
            <a:off x="4744277" y="3628542"/>
            <a:ext cx="6096000" cy="1655762"/>
          </a:xfrm>
        </p:spPr>
        <p:txBody>
          <a:bodyPr/>
          <a:lstStyle>
            <a:lvl1pPr marL="0" indent="0" algn="l">
              <a:buNone/>
              <a:defRPr sz="2400">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52AE8F11-9993-3E4B-AD4A-8C7651C3E836}" type="datetimeFigureOut">
              <a:rPr lang="en-US" smtClean="0"/>
              <a:t>10/21/2026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1BBF83-4B57-994B-A18A-0143DDF55284}" type="slidenum">
              <a:rPr lang="en-US" smtClean="0"/>
              <a:t>‹#›</a:t>
            </a:fld>
            <a:endParaRPr lang="en-US"/>
          </a:p>
        </p:txBody>
      </p:sp>
    </p:spTree>
    <p:extLst>
      <p:ext uri="{BB962C8B-B14F-4D97-AF65-F5344CB8AC3E}">
        <p14:creationId xmlns:p14="http://schemas.microsoft.com/office/powerpoint/2010/main" val="2116176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320" y="365760"/>
            <a:ext cx="9829800" cy="1325563"/>
          </a:xfrm>
        </p:spPr>
        <p:txBody>
          <a:bodyPr/>
          <a:lstStyle/>
          <a:p>
            <a:r>
              <a:rPr lang="en-US" dirty="0"/>
              <a:t>Click to edit Master title style</a:t>
            </a:r>
          </a:p>
        </p:txBody>
      </p:sp>
      <p:sp>
        <p:nvSpPr>
          <p:cNvPr id="3" name="Content Placeholder 2"/>
          <p:cNvSpPr>
            <a:spLocks noGrp="1"/>
          </p:cNvSpPr>
          <p:nvPr>
            <p:ph idx="1"/>
          </p:nvPr>
        </p:nvSpPr>
        <p:spPr>
          <a:xfrm>
            <a:off x="1828800" y="1828800"/>
            <a:ext cx="941832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2AE8F11-9993-3E4B-AD4A-8C7651C3E836}"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1BBF83-4B57-994B-A18A-0143DDF55284}" type="slidenum">
              <a:rPr lang="en-US" smtClean="0"/>
              <a:t>‹#›</a:t>
            </a:fld>
            <a:endParaRPr lang="en-US"/>
          </a:p>
        </p:txBody>
      </p:sp>
    </p:spTree>
    <p:extLst>
      <p:ext uri="{BB962C8B-B14F-4D97-AF65-F5344CB8AC3E}">
        <p14:creationId xmlns:p14="http://schemas.microsoft.com/office/powerpoint/2010/main" val="1117144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1691640"/>
            <a:ext cx="10515600" cy="2880360"/>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914400" y="4571999"/>
            <a:ext cx="10515600" cy="150876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52AE8F11-9993-3E4B-AD4A-8C7651C3E836}"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1BBF83-4B57-994B-A18A-0143DDF55284}" type="slidenum">
              <a:rPr lang="en-US" smtClean="0"/>
              <a:t>‹#›</a:t>
            </a:fld>
            <a:endParaRPr lang="en-US"/>
          </a:p>
        </p:txBody>
      </p:sp>
    </p:spTree>
    <p:extLst>
      <p:ext uri="{BB962C8B-B14F-4D97-AF65-F5344CB8AC3E}">
        <p14:creationId xmlns:p14="http://schemas.microsoft.com/office/powerpoint/2010/main" val="2747693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914400" y="1825625"/>
            <a:ext cx="51663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400800" y="1825625"/>
            <a:ext cx="516636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52AE8F11-9993-3E4B-AD4A-8C7651C3E836}"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1BBF83-4B57-994B-A18A-0143DDF55284}" type="slidenum">
              <a:rPr lang="en-US" smtClean="0"/>
              <a:t>‹#›</a:t>
            </a:fld>
            <a:endParaRPr lang="en-US"/>
          </a:p>
        </p:txBody>
      </p:sp>
    </p:spTree>
    <p:extLst>
      <p:ext uri="{BB962C8B-B14F-4D97-AF65-F5344CB8AC3E}">
        <p14:creationId xmlns:p14="http://schemas.microsoft.com/office/powerpoint/2010/main" val="3091621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365125"/>
            <a:ext cx="10469880" cy="1325563"/>
          </a:xfrm>
        </p:spPr>
        <p:txBody>
          <a:bodyPr/>
          <a:lstStyle/>
          <a:p>
            <a:r>
              <a:rPr lang="en-US" dirty="0"/>
              <a:t>Click to edit Master title style</a:t>
            </a:r>
          </a:p>
        </p:txBody>
      </p:sp>
      <p:sp>
        <p:nvSpPr>
          <p:cNvPr id="3" name="Text Placeholder 2"/>
          <p:cNvSpPr>
            <a:spLocks noGrp="1"/>
          </p:cNvSpPr>
          <p:nvPr>
            <p:ph type="body" idx="1"/>
          </p:nvPr>
        </p:nvSpPr>
        <p:spPr>
          <a:xfrm>
            <a:off x="914400" y="1691640"/>
            <a:ext cx="516636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914400" y="2514600"/>
            <a:ext cx="5166360" cy="3657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17920" y="1691640"/>
            <a:ext cx="516636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920" y="2514600"/>
            <a:ext cx="5166360" cy="3657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2AE8F11-9993-3E4B-AD4A-8C7651C3E836}" type="datetimeFigureOut">
              <a:rPr lang="en-US" smtClean="0"/>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1BBF83-4B57-994B-A18A-0143DDF55284}" type="slidenum">
              <a:rPr lang="en-US" smtClean="0"/>
              <a:t>‹#›</a:t>
            </a:fld>
            <a:endParaRPr lang="en-US"/>
          </a:p>
        </p:txBody>
      </p:sp>
    </p:spTree>
    <p:extLst>
      <p:ext uri="{BB962C8B-B14F-4D97-AF65-F5344CB8AC3E}">
        <p14:creationId xmlns:p14="http://schemas.microsoft.com/office/powerpoint/2010/main" val="855148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52AE8F11-9993-3E4B-AD4A-8C7651C3E836}" type="datetimeFigureOut">
              <a:rPr lang="en-US" smtClean="0"/>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1BBF83-4B57-994B-A18A-0143DDF55284}" type="slidenum">
              <a:rPr lang="en-US" smtClean="0"/>
              <a:t>‹#›</a:t>
            </a:fld>
            <a:endParaRPr lang="en-US"/>
          </a:p>
        </p:txBody>
      </p:sp>
    </p:spTree>
    <p:extLst>
      <p:ext uri="{BB962C8B-B14F-4D97-AF65-F5344CB8AC3E}">
        <p14:creationId xmlns:p14="http://schemas.microsoft.com/office/powerpoint/2010/main" val="1068396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AE8F11-9993-3E4B-AD4A-8C7651C3E836}" type="datetimeFigureOut">
              <a:rPr lang="en-US" smtClean="0"/>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1BBF83-4B57-994B-A18A-0143DDF55284}" type="slidenum">
              <a:rPr lang="en-US" smtClean="0"/>
              <a:t>‹#›</a:t>
            </a:fld>
            <a:endParaRPr lang="en-US"/>
          </a:p>
        </p:txBody>
      </p:sp>
    </p:spTree>
    <p:extLst>
      <p:ext uri="{BB962C8B-B14F-4D97-AF65-F5344CB8AC3E}">
        <p14:creationId xmlns:p14="http://schemas.microsoft.com/office/powerpoint/2010/main" val="2681757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3932237" cy="1600200"/>
          </a:xfrm>
        </p:spPr>
        <p:txBody>
          <a:bodyPr anchor="b">
            <a:normAutofit/>
          </a:bodyPr>
          <a:lstStyle>
            <a:lvl1pPr>
              <a:defRPr sz="3000"/>
            </a:lvl1pPr>
          </a:lstStyle>
          <a:p>
            <a:r>
              <a:rPr lang="en-US" dirty="0"/>
              <a:t>Click to edit Master title style</a:t>
            </a:r>
          </a:p>
        </p:txBody>
      </p:sp>
      <p:sp>
        <p:nvSpPr>
          <p:cNvPr id="3" name="Content Placeholder 2"/>
          <p:cNvSpPr>
            <a:spLocks noGrp="1"/>
          </p:cNvSpPr>
          <p:nvPr>
            <p:ph idx="1"/>
          </p:nvPr>
        </p:nvSpPr>
        <p:spPr>
          <a:xfrm>
            <a:off x="5166360" y="914400"/>
            <a:ext cx="6172200" cy="4937760"/>
          </a:xfrm>
        </p:spPr>
        <p:txBody>
          <a:bodyPr/>
          <a:lstStyle>
            <a:lvl1pPr>
              <a:defRPr sz="2700"/>
            </a:lvl1pPr>
            <a:lvl2pPr>
              <a:defRPr sz="2400"/>
            </a:lvl2pPr>
            <a:lvl3pPr>
              <a:defRPr sz="21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914400" y="2057400"/>
            <a:ext cx="3932237" cy="3931920"/>
          </a:xfrm>
        </p:spPr>
        <p:txBody>
          <a:bodyPr>
            <a:normAutofit/>
          </a:bodyPr>
          <a:lstStyle>
            <a:lvl1pPr marL="0" indent="0">
              <a:buNone/>
              <a:defRPr sz="15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52AE8F11-9993-3E4B-AD4A-8C7651C3E836}"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1BBF83-4B57-994B-A18A-0143DDF55284}" type="slidenum">
              <a:rPr lang="en-US" smtClean="0"/>
              <a:t>‹#›</a:t>
            </a:fld>
            <a:endParaRPr lang="en-US"/>
          </a:p>
        </p:txBody>
      </p:sp>
    </p:spTree>
    <p:extLst>
      <p:ext uri="{BB962C8B-B14F-4D97-AF65-F5344CB8AC3E}">
        <p14:creationId xmlns:p14="http://schemas.microsoft.com/office/powerpoint/2010/main" val="268548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3932237" cy="1600200"/>
          </a:xfrm>
        </p:spPr>
        <p:txBody>
          <a:bodyPr anchor="b">
            <a:normAutofit/>
          </a:bodyPr>
          <a:lstStyle>
            <a:lvl1pPr>
              <a:defRPr sz="3000"/>
            </a:lvl1pPr>
          </a:lstStyle>
          <a:p>
            <a:r>
              <a:rPr lang="en-US" dirty="0"/>
              <a:t>Click to edit Master title style</a:t>
            </a:r>
          </a:p>
        </p:txBody>
      </p:sp>
      <p:sp>
        <p:nvSpPr>
          <p:cNvPr id="3" name="Picture Placeholder 2"/>
          <p:cNvSpPr>
            <a:spLocks noGrp="1" noChangeAspect="1"/>
          </p:cNvSpPr>
          <p:nvPr>
            <p:ph type="pic" idx="1"/>
          </p:nvPr>
        </p:nvSpPr>
        <p:spPr>
          <a:xfrm>
            <a:off x="5166360" y="914400"/>
            <a:ext cx="6253424" cy="4937760"/>
          </a:xfrm>
        </p:spPr>
        <p:txBody>
          <a:bodyPr anchor="t">
            <a:normAutofit/>
          </a:bodyPr>
          <a:lstStyle>
            <a:lvl1pPr marL="0" indent="0">
              <a:buNone/>
              <a:defRPr sz="27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4400" y="2057400"/>
            <a:ext cx="3932237" cy="3811588"/>
          </a:xfrm>
        </p:spPr>
        <p:txBody>
          <a:bodyPr>
            <a:normAutofit/>
          </a:bodyPr>
          <a:lstStyle>
            <a:lvl1pPr marL="0" indent="0">
              <a:buNone/>
              <a:defRPr sz="15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52AE8F11-9993-3E4B-AD4A-8C7651C3E836}"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1BBF83-4B57-994B-A18A-0143DDF55284}" type="slidenum">
              <a:rPr lang="en-US" smtClean="0"/>
              <a:t>‹#›</a:t>
            </a:fld>
            <a:endParaRPr lang="en-US"/>
          </a:p>
        </p:txBody>
      </p:sp>
    </p:spTree>
    <p:extLst>
      <p:ext uri="{BB962C8B-B14F-4D97-AF65-F5344CB8AC3E}">
        <p14:creationId xmlns:p14="http://schemas.microsoft.com/office/powerpoint/2010/main" val="418135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Date Placeholder 3"/>
          <p:cNvSpPr>
            <a:spLocks noGrp="1"/>
          </p:cNvSpPr>
          <p:nvPr>
            <p:ph type="dt" sz="half" idx="10"/>
          </p:nvPr>
        </p:nvSpPr>
        <p:spPr/>
        <p:txBody>
          <a:bodyPr/>
          <a:lstStyle/>
          <a:p>
            <a:fld id="{52AE8F11-9993-3E4B-AD4A-8C7651C3E836}"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1BBF83-4B57-994B-A18A-0143DDF55284}" type="slidenum">
              <a:rPr lang="en-US" smtClean="0"/>
              <a:t>‹#›</a:t>
            </a:fld>
            <a:endParaRPr lang="en-US"/>
          </a:p>
        </p:txBody>
      </p:sp>
    </p:spTree>
    <p:extLst>
      <p:ext uri="{BB962C8B-B14F-4D97-AF65-F5344CB8AC3E}">
        <p14:creationId xmlns:p14="http://schemas.microsoft.com/office/powerpoint/2010/main" val="3957962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2AE8F11-9993-3E4B-AD4A-8C7651C3E836}"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1BBF83-4B57-994B-A18A-0143DDF55284}" type="slidenum">
              <a:rPr lang="en-US" smtClean="0"/>
              <a:t>‹#›</a:t>
            </a:fld>
            <a:endParaRPr lang="en-US"/>
          </a:p>
        </p:txBody>
      </p:sp>
      <p:sp>
        <p:nvSpPr>
          <p:cNvPr id="7" name="Title 1">
            <a:extLst>
              <a:ext uri="{FF2B5EF4-FFF2-40B4-BE49-F238E27FC236}">
                <a16:creationId xmlns:a16="http://schemas.microsoft.com/office/drawing/2014/main" id="{46040D89-750E-8F4D-A153-FCAF550DB0EE}"/>
              </a:ext>
            </a:extLst>
          </p:cNvPr>
          <p:cNvSpPr>
            <a:spLocks noGrp="1"/>
          </p:cNvSpPr>
          <p:nvPr>
            <p:ph type="title"/>
          </p:nvPr>
        </p:nvSpPr>
        <p:spPr>
          <a:xfrm>
            <a:off x="1417320" y="365760"/>
            <a:ext cx="9829800" cy="1325563"/>
          </a:xfrm>
        </p:spPr>
        <p:txBody>
          <a:bodyPr/>
          <a:lstStyle/>
          <a:p>
            <a:r>
              <a:rPr lang="en-US" dirty="0"/>
              <a:t>Click to edit Master title style</a:t>
            </a:r>
          </a:p>
        </p:txBody>
      </p:sp>
    </p:spTree>
    <p:extLst>
      <p:ext uri="{BB962C8B-B14F-4D97-AF65-F5344CB8AC3E}">
        <p14:creationId xmlns:p14="http://schemas.microsoft.com/office/powerpoint/2010/main" val="560721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Vertical Title and Tex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37735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2_Title Slide Dark">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8D3AAF82-9E45-4480-BCD1-CA90ECB141C3}"/>
              </a:ext>
            </a:extLst>
          </p:cNvPr>
          <p:cNvSpPr>
            <a:spLocks noGrp="1"/>
          </p:cNvSpPr>
          <p:nvPr>
            <p:ph idx="1"/>
          </p:nvPr>
        </p:nvSpPr>
        <p:spPr>
          <a:xfrm>
            <a:off x="434400" y="1165248"/>
            <a:ext cx="10515600" cy="1336776"/>
          </a:xfrm>
          <a:prstGeom prst="rect">
            <a:avLst/>
          </a:prstGeom>
        </p:spPr>
        <p:txBody>
          <a:bodyPr vert="horz" lIns="0" tIns="0" rIns="0" bIns="0" rtlCol="0" anchor="t" anchorCtr="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FAEB75D5-DF52-6520-78BA-B7967C5B1B72}"/>
              </a:ext>
            </a:extLst>
          </p:cNvPr>
          <p:cNvSpPr>
            <a:spLocks noGrp="1"/>
          </p:cNvSpPr>
          <p:nvPr>
            <p:ph type="title"/>
          </p:nvPr>
        </p:nvSpPr>
        <p:spPr>
          <a:xfrm>
            <a:off x="434400" y="322060"/>
            <a:ext cx="10515600" cy="461665"/>
          </a:xfrm>
          <a:noFill/>
        </p:spPr>
        <p:txBody>
          <a:bodyPr anchor="b">
            <a:noAutofit/>
          </a:bodyPr>
          <a:lstStyle>
            <a:lvl1pPr algn="l">
              <a:defRPr b="1">
                <a:solidFill>
                  <a:schemeClr val="accent6"/>
                </a:solidFill>
              </a:defRPr>
            </a:lvl1pPr>
          </a:lstStyle>
          <a:p>
            <a:r>
              <a:rPr lang="en-US" dirty="0"/>
              <a:t>Click to edit Master title style</a:t>
            </a:r>
            <a:endParaRPr lang="en-AU" dirty="0"/>
          </a:p>
        </p:txBody>
      </p:sp>
      <p:sp>
        <p:nvSpPr>
          <p:cNvPr id="11" name="Text Placeholder 4">
            <a:extLst>
              <a:ext uri="{FF2B5EF4-FFF2-40B4-BE49-F238E27FC236}">
                <a16:creationId xmlns:a16="http://schemas.microsoft.com/office/drawing/2014/main" id="{D12366D8-CB49-B507-FD9C-6F2768B144AE}"/>
              </a:ext>
            </a:extLst>
          </p:cNvPr>
          <p:cNvSpPr txBox="1">
            <a:spLocks/>
          </p:cNvSpPr>
          <p:nvPr/>
        </p:nvSpPr>
        <p:spPr>
          <a:xfrm>
            <a:off x="434400" y="936208"/>
            <a:ext cx="1379224" cy="76557"/>
          </a:xfrm>
          <a:prstGeom prst="rect">
            <a:avLst/>
          </a:prstGeom>
          <a:solidFill>
            <a:schemeClr val="accent5"/>
          </a:solidFill>
        </p:spPr>
        <p:txBody>
          <a:bodyPr>
            <a:noAutofit/>
          </a:bodyPr>
          <a:lstStyle>
            <a:lvl1pPr marL="0" indent="0" algn="l" rtl="0" eaLnBrk="1" fontAlgn="base" hangingPunct="1">
              <a:lnSpc>
                <a:spcPct val="100000"/>
              </a:lnSpc>
              <a:spcBef>
                <a:spcPts val="0"/>
              </a:spcBef>
              <a:spcAft>
                <a:spcPct val="0"/>
              </a:spcAft>
              <a:buFont typeface="Century Gothic" panose="020B0604020202020204" pitchFamily="34" charset="0"/>
              <a:buNone/>
              <a:defRPr sz="1600" b="0" kern="1200">
                <a:solidFill>
                  <a:schemeClr val="tx2">
                    <a:alpha val="0"/>
                  </a:schemeClr>
                </a:solidFill>
                <a:latin typeface="+mn-lt"/>
                <a:ea typeface="MS PGothic" panose="020B0600070205080204" pitchFamily="34" charset="-128"/>
                <a:cs typeface="ＭＳ Ｐゴシック" charset="0"/>
              </a:defRPr>
            </a:lvl1pPr>
            <a:lvl2pPr marL="457200" indent="0" algn="l" rtl="0" eaLnBrk="1" fontAlgn="base" hangingPunct="1">
              <a:lnSpc>
                <a:spcPct val="100000"/>
              </a:lnSpc>
              <a:spcBef>
                <a:spcPts val="0"/>
              </a:spcBef>
              <a:spcAft>
                <a:spcPct val="0"/>
              </a:spcAft>
              <a:buFont typeface="Century Gothic" panose="020B0604020202020204" pitchFamily="34" charset="0"/>
              <a:buNone/>
              <a:defRPr sz="1600" kern="1200">
                <a:solidFill>
                  <a:schemeClr val="accent3"/>
                </a:solidFill>
                <a:latin typeface="+mn-lt"/>
                <a:ea typeface="MS PGothic" panose="020B0600070205080204" pitchFamily="34" charset="-128"/>
                <a:cs typeface="+mn-cs"/>
              </a:defRPr>
            </a:lvl2pPr>
            <a:lvl3pPr marL="914400" indent="0" algn="l" rtl="0" eaLnBrk="1" fontAlgn="base" hangingPunct="1">
              <a:lnSpc>
                <a:spcPct val="100000"/>
              </a:lnSpc>
              <a:spcBef>
                <a:spcPts val="0"/>
              </a:spcBef>
              <a:spcAft>
                <a:spcPct val="0"/>
              </a:spcAft>
              <a:buFont typeface="Century Gothic" panose="020B0604020202020204" pitchFamily="34" charset="0"/>
              <a:buNone/>
              <a:defRPr sz="1600" kern="1200">
                <a:solidFill>
                  <a:schemeClr val="accent3"/>
                </a:solidFill>
                <a:latin typeface="+mn-lt"/>
                <a:ea typeface="MS PGothic" panose="020B0600070205080204" pitchFamily="34" charset="-128"/>
                <a:cs typeface="+mn-cs"/>
              </a:defRPr>
            </a:lvl3pPr>
            <a:lvl4pPr marL="1371600" indent="0" algn="l" rtl="0" eaLnBrk="1" fontAlgn="base" hangingPunct="1">
              <a:lnSpc>
                <a:spcPct val="100000"/>
              </a:lnSpc>
              <a:spcBef>
                <a:spcPts val="0"/>
              </a:spcBef>
              <a:spcAft>
                <a:spcPct val="0"/>
              </a:spcAft>
              <a:buFont typeface="Century Gothic" panose="020B0604020202020204" pitchFamily="34" charset="0"/>
              <a:buNone/>
              <a:defRPr sz="1600" kern="1200">
                <a:solidFill>
                  <a:schemeClr val="accent3"/>
                </a:solidFill>
                <a:latin typeface="+mn-lt"/>
                <a:ea typeface="MS PGothic" panose="020B0600070205080204" pitchFamily="34" charset="-128"/>
                <a:cs typeface="+mn-cs"/>
              </a:defRPr>
            </a:lvl4pPr>
            <a:lvl5pPr marL="1828800" indent="0" algn="l" rtl="0" eaLnBrk="1" fontAlgn="base" hangingPunct="1">
              <a:lnSpc>
                <a:spcPct val="100000"/>
              </a:lnSpc>
              <a:spcBef>
                <a:spcPts val="0"/>
              </a:spcBef>
              <a:spcAft>
                <a:spcPct val="0"/>
              </a:spcAft>
              <a:buFont typeface="Century Gothic" panose="020B0604020202020204" pitchFamily="34" charset="0"/>
              <a:buNone/>
              <a:defRPr sz="1400" kern="1200">
                <a:solidFill>
                  <a:schemeClr val="accent3"/>
                </a:solidFill>
                <a:latin typeface="+mn-lt"/>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Century Gothic"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entury Gothic"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entury Gothic"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entury Gothic" panose="020B0604020202020204" pitchFamily="34" charset="0"/>
              <a:buChar char="•"/>
              <a:defRPr sz="1800" kern="1200">
                <a:solidFill>
                  <a:schemeClr val="tx1"/>
                </a:solidFill>
                <a:latin typeface="+mn-lt"/>
                <a:ea typeface="+mn-ea"/>
                <a:cs typeface="+mn-cs"/>
              </a:defRPr>
            </a:lvl9pPr>
          </a:lstStyle>
          <a:p>
            <a:r>
              <a:rPr lang="en-US"/>
              <a:t>Edit Master text styles</a:t>
            </a:r>
          </a:p>
        </p:txBody>
      </p:sp>
      <p:sp>
        <p:nvSpPr>
          <p:cNvPr id="12" name="Rectangle 11">
            <a:extLst>
              <a:ext uri="{FF2B5EF4-FFF2-40B4-BE49-F238E27FC236}">
                <a16:creationId xmlns:a16="http://schemas.microsoft.com/office/drawing/2014/main" id="{2145E7DC-334F-0F32-2AFC-BC8CC3DD6A75}"/>
              </a:ext>
            </a:extLst>
          </p:cNvPr>
          <p:cNvSpPr/>
          <p:nvPr/>
        </p:nvSpPr>
        <p:spPr bwMode="auto">
          <a:xfrm>
            <a:off x="0" y="6337565"/>
            <a:ext cx="12192000" cy="520435"/>
          </a:xfrm>
          <a:prstGeom prst="rect">
            <a:avLst/>
          </a:prstGeom>
          <a:solidFill>
            <a:schemeClr val="tx1">
              <a:lumMod val="95000"/>
              <a:lumOff val="5000"/>
              <a:alpha val="36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000000"/>
              </a:solidFill>
            </a:endParaRPr>
          </a:p>
        </p:txBody>
      </p:sp>
      <p:sp>
        <p:nvSpPr>
          <p:cNvPr id="14" name="TextBox 13">
            <a:extLst>
              <a:ext uri="{FF2B5EF4-FFF2-40B4-BE49-F238E27FC236}">
                <a16:creationId xmlns:a16="http://schemas.microsoft.com/office/drawing/2014/main" id="{EABD4E33-ED15-BF0F-AB80-B2FD73D3A846}"/>
              </a:ext>
            </a:extLst>
          </p:cNvPr>
          <p:cNvSpPr txBox="1"/>
          <p:nvPr/>
        </p:nvSpPr>
        <p:spPr>
          <a:xfrm>
            <a:off x="11634772" y="6439656"/>
            <a:ext cx="372218" cy="276999"/>
          </a:xfrm>
          <a:prstGeom prst="rect">
            <a:avLst/>
          </a:prstGeom>
          <a:noFill/>
        </p:spPr>
        <p:txBody>
          <a:bodyPr wrap="none" rtlCol="0">
            <a:spAutoFit/>
          </a:bodyPr>
          <a:lstStyle/>
          <a:p>
            <a:fld id="{174FED9F-9B3F-46A1-AA7A-E1862A4326D4}" type="slidenum">
              <a:rPr lang="en-US" sz="1200" dirty="0">
                <a:solidFill>
                  <a:schemeClr val="bg1"/>
                </a:solidFill>
                <a:latin typeface="Century Gothic"/>
                <a:cs typeface="Century Gothic"/>
              </a:rPr>
              <a:t>‹#›</a:t>
            </a:fld>
            <a:endParaRPr lang="en-US" sz="1200">
              <a:solidFill>
                <a:schemeClr val="bg1"/>
              </a:solidFill>
              <a:latin typeface="Century Gothic"/>
              <a:cs typeface="Century Gothic"/>
            </a:endParaRPr>
          </a:p>
        </p:txBody>
      </p:sp>
      <p:sp>
        <p:nvSpPr>
          <p:cNvPr id="15" name="TextBox 3">
            <a:extLst>
              <a:ext uri="{FF2B5EF4-FFF2-40B4-BE49-F238E27FC236}">
                <a16:creationId xmlns:a16="http://schemas.microsoft.com/office/drawing/2014/main" id="{A65AB1EE-3F9A-05C9-14E9-0CC7153A97C4}"/>
              </a:ext>
            </a:extLst>
          </p:cNvPr>
          <p:cNvSpPr txBox="1">
            <a:spLocks noChangeArrowheads="1"/>
          </p:cNvSpPr>
          <p:nvPr/>
        </p:nvSpPr>
        <p:spPr bwMode="auto">
          <a:xfrm>
            <a:off x="10315383" y="6482687"/>
            <a:ext cx="1439863" cy="230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r>
              <a:rPr lang="en-US" altLang="en-US" sz="900">
                <a:solidFill>
                  <a:schemeClr val="bg1"/>
                </a:solidFill>
                <a:latin typeface="Century Gothic" panose="020B0502020202020204" pitchFamily="34" charset="0"/>
              </a:rPr>
              <a:t>All rights reserved. ©</a:t>
            </a:r>
          </a:p>
        </p:txBody>
      </p:sp>
      <p:pic>
        <p:nvPicPr>
          <p:cNvPr id="2" name="Picture 1">
            <a:extLst>
              <a:ext uri="{FF2B5EF4-FFF2-40B4-BE49-F238E27FC236}">
                <a16:creationId xmlns:a16="http://schemas.microsoft.com/office/drawing/2014/main" id="{85BC54A2-29B1-28F0-83C0-81883FE4E2B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8567" b="24034"/>
          <a:stretch/>
        </p:blipFill>
        <p:spPr>
          <a:xfrm>
            <a:off x="214593" y="6421556"/>
            <a:ext cx="2358561" cy="355600"/>
          </a:xfrm>
          <a:prstGeom prst="rect">
            <a:avLst/>
          </a:prstGeom>
        </p:spPr>
      </p:pic>
      <p:pic>
        <p:nvPicPr>
          <p:cNvPr id="3" name="Picture 2">
            <a:extLst>
              <a:ext uri="{FF2B5EF4-FFF2-40B4-BE49-F238E27FC236}">
                <a16:creationId xmlns:a16="http://schemas.microsoft.com/office/drawing/2014/main" id="{94348A48-CBF9-E003-791E-F123FDCC193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8567" b="24034"/>
          <a:stretch/>
        </p:blipFill>
        <p:spPr>
          <a:xfrm>
            <a:off x="214593" y="6421556"/>
            <a:ext cx="2358561" cy="355600"/>
          </a:xfrm>
          <a:prstGeom prst="rect">
            <a:avLst/>
          </a:prstGeom>
        </p:spPr>
      </p:pic>
    </p:spTree>
    <p:extLst>
      <p:ext uri="{BB962C8B-B14F-4D97-AF65-F5344CB8AC3E}">
        <p14:creationId xmlns:p14="http://schemas.microsoft.com/office/powerpoint/2010/main" val="3516209686"/>
      </p:ext>
    </p:extLst>
  </p:cSld>
  <p:clrMapOvr>
    <a:masterClrMapping/>
  </p:clrMapOvr>
  <p:hf hdr="0" ftr="0" dt="0"/>
  <p:extLst>
    <p:ext uri="{DCECCB84-F9BA-43D5-87BE-67443E8EF086}">
      <p15:sldGuideLst xmlns:p15="http://schemas.microsoft.com/office/powerpoint/2012/main">
        <p15:guide id="1" orient="horz" pos="672">
          <p15:clr>
            <a:srgbClr val="FBAE40"/>
          </p15:clr>
        </p15:guide>
        <p15:guide id="2" orient="horz" pos="22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lack Cover option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CEF8038-9891-4E73-98EB-77B023B7363D}"/>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5" name="Title 1">
            <a:extLst>
              <a:ext uri="{FF2B5EF4-FFF2-40B4-BE49-F238E27FC236}">
                <a16:creationId xmlns:a16="http://schemas.microsoft.com/office/drawing/2014/main" id="{736FD1F2-6D82-49A9-8EDD-1DFFA4DD1701}"/>
              </a:ext>
            </a:extLst>
          </p:cNvPr>
          <p:cNvSpPr>
            <a:spLocks noGrp="1"/>
          </p:cNvSpPr>
          <p:nvPr>
            <p:ph type="ctrTitle" hasCustomPrompt="1"/>
          </p:nvPr>
        </p:nvSpPr>
        <p:spPr>
          <a:xfrm>
            <a:off x="573265" y="1449238"/>
            <a:ext cx="7347496" cy="1218294"/>
          </a:xfrm>
          <a:prstGeom prst="rect">
            <a:avLst/>
          </a:prstGeom>
        </p:spPr>
        <p:txBody>
          <a:bodyPr lIns="0" anchor="b"/>
          <a:lstStyle>
            <a:lvl1pPr algn="l">
              <a:lnSpc>
                <a:spcPts val="4200"/>
              </a:lnSpc>
              <a:defRPr sz="4000" i="0">
                <a:solidFill>
                  <a:schemeClr val="bg1"/>
                </a:solidFill>
                <a:latin typeface="Garamond" panose="02020404030301010803" pitchFamily="18" charset="0"/>
              </a:defRPr>
            </a:lvl1pPr>
          </a:lstStyle>
          <a:p>
            <a:r>
              <a:rPr lang="en-US"/>
              <a:t>Click to add presentation title</a:t>
            </a:r>
          </a:p>
        </p:txBody>
      </p:sp>
      <p:sp>
        <p:nvSpPr>
          <p:cNvPr id="16" name="Subtitle 2">
            <a:extLst>
              <a:ext uri="{FF2B5EF4-FFF2-40B4-BE49-F238E27FC236}">
                <a16:creationId xmlns:a16="http://schemas.microsoft.com/office/drawing/2014/main" id="{02A1130F-BB58-4E94-AAA6-2881A06D2800}"/>
              </a:ext>
            </a:extLst>
          </p:cNvPr>
          <p:cNvSpPr>
            <a:spLocks noGrp="1"/>
          </p:cNvSpPr>
          <p:nvPr>
            <p:ph type="subTitle" idx="1" hasCustomPrompt="1"/>
          </p:nvPr>
        </p:nvSpPr>
        <p:spPr>
          <a:xfrm>
            <a:off x="573265" y="2975975"/>
            <a:ext cx="7347496" cy="897286"/>
          </a:xfrm>
          <a:prstGeom prst="rect">
            <a:avLst/>
          </a:prstGeom>
        </p:spPr>
        <p:txBody>
          <a:bodyPr lIns="0">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add presentation subtitle</a:t>
            </a:r>
          </a:p>
        </p:txBody>
      </p:sp>
      <p:sp>
        <p:nvSpPr>
          <p:cNvPr id="9" name="Text Placeholder 8">
            <a:extLst>
              <a:ext uri="{FF2B5EF4-FFF2-40B4-BE49-F238E27FC236}">
                <a16:creationId xmlns:a16="http://schemas.microsoft.com/office/drawing/2014/main" id="{32F698FE-4AE3-4629-A127-42AFBCD5025E}"/>
              </a:ext>
            </a:extLst>
          </p:cNvPr>
          <p:cNvSpPr>
            <a:spLocks noGrp="1"/>
          </p:cNvSpPr>
          <p:nvPr>
            <p:ph type="body" sz="quarter" idx="10"/>
          </p:nvPr>
        </p:nvSpPr>
        <p:spPr>
          <a:xfrm>
            <a:off x="573264" y="6313851"/>
            <a:ext cx="6138019" cy="349250"/>
          </a:xfrm>
        </p:spPr>
        <p:txBody>
          <a:bodyPr lIns="0" anchor="ctr">
            <a:normAutofit/>
          </a:bodyPr>
          <a:lstStyle>
            <a:lvl1pPr marL="0" indent="0" algn="l" defTabSz="914400" rtl="0" eaLnBrk="1" latinLnBrk="0" hangingPunct="1">
              <a:buNone/>
              <a:defRPr lang="en-US" sz="1000" kern="1200" dirty="0" smtClean="0">
                <a:solidFill>
                  <a:schemeClr val="tx1">
                    <a:lumMod val="65000"/>
                    <a:lumOff val="35000"/>
                  </a:schemeClr>
                </a:solidFill>
                <a:latin typeface="+mn-lt"/>
                <a:ea typeface="+mn-ea"/>
                <a:cs typeface="+mn-cs"/>
              </a:defRPr>
            </a:lvl1pPr>
            <a:lvl2pPr marL="231775" indent="0">
              <a:buNone/>
              <a:defRPr/>
            </a:lvl2pPr>
          </a:lstStyle>
          <a:p>
            <a:pPr lvl="0"/>
            <a:r>
              <a:rPr lang="en-US"/>
              <a:t>Click to edit Master text styles</a:t>
            </a:r>
          </a:p>
        </p:txBody>
      </p:sp>
      <p:pic>
        <p:nvPicPr>
          <p:cNvPr id="11" name="Picture 10">
            <a:extLst>
              <a:ext uri="{FF2B5EF4-FFF2-40B4-BE49-F238E27FC236}">
                <a16:creationId xmlns:a16="http://schemas.microsoft.com/office/drawing/2014/main" id="{24E0DEB0-5C96-4C58-B1D4-EA9D1E6EA2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06435" y="5877986"/>
            <a:ext cx="1990195" cy="871730"/>
          </a:xfrm>
          <a:prstGeom prst="rect">
            <a:avLst/>
          </a:prstGeom>
        </p:spPr>
      </p:pic>
      <p:cxnSp>
        <p:nvCxnSpPr>
          <p:cNvPr id="12" name="Straight Connector 11">
            <a:extLst>
              <a:ext uri="{FF2B5EF4-FFF2-40B4-BE49-F238E27FC236}">
                <a16:creationId xmlns:a16="http://schemas.microsoft.com/office/drawing/2014/main" id="{49965D45-90E6-4EA1-970F-DFE72A94111D}"/>
              </a:ext>
            </a:extLst>
          </p:cNvPr>
          <p:cNvCxnSpPr>
            <a:cxnSpLocks/>
          </p:cNvCxnSpPr>
          <p:nvPr userDrawn="1"/>
        </p:nvCxnSpPr>
        <p:spPr>
          <a:xfrm flipV="1">
            <a:off x="349008" y="1345721"/>
            <a:ext cx="0" cy="277816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642715"/>
      </p:ext>
    </p:extLst>
  </p:cSld>
  <p:clrMapOvr>
    <a:masterClrMapping/>
  </p:clrMapOvr>
  <p:extLst>
    <p:ext uri="{DCECCB84-F9BA-43D5-87BE-67443E8EF086}">
      <p15:sldGuideLst xmlns:p15="http://schemas.microsoft.com/office/powerpoint/2012/main">
        <p15:guide id="1" orient="horz" pos="4152">
          <p15:clr>
            <a:srgbClr val="FBAE40"/>
          </p15:clr>
        </p15:guide>
        <p15:guide id="2"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4400" y="685801"/>
            <a:ext cx="10265664" cy="1024128"/>
          </a:xfrm>
          <a:prstGeom prst="rect">
            <a:avLst/>
          </a:prstGeom>
        </p:spPr>
        <p:txBody>
          <a:bodyPr lIns="0" anchor="b" anchorCtr="0"/>
          <a:lstStyle>
            <a:lvl1pPr algn="l">
              <a:defRPr sz="4000" i="1">
                <a:solidFill>
                  <a:schemeClr val="tx1"/>
                </a:solidFill>
                <a:latin typeface="Garamond" panose="02020404030301010803" pitchFamily="18" charset="0"/>
              </a:defRPr>
            </a:lvl1pPr>
          </a:lstStyle>
          <a:p>
            <a:r>
              <a:rPr lang="en-US"/>
              <a:t>Click to add slide header</a:t>
            </a:r>
          </a:p>
        </p:txBody>
      </p:sp>
      <p:sp>
        <p:nvSpPr>
          <p:cNvPr id="7" name="Rectangle 6">
            <a:extLst>
              <a:ext uri="{FF2B5EF4-FFF2-40B4-BE49-F238E27FC236}">
                <a16:creationId xmlns:a16="http://schemas.microsoft.com/office/drawing/2014/main" id="{C3D6C99E-D7C2-42ED-BBFC-DFB5D134804E}"/>
              </a:ext>
            </a:extLst>
          </p:cNvPr>
          <p:cNvSpPr/>
          <p:nvPr userDrawn="1"/>
        </p:nvSpPr>
        <p:spPr>
          <a:xfrm flipV="1">
            <a:off x="0" y="1"/>
            <a:ext cx="11465325" cy="270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8" name="Straight Connector 7">
            <a:extLst>
              <a:ext uri="{FF2B5EF4-FFF2-40B4-BE49-F238E27FC236}">
                <a16:creationId xmlns:a16="http://schemas.microsoft.com/office/drawing/2014/main" id="{D5D1B220-EBDC-461D-AB4A-3B44E37BFF55}"/>
              </a:ext>
            </a:extLst>
          </p:cNvPr>
          <p:cNvCxnSpPr>
            <a:cxnSpLocks/>
          </p:cNvCxnSpPr>
          <p:nvPr userDrawn="1"/>
        </p:nvCxnSpPr>
        <p:spPr>
          <a:xfrm>
            <a:off x="914400" y="1856225"/>
            <a:ext cx="355264"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Content Placeholder 10">
            <a:extLst>
              <a:ext uri="{FF2B5EF4-FFF2-40B4-BE49-F238E27FC236}">
                <a16:creationId xmlns:a16="http://schemas.microsoft.com/office/drawing/2014/main" id="{A51421EC-FC21-4F52-8200-A99FA91862F1}"/>
              </a:ext>
            </a:extLst>
          </p:cNvPr>
          <p:cNvSpPr>
            <a:spLocks noGrp="1"/>
          </p:cNvSpPr>
          <p:nvPr>
            <p:ph sz="quarter" idx="15" hasCustomPrompt="1"/>
          </p:nvPr>
        </p:nvSpPr>
        <p:spPr>
          <a:xfrm>
            <a:off x="914400" y="2002521"/>
            <a:ext cx="10261600" cy="4295775"/>
          </a:xfrm>
        </p:spPr>
        <p:txBody>
          <a:bodyPr l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C554AA47-4C8C-42A8-9C4C-1214CD33241B}"/>
              </a:ext>
            </a:extLst>
          </p:cNvPr>
          <p:cNvSpPr>
            <a:spLocks noGrp="1"/>
          </p:cNvSpPr>
          <p:nvPr>
            <p:ph type="ftr" sz="quarter" idx="16"/>
          </p:nvPr>
        </p:nvSpPr>
        <p:spPr/>
        <p:txBody>
          <a:bodyPr/>
          <a:lstStyle/>
          <a:p>
            <a:endParaRPr lang="en-US" dirty="0"/>
          </a:p>
        </p:txBody>
      </p:sp>
    </p:spTree>
    <p:extLst>
      <p:ext uri="{BB962C8B-B14F-4D97-AF65-F5344CB8AC3E}">
        <p14:creationId xmlns:p14="http://schemas.microsoft.com/office/powerpoint/2010/main" val="654361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ar Char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772B93-1D0A-43C1-AD71-80AF9398D199}"/>
              </a:ext>
            </a:extLst>
          </p:cNvPr>
          <p:cNvSpPr/>
          <p:nvPr userDrawn="1"/>
        </p:nvSpPr>
        <p:spPr>
          <a:xfrm flipV="1">
            <a:off x="0" y="1"/>
            <a:ext cx="11465325" cy="270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5" name="Title 1">
            <a:extLst>
              <a:ext uri="{FF2B5EF4-FFF2-40B4-BE49-F238E27FC236}">
                <a16:creationId xmlns:a16="http://schemas.microsoft.com/office/drawing/2014/main" id="{53C6ED26-0A11-4E1F-ADC5-A9D2E08CC19B}"/>
              </a:ext>
            </a:extLst>
          </p:cNvPr>
          <p:cNvSpPr>
            <a:spLocks noGrp="1"/>
          </p:cNvSpPr>
          <p:nvPr>
            <p:ph type="title" hasCustomPrompt="1"/>
          </p:nvPr>
        </p:nvSpPr>
        <p:spPr>
          <a:xfrm>
            <a:off x="914400" y="685801"/>
            <a:ext cx="10265664" cy="1024128"/>
          </a:xfrm>
          <a:prstGeom prst="rect">
            <a:avLst/>
          </a:prstGeom>
        </p:spPr>
        <p:txBody>
          <a:bodyPr lIns="0" anchor="b" anchorCtr="0"/>
          <a:lstStyle>
            <a:lvl1pPr algn="l">
              <a:defRPr sz="4000" i="1">
                <a:solidFill>
                  <a:schemeClr val="tx1"/>
                </a:solidFill>
                <a:latin typeface="Garamond" panose="02020404030301010803" pitchFamily="18" charset="0"/>
              </a:defRPr>
            </a:lvl1pPr>
          </a:lstStyle>
          <a:p>
            <a:r>
              <a:rPr lang="en-US"/>
              <a:t>Click to add graph header</a:t>
            </a:r>
          </a:p>
        </p:txBody>
      </p:sp>
      <p:sp>
        <p:nvSpPr>
          <p:cNvPr id="39" name="Rectangle 38">
            <a:extLst>
              <a:ext uri="{FF2B5EF4-FFF2-40B4-BE49-F238E27FC236}">
                <a16:creationId xmlns:a16="http://schemas.microsoft.com/office/drawing/2014/main" id="{3DE5993E-5B81-4D54-BE87-0186C020862F}"/>
              </a:ext>
            </a:extLst>
          </p:cNvPr>
          <p:cNvSpPr/>
          <p:nvPr userDrawn="1"/>
        </p:nvSpPr>
        <p:spPr>
          <a:xfrm>
            <a:off x="914401" y="2058955"/>
            <a:ext cx="10265665" cy="4267293"/>
          </a:xfrm>
          <a:prstGeom prst="rect">
            <a:avLst/>
          </a:prstGeom>
          <a:solidFill>
            <a:srgbClr val="E8EB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4" name="Chart Placeholder 3">
            <a:extLst>
              <a:ext uri="{FF2B5EF4-FFF2-40B4-BE49-F238E27FC236}">
                <a16:creationId xmlns:a16="http://schemas.microsoft.com/office/drawing/2014/main" id="{54719537-FB6D-404A-8917-E1E195E16875}"/>
              </a:ext>
            </a:extLst>
          </p:cNvPr>
          <p:cNvSpPr>
            <a:spLocks noGrp="1"/>
          </p:cNvSpPr>
          <p:nvPr>
            <p:ph type="chart" sz="quarter" idx="10"/>
          </p:nvPr>
        </p:nvSpPr>
        <p:spPr>
          <a:xfrm>
            <a:off x="1057773" y="2118632"/>
            <a:ext cx="9978921" cy="4147939"/>
          </a:xfrm>
        </p:spPr>
        <p:txBody>
          <a:bodyPr/>
          <a:lstStyle/>
          <a:p>
            <a:r>
              <a:rPr lang="en-US" dirty="0"/>
              <a:t>Click icon to add chart</a:t>
            </a:r>
          </a:p>
        </p:txBody>
      </p:sp>
    </p:spTree>
    <p:extLst>
      <p:ext uri="{BB962C8B-B14F-4D97-AF65-F5344CB8AC3E}">
        <p14:creationId xmlns:p14="http://schemas.microsoft.com/office/powerpoint/2010/main" val="24754031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Call Out_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2E903E9-1DBC-49EC-9E39-573C3A52AF6D}"/>
              </a:ext>
            </a:extLst>
          </p:cNvPr>
          <p:cNvSpPr/>
          <p:nvPr userDrawn="1"/>
        </p:nvSpPr>
        <p:spPr>
          <a:xfrm>
            <a:off x="365263" y="406014"/>
            <a:ext cx="11461475" cy="60459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1298448" y="2188466"/>
            <a:ext cx="9595104" cy="2481067"/>
          </a:xfrm>
          <a:prstGeom prst="rect">
            <a:avLst/>
          </a:prstGeom>
        </p:spPr>
        <p:txBody>
          <a:bodyPr anchor="ctr" anchorCtr="0"/>
          <a:lstStyle>
            <a:lvl1pPr algn="ctr">
              <a:defRPr sz="3600" b="0" i="1">
                <a:solidFill>
                  <a:schemeClr val="bg1"/>
                </a:solidFill>
                <a:latin typeface="Garamond" panose="02020404030301010803" pitchFamily="18"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5B979A09-8DEA-4C1C-94B8-DD2576CB962D}"/>
              </a:ext>
            </a:extLst>
          </p:cNvPr>
          <p:cNvCxnSpPr>
            <a:cxnSpLocks/>
          </p:cNvCxnSpPr>
          <p:nvPr userDrawn="1"/>
        </p:nvCxnSpPr>
        <p:spPr>
          <a:xfrm>
            <a:off x="894079" y="4824599"/>
            <a:ext cx="104038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B98F9CF-E71F-40E5-8638-258748666F35}"/>
              </a:ext>
            </a:extLst>
          </p:cNvPr>
          <p:cNvCxnSpPr>
            <a:cxnSpLocks/>
          </p:cNvCxnSpPr>
          <p:nvPr userDrawn="1"/>
        </p:nvCxnSpPr>
        <p:spPr>
          <a:xfrm>
            <a:off x="894079" y="2036065"/>
            <a:ext cx="104038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D4925A6-7F8B-48DF-8DBF-9E8DEF66114C}"/>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43921997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cSld name="1_Sidebar Right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24458A4-F82D-4E6A-A363-176F6E6C80CB}"/>
              </a:ext>
            </a:extLst>
          </p:cNvPr>
          <p:cNvSpPr/>
          <p:nvPr/>
        </p:nvSpPr>
        <p:spPr>
          <a:xfrm rot="10800000" flipV="1">
            <a:off x="7397978" y="-1"/>
            <a:ext cx="4794020" cy="6857993"/>
          </a:xfrm>
          <a:prstGeom prst="rect">
            <a:avLst/>
          </a:prstGeom>
          <a:solidFill>
            <a:srgbClr val="E8EB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Content Placeholder 4">
            <a:extLst>
              <a:ext uri="{FF2B5EF4-FFF2-40B4-BE49-F238E27FC236}">
                <a16:creationId xmlns:a16="http://schemas.microsoft.com/office/drawing/2014/main" id="{B12B412B-29CD-4ECA-8030-98D34532DBAD}"/>
              </a:ext>
            </a:extLst>
          </p:cNvPr>
          <p:cNvSpPr>
            <a:spLocks noGrp="1"/>
          </p:cNvSpPr>
          <p:nvPr>
            <p:ph sz="quarter" idx="16" hasCustomPrompt="1"/>
          </p:nvPr>
        </p:nvSpPr>
        <p:spPr>
          <a:xfrm>
            <a:off x="902331" y="1674655"/>
            <a:ext cx="5976620" cy="4143375"/>
          </a:xfrm>
          <a:prstGeom prst="rect">
            <a:avLst/>
          </a:prstGeom>
        </p:spPr>
        <p:txBody>
          <a:bodyPr l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Box 17">
            <a:extLst>
              <a:ext uri="{FF2B5EF4-FFF2-40B4-BE49-F238E27FC236}">
                <a16:creationId xmlns:a16="http://schemas.microsoft.com/office/drawing/2014/main" id="{BD6229D5-6EF4-4A56-8313-E0CA6E6BB3C9}"/>
              </a:ext>
            </a:extLst>
          </p:cNvPr>
          <p:cNvSpPr txBox="1"/>
          <p:nvPr/>
        </p:nvSpPr>
        <p:spPr>
          <a:xfrm>
            <a:off x="10526164" y="6464171"/>
            <a:ext cx="939163" cy="184666"/>
          </a:xfrm>
          <a:prstGeom prst="rect">
            <a:avLst/>
          </a:prstGeom>
          <a:noFill/>
        </p:spPr>
        <p:txBody>
          <a:bodyPr wrap="square" rtlCol="0">
            <a:spAutoFit/>
          </a:bodyPr>
          <a:lstStyle/>
          <a:p>
            <a:pPr algn="r"/>
            <a:fld id="{CC445941-74CC-4112-9061-4DB01C9C0019}" type="slidenum">
              <a:rPr lang="en-US" sz="600" smtClean="0">
                <a:solidFill>
                  <a:schemeClr val="tx1"/>
                </a:solidFill>
              </a:rPr>
              <a:pPr algn="r"/>
              <a:t>‹#›</a:t>
            </a:fld>
            <a:endParaRPr lang="en-US" sz="600">
              <a:solidFill>
                <a:schemeClr val="tx1"/>
              </a:solidFill>
            </a:endParaRPr>
          </a:p>
        </p:txBody>
      </p:sp>
      <p:sp>
        <p:nvSpPr>
          <p:cNvPr id="9" name="Text Placeholder 8">
            <a:extLst>
              <a:ext uri="{FF2B5EF4-FFF2-40B4-BE49-F238E27FC236}">
                <a16:creationId xmlns:a16="http://schemas.microsoft.com/office/drawing/2014/main" id="{BC721790-343C-4EDB-83B2-E10EC07AE283}"/>
              </a:ext>
            </a:extLst>
          </p:cNvPr>
          <p:cNvSpPr txBox="1">
            <a:spLocks/>
          </p:cNvSpPr>
          <p:nvPr/>
        </p:nvSpPr>
        <p:spPr>
          <a:xfrm>
            <a:off x="5110521" y="6460401"/>
            <a:ext cx="6138019" cy="219456"/>
          </a:xfrm>
          <a:prstGeom prst="rect">
            <a:avLst/>
          </a:prstGeom>
        </p:spPr>
        <p:txBody>
          <a:bodyPr lIns="0" anchor="ctr">
            <a:norm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r"/>
            <a:r>
              <a:rPr lang="en-US" sz="600" spc="8" baseline="0">
                <a:solidFill>
                  <a:schemeClr val="tx1"/>
                </a:solidFill>
              </a:rPr>
              <a:t>LOCKTON INSURANCE BROKERS, LLC  |</a:t>
            </a:r>
          </a:p>
        </p:txBody>
      </p:sp>
      <p:sp>
        <p:nvSpPr>
          <p:cNvPr id="10" name="Content Placeholder 4">
            <a:extLst>
              <a:ext uri="{FF2B5EF4-FFF2-40B4-BE49-F238E27FC236}">
                <a16:creationId xmlns:a16="http://schemas.microsoft.com/office/drawing/2014/main" id="{0A60E032-ED1E-4EAE-B71D-7275608A7D86}"/>
              </a:ext>
            </a:extLst>
          </p:cNvPr>
          <p:cNvSpPr>
            <a:spLocks noGrp="1"/>
          </p:cNvSpPr>
          <p:nvPr>
            <p:ph sz="quarter" idx="17" hasCustomPrompt="1"/>
          </p:nvPr>
        </p:nvSpPr>
        <p:spPr>
          <a:xfrm>
            <a:off x="7796171" y="1674655"/>
            <a:ext cx="4116175" cy="4143375"/>
          </a:xfrm>
          <a:prstGeom prst="rect">
            <a:avLst/>
          </a:prstGeom>
        </p:spPr>
        <p:txBody>
          <a:bodyPr l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E638BA25-AB28-454E-8225-64C47D92BC91}"/>
              </a:ext>
            </a:extLst>
          </p:cNvPr>
          <p:cNvSpPr>
            <a:spLocks noGrp="1"/>
          </p:cNvSpPr>
          <p:nvPr>
            <p:ph type="title" hasCustomPrompt="1"/>
          </p:nvPr>
        </p:nvSpPr>
        <p:spPr>
          <a:xfrm>
            <a:off x="914402" y="267875"/>
            <a:ext cx="5976620" cy="859145"/>
          </a:xfrm>
          <a:prstGeom prst="rect">
            <a:avLst/>
          </a:prstGeom>
        </p:spPr>
        <p:txBody>
          <a:bodyPr lIns="0" anchor="b" anchorCtr="0"/>
          <a:lstStyle>
            <a:lvl1pPr algn="l">
              <a:defRPr sz="3000" i="1">
                <a:solidFill>
                  <a:schemeClr val="tx1"/>
                </a:solidFill>
                <a:latin typeface="Garamond" panose="02020404030301010803" pitchFamily="18" charset="0"/>
              </a:defRPr>
            </a:lvl1pPr>
          </a:lstStyle>
          <a:p>
            <a:r>
              <a:rPr lang="en-US"/>
              <a:t>Click to add slide header</a:t>
            </a:r>
          </a:p>
        </p:txBody>
      </p:sp>
      <p:sp>
        <p:nvSpPr>
          <p:cNvPr id="15" name="Text Placeholder 2">
            <a:extLst>
              <a:ext uri="{FF2B5EF4-FFF2-40B4-BE49-F238E27FC236}">
                <a16:creationId xmlns:a16="http://schemas.microsoft.com/office/drawing/2014/main" id="{2C9F2CB7-64A3-4141-A462-234D4ABDB040}"/>
              </a:ext>
            </a:extLst>
          </p:cNvPr>
          <p:cNvSpPr>
            <a:spLocks noGrp="1"/>
          </p:cNvSpPr>
          <p:nvPr>
            <p:ph type="body" sz="quarter" idx="18"/>
          </p:nvPr>
        </p:nvSpPr>
        <p:spPr>
          <a:xfrm>
            <a:off x="914402" y="1127291"/>
            <a:ext cx="5989041" cy="541338"/>
          </a:xfrm>
        </p:spPr>
        <p:txBody>
          <a:bodyPr/>
          <a:lstStyle>
            <a:lvl1pPr marL="0" indent="0">
              <a:buNone/>
              <a:defRPr i="1">
                <a:solidFill>
                  <a:schemeClr val="accent1"/>
                </a:solidFill>
              </a:defRPr>
            </a:lvl1pPr>
            <a:lvl2pPr marL="170260" indent="0">
              <a:buNone/>
              <a:defRPr>
                <a:solidFill>
                  <a:schemeClr val="accent1"/>
                </a:solidFill>
              </a:defRPr>
            </a:lvl2pPr>
            <a:lvl3pPr marL="346472" indent="0">
              <a:buNone/>
              <a:defRPr>
                <a:solidFill>
                  <a:schemeClr val="accent1"/>
                </a:solidFill>
              </a:defRPr>
            </a:lvl3pPr>
            <a:lvl4pPr marL="515540" indent="0">
              <a:buNone/>
              <a:defRPr>
                <a:solidFill>
                  <a:schemeClr val="accent1"/>
                </a:solidFill>
              </a:defRPr>
            </a:lvl4pPr>
            <a:lvl5pPr marL="685800" indent="0">
              <a:buNone/>
              <a:defRPr>
                <a:solidFill>
                  <a:schemeClr val="accent1"/>
                </a:solidFill>
              </a:defRPr>
            </a:lvl5pPr>
          </a:lstStyle>
          <a:p>
            <a:pPr lvl="0"/>
            <a:r>
              <a:rPr lang="en-US"/>
              <a:t>Click to edit Master text styles</a:t>
            </a:r>
          </a:p>
        </p:txBody>
      </p:sp>
    </p:spTree>
    <p:extLst>
      <p:ext uri="{BB962C8B-B14F-4D97-AF65-F5344CB8AC3E}">
        <p14:creationId xmlns:p14="http://schemas.microsoft.com/office/powerpoint/2010/main" val="211357370"/>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1691640"/>
            <a:ext cx="10515600" cy="2880360"/>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914400" y="4571999"/>
            <a:ext cx="10515600" cy="150876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52AE8F11-9993-3E4B-AD4A-8C7651C3E836}"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1BBF83-4B57-994B-A18A-0143DDF55284}" type="slidenum">
              <a:rPr lang="en-US" smtClean="0"/>
              <a:t>‹#›</a:t>
            </a:fld>
            <a:endParaRPr lang="en-US"/>
          </a:p>
        </p:txBody>
      </p:sp>
    </p:spTree>
    <p:extLst>
      <p:ext uri="{BB962C8B-B14F-4D97-AF65-F5344CB8AC3E}">
        <p14:creationId xmlns:p14="http://schemas.microsoft.com/office/powerpoint/2010/main" val="38660581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Section slide - Black">
    <p:bg>
      <p:bgPr>
        <a:solidFill>
          <a:srgbClr val="000000"/>
        </a:solidFill>
        <a:effectLst/>
      </p:bgPr>
    </p:bg>
    <p:spTree>
      <p:nvGrpSpPr>
        <p:cNvPr id="1" name=""/>
        <p:cNvGrpSpPr/>
        <p:nvPr/>
      </p:nvGrpSpPr>
      <p:grpSpPr>
        <a:xfrm>
          <a:off x="0" y="0"/>
          <a:ext cx="0" cy="0"/>
          <a:chOff x="0" y="0"/>
          <a:chExt cx="0" cy="0"/>
        </a:xfrm>
      </p:grpSpPr>
      <p:pic>
        <p:nvPicPr>
          <p:cNvPr id="12" name="Picture 11" descr="A black wavy surface with a few lines&#10;&#10;Description automatically generated with medium confidence">
            <a:extLst>
              <a:ext uri="{FF2B5EF4-FFF2-40B4-BE49-F238E27FC236}">
                <a16:creationId xmlns:a16="http://schemas.microsoft.com/office/drawing/2014/main" id="{5B011F38-1A0C-8775-F536-F28126384405}"/>
              </a:ext>
            </a:extLst>
          </p:cNvPr>
          <p:cNvPicPr>
            <a:picLocks noChangeAspect="1"/>
          </p:cNvPicPr>
          <p:nvPr userDrawn="1"/>
        </p:nvPicPr>
        <p:blipFill rotWithShape="1">
          <a:blip r:embed="rId2" cstate="print">
            <a:duotone>
              <a:prstClr val="black"/>
              <a:schemeClr val="tx2">
                <a:tint val="45000"/>
                <a:satMod val="400000"/>
              </a:schemeClr>
            </a:duotone>
            <a:alphaModFix amt="60000"/>
            <a:extLst>
              <a:ext uri="{28A0092B-C50C-407E-A947-70E740481C1C}">
                <a14:useLocalDpi xmlns:a14="http://schemas.microsoft.com/office/drawing/2010/main"/>
              </a:ext>
            </a:extLst>
          </a:blip>
          <a:srcRect b="-1"/>
          <a:stretch/>
        </p:blipFill>
        <p:spPr>
          <a:xfrm>
            <a:off x="-1" y="3387"/>
            <a:ext cx="12192001" cy="6854613"/>
          </a:xfrm>
          <a:prstGeom prst="rect">
            <a:avLst/>
          </a:prstGeom>
        </p:spPr>
      </p:pic>
      <p:sp>
        <p:nvSpPr>
          <p:cNvPr id="8" name="Rectangle 7">
            <a:extLst>
              <a:ext uri="{FF2B5EF4-FFF2-40B4-BE49-F238E27FC236}">
                <a16:creationId xmlns:a16="http://schemas.microsoft.com/office/drawing/2014/main" id="{5BC9EB7B-68D1-A78D-3BAC-181CB20B425E}"/>
              </a:ext>
            </a:extLst>
          </p:cNvPr>
          <p:cNvSpPr/>
          <p:nvPr userDrawn="1"/>
        </p:nvSpPr>
        <p:spPr>
          <a:xfrm>
            <a:off x="0" y="504966"/>
            <a:ext cx="12192000" cy="6353034"/>
          </a:xfrm>
          <a:prstGeom prst="rect">
            <a:avLst/>
          </a:prstGeom>
          <a:gradFill>
            <a:gsLst>
              <a:gs pos="0">
                <a:schemeClr val="tx1">
                  <a:alpha val="0"/>
                </a:schemeClr>
              </a:gs>
              <a:gs pos="52000">
                <a:schemeClr val="tx1">
                  <a:alpha val="9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 name="Rectangle 6">
            <a:extLst>
              <a:ext uri="{FF2B5EF4-FFF2-40B4-BE49-F238E27FC236}">
                <a16:creationId xmlns:a16="http://schemas.microsoft.com/office/drawing/2014/main" id="{EAA5B63E-954C-550A-07F8-2B4ABCCEAA15}"/>
              </a:ext>
            </a:extLst>
          </p:cNvPr>
          <p:cNvSpPr/>
          <p:nvPr userDrawn="1"/>
        </p:nvSpPr>
        <p:spPr>
          <a:xfrm>
            <a:off x="0" y="1704900"/>
            <a:ext cx="12192000" cy="5016500"/>
          </a:xfrm>
          <a:prstGeom prst="rect">
            <a:avLst/>
          </a:prstGeom>
          <a:gradFill>
            <a:gsLst>
              <a:gs pos="28000">
                <a:schemeClr val="tx1">
                  <a:alpha val="0"/>
                </a:schemeClr>
              </a:gs>
              <a:gs pos="94000">
                <a:schemeClr val="tx1">
                  <a:alpha val="57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2" name="Title 1">
            <a:extLst>
              <a:ext uri="{FF2B5EF4-FFF2-40B4-BE49-F238E27FC236}">
                <a16:creationId xmlns:a16="http://schemas.microsoft.com/office/drawing/2014/main" id="{65F78C19-AD68-4FFD-A35A-3DB568736D06}"/>
              </a:ext>
            </a:extLst>
          </p:cNvPr>
          <p:cNvSpPr>
            <a:spLocks noGrp="1"/>
          </p:cNvSpPr>
          <p:nvPr>
            <p:ph type="title" hasCustomPrompt="1"/>
          </p:nvPr>
        </p:nvSpPr>
        <p:spPr>
          <a:xfrm>
            <a:off x="672272" y="2757270"/>
            <a:ext cx="9020352" cy="1631852"/>
          </a:xfrm>
        </p:spPr>
        <p:txBody>
          <a:bodyPr lIns="91440" tIns="45720" rIns="91440" bIns="45720" anchor="b">
            <a:noAutofit/>
          </a:bodyPr>
          <a:lstStyle>
            <a:lvl1pPr algn="l">
              <a:defRPr sz="4400" b="1" i="0" cap="all" baseline="0">
                <a:solidFill>
                  <a:schemeClr val="bg1"/>
                </a:solidFill>
                <a:latin typeface="+mn-lt"/>
                <a:ea typeface="Segoe UI Black" panose="020B0A02040204020203" pitchFamily="34" charset="0"/>
              </a:defRPr>
            </a:lvl1pPr>
          </a:lstStyle>
          <a:p>
            <a:r>
              <a:rPr lang="en-US" dirty="0"/>
              <a:t>CLICK TO ADD SECTION TITLE</a:t>
            </a:r>
          </a:p>
        </p:txBody>
      </p:sp>
      <p:cxnSp>
        <p:nvCxnSpPr>
          <p:cNvPr id="6" name="Straight Connector 5">
            <a:extLst>
              <a:ext uri="{FF2B5EF4-FFF2-40B4-BE49-F238E27FC236}">
                <a16:creationId xmlns:a16="http://schemas.microsoft.com/office/drawing/2014/main" id="{837D7F0B-5DA2-CECB-260C-377A5E3516BF}"/>
              </a:ext>
            </a:extLst>
          </p:cNvPr>
          <p:cNvCxnSpPr>
            <a:cxnSpLocks/>
          </p:cNvCxnSpPr>
          <p:nvPr userDrawn="1"/>
        </p:nvCxnSpPr>
        <p:spPr>
          <a:xfrm flipH="1">
            <a:off x="778952" y="4678964"/>
            <a:ext cx="1944915" cy="0"/>
          </a:xfrm>
          <a:prstGeom prst="line">
            <a:avLst/>
          </a:prstGeom>
          <a:ln w="31750">
            <a:solidFill>
              <a:srgbClr val="00AEEF"/>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1CF59CD9-F6BD-BBB6-8965-10D4559D844C}"/>
              </a:ext>
            </a:extLst>
          </p:cNvPr>
          <p:cNvSpPr>
            <a:spLocks noGrp="1"/>
          </p:cNvSpPr>
          <p:nvPr>
            <p:ph type="subTitle" idx="1" hasCustomPrompt="1"/>
          </p:nvPr>
        </p:nvSpPr>
        <p:spPr>
          <a:xfrm>
            <a:off x="672272" y="4968809"/>
            <a:ext cx="9020352" cy="783303"/>
          </a:xfrm>
          <a:prstGeom prst="rect">
            <a:avLst/>
          </a:prstGeom>
        </p:spPr>
        <p:txBody>
          <a:bodyPr lIns="91440" tIns="45720" rIns="91440" bIns="45720" anchor="t">
            <a:noAutofit/>
          </a:bodyPr>
          <a:lstStyle>
            <a:lvl1pPr marL="0" indent="0" algn="l">
              <a:lnSpc>
                <a:spcPct val="150000"/>
              </a:lnSpc>
              <a:buNone/>
              <a:defRPr sz="2400">
                <a:solidFill>
                  <a:schemeClr val="bg1"/>
                </a:solidFill>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add section subtitle</a:t>
            </a:r>
          </a:p>
        </p:txBody>
      </p:sp>
    </p:spTree>
    <p:extLst>
      <p:ext uri="{BB962C8B-B14F-4D97-AF65-F5344CB8AC3E}">
        <p14:creationId xmlns:p14="http://schemas.microsoft.com/office/powerpoint/2010/main" val="20983225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09209D-E042-2235-C943-DA22A7F81E5A}"/>
              </a:ext>
            </a:extLst>
          </p:cNvPr>
          <p:cNvSpPr/>
          <p:nvPr userDrawn="1"/>
        </p:nvSpPr>
        <p:spPr>
          <a:xfrm>
            <a:off x="0" y="1700213"/>
            <a:ext cx="12192000" cy="5157787"/>
          </a:xfrm>
          <a:prstGeom prst="rect">
            <a:avLst/>
          </a:prstGeom>
          <a:solidFill>
            <a:srgbClr val="B9B9B8">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9">
            <a:extLst>
              <a:ext uri="{FF2B5EF4-FFF2-40B4-BE49-F238E27FC236}">
                <a16:creationId xmlns:a16="http://schemas.microsoft.com/office/drawing/2014/main" id="{D015B5C8-25D3-6E32-5EC6-996AA759D8F8}"/>
              </a:ext>
            </a:extLst>
          </p:cNvPr>
          <p:cNvSpPr>
            <a:spLocks noGrp="1"/>
          </p:cNvSpPr>
          <p:nvPr>
            <p:ph type="body" sz="quarter" idx="10" hasCustomPrompt="1"/>
          </p:nvPr>
        </p:nvSpPr>
        <p:spPr>
          <a:xfrm>
            <a:off x="623888" y="2241550"/>
            <a:ext cx="5327650" cy="3995737"/>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11">
            <a:extLst>
              <a:ext uri="{FF2B5EF4-FFF2-40B4-BE49-F238E27FC236}">
                <a16:creationId xmlns:a16="http://schemas.microsoft.com/office/drawing/2014/main" id="{7D5D6281-0392-0354-25B7-D63197504579}"/>
              </a:ext>
            </a:extLst>
          </p:cNvPr>
          <p:cNvSpPr>
            <a:spLocks noGrp="1"/>
          </p:cNvSpPr>
          <p:nvPr>
            <p:ph type="body" sz="quarter" idx="11" hasCustomPrompt="1"/>
          </p:nvPr>
        </p:nvSpPr>
        <p:spPr>
          <a:xfrm>
            <a:off x="6203950" y="2241550"/>
            <a:ext cx="5364163" cy="3995737"/>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9A259F26-30A5-2CB1-8880-581DABC09AB5}"/>
              </a:ext>
            </a:extLst>
          </p:cNvPr>
          <p:cNvSpPr>
            <a:spLocks noGrp="1"/>
          </p:cNvSpPr>
          <p:nvPr>
            <p:ph type="title"/>
          </p:nvPr>
        </p:nvSpPr>
        <p:spPr>
          <a:xfrm>
            <a:off x="629271" y="688355"/>
            <a:ext cx="10933459" cy="553998"/>
          </a:xfrm>
        </p:spPr>
        <p:txBody>
          <a:bodyPr anchor="ctr" anchorCtr="0"/>
          <a:lstStyle/>
          <a:p>
            <a:r>
              <a:rPr lang="en-US"/>
              <a:t>Click to edit Master title style</a:t>
            </a:r>
          </a:p>
        </p:txBody>
      </p:sp>
    </p:spTree>
    <p:extLst>
      <p:ext uri="{BB962C8B-B14F-4D97-AF65-F5344CB8AC3E}">
        <p14:creationId xmlns:p14="http://schemas.microsoft.com/office/powerpoint/2010/main" val="17427764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Speaker Slide_White">
    <p:bg>
      <p:bgPr>
        <a:solidFill>
          <a:schemeClr val="bg1"/>
        </a:solidFill>
        <a:effectLst/>
      </p:bgPr>
    </p:bg>
    <p:spTree>
      <p:nvGrpSpPr>
        <p:cNvPr id="1" name=""/>
        <p:cNvGrpSpPr/>
        <p:nvPr/>
      </p:nvGrpSpPr>
      <p:grpSpPr>
        <a:xfrm>
          <a:off x="0" y="0"/>
          <a:ext cx="0" cy="0"/>
          <a:chOff x="0" y="0"/>
          <a:chExt cx="0" cy="0"/>
        </a:xfrm>
      </p:grpSpPr>
      <p:pic>
        <p:nvPicPr>
          <p:cNvPr id="2" name="Picture 1" descr="A black wavy surface with a few lines&#10;&#10;Description automatically generated with medium confidence">
            <a:extLst>
              <a:ext uri="{FF2B5EF4-FFF2-40B4-BE49-F238E27FC236}">
                <a16:creationId xmlns:a16="http://schemas.microsoft.com/office/drawing/2014/main" id="{81DF9472-0919-6E0A-AB4F-E91114155DA1}"/>
              </a:ext>
            </a:extLst>
          </p:cNvPr>
          <p:cNvPicPr>
            <a:picLocks noChangeAspect="1"/>
          </p:cNvPicPr>
          <p:nvPr userDrawn="1"/>
        </p:nvPicPr>
        <p:blipFill rotWithShape="1">
          <a:blip r:embed="rId2" cstate="print">
            <a:lum bright="70000" contrast="-70000"/>
            <a:alphaModFix amt="40000"/>
            <a:extLst>
              <a:ext uri="{28A0092B-C50C-407E-A947-70E740481C1C}">
                <a14:useLocalDpi xmlns:a14="http://schemas.microsoft.com/office/drawing/2010/main"/>
              </a:ext>
            </a:extLst>
          </a:blip>
          <a:srcRect b="-1"/>
          <a:stretch/>
        </p:blipFill>
        <p:spPr>
          <a:xfrm>
            <a:off x="1" y="0"/>
            <a:ext cx="12192001" cy="6854613"/>
          </a:xfrm>
          <a:prstGeom prst="rect">
            <a:avLst/>
          </a:prstGeom>
        </p:spPr>
      </p:pic>
      <p:sp>
        <p:nvSpPr>
          <p:cNvPr id="3" name="Rectangle 2">
            <a:extLst>
              <a:ext uri="{FF2B5EF4-FFF2-40B4-BE49-F238E27FC236}">
                <a16:creationId xmlns:a16="http://schemas.microsoft.com/office/drawing/2014/main" id="{32BF6705-CB5C-D563-2DF4-DA5E01C7CEFB}"/>
              </a:ext>
            </a:extLst>
          </p:cNvPr>
          <p:cNvSpPr/>
          <p:nvPr userDrawn="1"/>
        </p:nvSpPr>
        <p:spPr>
          <a:xfrm>
            <a:off x="0" y="1841501"/>
            <a:ext cx="12192000" cy="5016500"/>
          </a:xfrm>
          <a:prstGeom prst="rect">
            <a:avLst/>
          </a:prstGeom>
          <a:gradFill>
            <a:gsLst>
              <a:gs pos="39000">
                <a:schemeClr val="bg1">
                  <a:alpha val="0"/>
                </a:schemeClr>
              </a:gs>
              <a:gs pos="88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9" name="Picture Placeholder 26">
            <a:extLst>
              <a:ext uri="{FF2B5EF4-FFF2-40B4-BE49-F238E27FC236}">
                <a16:creationId xmlns:a16="http://schemas.microsoft.com/office/drawing/2014/main" id="{4B4091F5-D42A-3CF4-73EB-8D8F1914ECD5}"/>
              </a:ext>
            </a:extLst>
          </p:cNvPr>
          <p:cNvSpPr>
            <a:spLocks noGrp="1"/>
          </p:cNvSpPr>
          <p:nvPr>
            <p:ph type="pic" sz="quarter" idx="17" hasCustomPrompt="1"/>
          </p:nvPr>
        </p:nvSpPr>
        <p:spPr>
          <a:xfrm>
            <a:off x="7407071" y="1251116"/>
            <a:ext cx="3133352" cy="3133352"/>
          </a:xfrm>
          <a:prstGeom prst="ellipse">
            <a:avLst/>
          </a:prstGeom>
          <a:solidFill>
            <a:schemeClr val="tx1"/>
          </a:solidFill>
          <a:ln w="31750">
            <a:solidFill>
              <a:srgbClr val="363636"/>
            </a:solidFill>
          </a:ln>
        </p:spPr>
        <p:txBody>
          <a:bodyPr/>
          <a:lstStyle>
            <a:lvl1pPr algn="ctr">
              <a:defRPr sz="1600">
                <a:solidFill>
                  <a:schemeClr val="bg1"/>
                </a:solidFill>
              </a:defRPr>
            </a:lvl1pPr>
          </a:lstStyle>
          <a:p>
            <a:pPr marL="0" marR="0" lvl="0" indent="0" algn="ctr" defTabSz="914354"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Click to insert picture</a:t>
            </a:r>
          </a:p>
          <a:p>
            <a:endParaRPr lang="en-US" dirty="0"/>
          </a:p>
        </p:txBody>
      </p:sp>
      <p:sp>
        <p:nvSpPr>
          <p:cNvPr id="10" name="Text Placeholder 30">
            <a:extLst>
              <a:ext uri="{FF2B5EF4-FFF2-40B4-BE49-F238E27FC236}">
                <a16:creationId xmlns:a16="http://schemas.microsoft.com/office/drawing/2014/main" id="{8491FDDC-43C8-6594-A723-3872C0AE3CB9}"/>
              </a:ext>
            </a:extLst>
          </p:cNvPr>
          <p:cNvSpPr>
            <a:spLocks noGrp="1"/>
          </p:cNvSpPr>
          <p:nvPr>
            <p:ph type="body" sz="quarter" idx="18" hasCustomPrompt="1"/>
          </p:nvPr>
        </p:nvSpPr>
        <p:spPr>
          <a:xfrm>
            <a:off x="7407071" y="4630514"/>
            <a:ext cx="3133353" cy="300037"/>
          </a:xfrm>
        </p:spPr>
        <p:txBody>
          <a:bodyPr/>
          <a:lstStyle>
            <a:lvl1pPr marL="0" indent="0" algn="ctr">
              <a:buFont typeface="Arial" panose="020B0604020202020204" pitchFamily="34" charset="0"/>
              <a:buNone/>
              <a:defRPr sz="2000" b="1">
                <a:solidFill>
                  <a:schemeClr val="tx1"/>
                </a:solidFill>
              </a:defRPr>
            </a:lvl1pPr>
            <a:lvl2pPr marL="8465" indent="0" algn="ctr">
              <a:buNone/>
              <a:defRPr b="1"/>
            </a:lvl2pPr>
            <a:lvl3pPr marL="357699" indent="0" algn="ctr">
              <a:buNone/>
              <a:defRPr b="1"/>
            </a:lvl3pPr>
            <a:lvl4pPr marL="656134" indent="0" algn="ctr">
              <a:buNone/>
              <a:defRPr b="1"/>
            </a:lvl4pPr>
            <a:lvl5pPr marL="954568" indent="0" algn="ctr">
              <a:buNone/>
              <a:defRPr b="1"/>
            </a:lvl5pPr>
          </a:lstStyle>
          <a:p>
            <a:pPr lvl="0"/>
            <a:r>
              <a:rPr lang="en-US" dirty="0"/>
              <a:t>Name </a:t>
            </a:r>
            <a:r>
              <a:rPr lang="en-US" dirty="0" err="1"/>
              <a:t>Lastname</a:t>
            </a:r>
            <a:endParaRPr lang="en-US" dirty="0"/>
          </a:p>
        </p:txBody>
      </p:sp>
      <p:sp>
        <p:nvSpPr>
          <p:cNvPr id="11" name="Text Placeholder 30">
            <a:extLst>
              <a:ext uri="{FF2B5EF4-FFF2-40B4-BE49-F238E27FC236}">
                <a16:creationId xmlns:a16="http://schemas.microsoft.com/office/drawing/2014/main" id="{521C5012-A6B0-B15B-38D8-05E12697576A}"/>
              </a:ext>
            </a:extLst>
          </p:cNvPr>
          <p:cNvSpPr>
            <a:spLocks noGrp="1"/>
          </p:cNvSpPr>
          <p:nvPr>
            <p:ph type="body" sz="quarter" idx="19" hasCustomPrompt="1"/>
          </p:nvPr>
        </p:nvSpPr>
        <p:spPr>
          <a:xfrm>
            <a:off x="7407071" y="5053605"/>
            <a:ext cx="3133353" cy="300037"/>
          </a:xfrm>
        </p:spPr>
        <p:txBody>
          <a:bodyPr/>
          <a:lstStyle>
            <a:lvl1pPr marL="0" indent="0" algn="ctr">
              <a:buFont typeface="Arial" panose="020B0604020202020204" pitchFamily="34" charset="0"/>
              <a:buNone/>
              <a:defRPr sz="1800" b="0">
                <a:solidFill>
                  <a:schemeClr val="tx1"/>
                </a:solidFill>
              </a:defRPr>
            </a:lvl1pPr>
            <a:lvl2pPr marL="8465" indent="0" algn="ctr">
              <a:buNone/>
              <a:defRPr b="1"/>
            </a:lvl2pPr>
            <a:lvl3pPr marL="357699" indent="0" algn="ctr">
              <a:buNone/>
              <a:defRPr b="1"/>
            </a:lvl3pPr>
            <a:lvl4pPr marL="656134" indent="0" algn="ctr">
              <a:buNone/>
              <a:defRPr b="1"/>
            </a:lvl4pPr>
            <a:lvl5pPr marL="954568" indent="0" algn="ctr">
              <a:buNone/>
              <a:defRPr b="1"/>
            </a:lvl5pPr>
          </a:lstStyle>
          <a:p>
            <a:pPr lvl="0"/>
            <a:r>
              <a:rPr lang="en-US" dirty="0"/>
              <a:t>Title</a:t>
            </a:r>
          </a:p>
        </p:txBody>
      </p:sp>
      <p:sp>
        <p:nvSpPr>
          <p:cNvPr id="6" name="Title 1">
            <a:extLst>
              <a:ext uri="{FF2B5EF4-FFF2-40B4-BE49-F238E27FC236}">
                <a16:creationId xmlns:a16="http://schemas.microsoft.com/office/drawing/2014/main" id="{A2BA2712-22D0-00C0-F891-646A958C93BD}"/>
              </a:ext>
            </a:extLst>
          </p:cNvPr>
          <p:cNvSpPr>
            <a:spLocks noGrp="1"/>
          </p:cNvSpPr>
          <p:nvPr>
            <p:ph type="title" hasCustomPrompt="1"/>
          </p:nvPr>
        </p:nvSpPr>
        <p:spPr>
          <a:xfrm>
            <a:off x="641363" y="1568300"/>
            <a:ext cx="4396409" cy="2181758"/>
          </a:xfrm>
        </p:spPr>
        <p:txBody>
          <a:bodyPr anchor="b">
            <a:noAutofit/>
          </a:bodyPr>
          <a:lstStyle>
            <a:lvl1pPr algn="l">
              <a:defRPr sz="4400" b="1" i="0" cap="all" baseline="0">
                <a:solidFill>
                  <a:srgbClr val="000000"/>
                </a:solidFill>
                <a:latin typeface="+mn-lt"/>
                <a:ea typeface="Segoe UI Black" panose="020B0A02040204020203" pitchFamily="34" charset="0"/>
              </a:defRPr>
            </a:lvl1pPr>
          </a:lstStyle>
          <a:p>
            <a:r>
              <a:rPr lang="en-US" dirty="0"/>
              <a:t>Speaker slide insert title</a:t>
            </a:r>
          </a:p>
        </p:txBody>
      </p:sp>
      <p:cxnSp>
        <p:nvCxnSpPr>
          <p:cNvPr id="4" name="Straight Connector 3">
            <a:extLst>
              <a:ext uri="{FF2B5EF4-FFF2-40B4-BE49-F238E27FC236}">
                <a16:creationId xmlns:a16="http://schemas.microsoft.com/office/drawing/2014/main" id="{D4AC37B5-4419-A2E8-18F9-30EF8A5A3795}"/>
              </a:ext>
            </a:extLst>
          </p:cNvPr>
          <p:cNvCxnSpPr>
            <a:cxnSpLocks/>
          </p:cNvCxnSpPr>
          <p:nvPr userDrawn="1"/>
        </p:nvCxnSpPr>
        <p:spPr>
          <a:xfrm flipH="1">
            <a:off x="748045" y="4039900"/>
            <a:ext cx="1458686" cy="0"/>
          </a:xfrm>
          <a:prstGeom prst="line">
            <a:avLst/>
          </a:prstGeom>
          <a:ln w="31750">
            <a:solidFill>
              <a:srgbClr val="00AEE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7874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977194-A4B2-920E-42A0-8CFFB91F78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293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 Column Section">
    <p:bg>
      <p:bgPr>
        <a:solidFill>
          <a:srgbClr val="F4F4F4">
            <a:alpha val="0"/>
          </a:srgb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0C5CAD8-EA90-36D8-4770-3E64720A27BB}"/>
              </a:ext>
            </a:extLst>
          </p:cNvPr>
          <p:cNvSpPr/>
          <p:nvPr userDrawn="1"/>
        </p:nvSpPr>
        <p:spPr>
          <a:xfrm>
            <a:off x="0" y="1700213"/>
            <a:ext cx="12191999" cy="5157787"/>
          </a:xfrm>
          <a:prstGeom prst="rect">
            <a:avLst/>
          </a:prstGeom>
          <a:solidFill>
            <a:srgbClr val="B9B9B8">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4" name="Text Placeholder 9">
            <a:extLst>
              <a:ext uri="{FF2B5EF4-FFF2-40B4-BE49-F238E27FC236}">
                <a16:creationId xmlns:a16="http://schemas.microsoft.com/office/drawing/2014/main" id="{BD0A2F45-FEA1-42E8-F30D-2DCC5BF790CD}"/>
              </a:ext>
            </a:extLst>
          </p:cNvPr>
          <p:cNvSpPr>
            <a:spLocks noGrp="1"/>
          </p:cNvSpPr>
          <p:nvPr>
            <p:ph type="body" sz="quarter" idx="10" hasCustomPrompt="1"/>
          </p:nvPr>
        </p:nvSpPr>
        <p:spPr>
          <a:xfrm>
            <a:off x="623888" y="2241550"/>
            <a:ext cx="3492500" cy="3995737"/>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11">
            <a:extLst>
              <a:ext uri="{FF2B5EF4-FFF2-40B4-BE49-F238E27FC236}">
                <a16:creationId xmlns:a16="http://schemas.microsoft.com/office/drawing/2014/main" id="{5A066ED6-D5E5-E2D4-61E9-11158AAFD0D6}"/>
              </a:ext>
            </a:extLst>
          </p:cNvPr>
          <p:cNvSpPr>
            <a:spLocks noGrp="1"/>
          </p:cNvSpPr>
          <p:nvPr>
            <p:ph type="body" sz="quarter" idx="11" hasCustomPrompt="1"/>
          </p:nvPr>
        </p:nvSpPr>
        <p:spPr>
          <a:xfrm>
            <a:off x="4332289" y="2241550"/>
            <a:ext cx="3492500" cy="3995737"/>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11">
            <a:extLst>
              <a:ext uri="{FF2B5EF4-FFF2-40B4-BE49-F238E27FC236}">
                <a16:creationId xmlns:a16="http://schemas.microsoft.com/office/drawing/2014/main" id="{FE9ECD74-A1EF-254A-C62A-52768CE5E29A}"/>
              </a:ext>
            </a:extLst>
          </p:cNvPr>
          <p:cNvSpPr>
            <a:spLocks noGrp="1"/>
          </p:cNvSpPr>
          <p:nvPr>
            <p:ph type="body" sz="quarter" idx="12" hasCustomPrompt="1"/>
          </p:nvPr>
        </p:nvSpPr>
        <p:spPr>
          <a:xfrm>
            <a:off x="8077200" y="2241550"/>
            <a:ext cx="3492500" cy="3995737"/>
          </a:xfrm>
          <a:prstGeom prst="rect">
            <a:avLst/>
          </a:prstGeom>
        </p:spPr>
        <p:txBody>
          <a:bodyPr lIns="91440" tIns="45720" rIns="91440" bIns="45720">
            <a:noAutofit/>
          </a:bodyPr>
          <a:lstStyle>
            <a:lvl1pPr>
              <a:defRPr sz="2000" b="0" i="0">
                <a:latin typeface="+mn-lt"/>
                <a:cs typeface="Sarabun Light" pitchFamily="2" charset="-34"/>
              </a:defRPr>
            </a:lvl1pPr>
            <a:lvl2pPr>
              <a:defRPr sz="2000" b="0" i="0">
                <a:latin typeface="+mn-lt"/>
                <a:cs typeface="Sarabun Light" pitchFamily="2" charset="-34"/>
              </a:defRPr>
            </a:lvl2pPr>
            <a:lvl3pPr>
              <a:defRPr sz="2000" b="0" i="0">
                <a:latin typeface="+mn-lt"/>
                <a:cs typeface="Sarabun Light" pitchFamily="2" charset="-34"/>
              </a:defRPr>
            </a:lvl3pPr>
            <a:lvl4pPr>
              <a:defRPr sz="2000" b="0" i="0">
                <a:latin typeface="+mn-lt"/>
                <a:cs typeface="Sarabun Light" pitchFamily="2" charset="-34"/>
              </a:defRPr>
            </a:lvl4pPr>
            <a:lvl5pPr>
              <a:defRPr sz="2000" b="0" i="0">
                <a:latin typeface="+mn-lt"/>
                <a:cs typeface="Sarabun Light" pitchFamily="2" charset="-34"/>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6E784BF4-BDFA-D693-46C3-E7292DAA3A68}"/>
              </a:ext>
            </a:extLst>
          </p:cNvPr>
          <p:cNvSpPr>
            <a:spLocks noGrp="1"/>
          </p:cNvSpPr>
          <p:nvPr>
            <p:ph type="title"/>
          </p:nvPr>
        </p:nvSpPr>
        <p:spPr>
          <a:xfrm>
            <a:off x="629271" y="688355"/>
            <a:ext cx="10933459" cy="553998"/>
          </a:xfrm>
        </p:spPr>
        <p:txBody>
          <a:bodyPr anchor="ctr" anchorCtr="0"/>
          <a:lstStyle/>
          <a:p>
            <a:r>
              <a:rPr lang="en-US"/>
              <a:t>Click to edit Master title style</a:t>
            </a:r>
          </a:p>
        </p:txBody>
      </p:sp>
    </p:spTree>
    <p:extLst>
      <p:ext uri="{BB962C8B-B14F-4D97-AF65-F5344CB8AC3E}">
        <p14:creationId xmlns:p14="http://schemas.microsoft.com/office/powerpoint/2010/main" val="968108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161616"/>
        </a:solidFill>
        <a:effectLst/>
      </p:bgPr>
    </p:bg>
    <p:spTree>
      <p:nvGrpSpPr>
        <p:cNvPr id="1" name="Shape 10"/>
        <p:cNvGrpSpPr/>
        <p:nvPr/>
      </p:nvGrpSpPr>
      <p:grpSpPr>
        <a:xfrm>
          <a:off x="0" y="0"/>
          <a:ext cx="0" cy="0"/>
          <a:chOff x="0" y="0"/>
          <a:chExt cx="0" cy="0"/>
        </a:xfrm>
      </p:grpSpPr>
      <p:pic>
        <p:nvPicPr>
          <p:cNvPr id="11" name="Google Shape;11;p2" descr="Resilience logo"/>
          <p:cNvPicPr preferRelativeResize="0"/>
          <p:nvPr/>
        </p:nvPicPr>
        <p:blipFill rotWithShape="1">
          <a:blip r:embed="rId2">
            <a:alphaModFix/>
          </a:blip>
          <a:srcRect/>
          <a:stretch/>
        </p:blipFill>
        <p:spPr>
          <a:xfrm>
            <a:off x="731520" y="640080"/>
            <a:ext cx="2194560" cy="393192"/>
          </a:xfrm>
          <a:prstGeom prst="rect">
            <a:avLst/>
          </a:prstGeom>
          <a:noFill/>
          <a:ln>
            <a:noFill/>
          </a:ln>
        </p:spPr>
      </p:pic>
      <p:sp>
        <p:nvSpPr>
          <p:cNvPr id="12" name="Google Shape;12;p2"/>
          <p:cNvSpPr txBox="1">
            <a:spLocks noGrp="1"/>
          </p:cNvSpPr>
          <p:nvPr>
            <p:ph type="title"/>
          </p:nvPr>
        </p:nvSpPr>
        <p:spPr>
          <a:xfrm>
            <a:off x="731520" y="2103120"/>
            <a:ext cx="9601200" cy="155448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lt1"/>
              </a:buClr>
              <a:buSzPts val="4800"/>
              <a:buFont typeface="Archivo"/>
              <a:buNone/>
              <a:defRPr sz="4800" b="1" i="0" u="none" strike="noStrike" cap="none">
                <a:solidFill>
                  <a:schemeClr val="lt1"/>
                </a:solidFill>
                <a:latin typeface="Archivo"/>
                <a:ea typeface="Archivo"/>
                <a:cs typeface="Archivo"/>
                <a:sym typeface="Archiv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2"/>
          <p:cNvSpPr txBox="1">
            <a:spLocks noGrp="1"/>
          </p:cNvSpPr>
          <p:nvPr>
            <p:ph type="body" idx="1"/>
          </p:nvPr>
        </p:nvSpPr>
        <p:spPr>
          <a:xfrm>
            <a:off x="731520" y="3886200"/>
            <a:ext cx="9601200" cy="146304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Clr>
                <a:schemeClr val="accent5"/>
              </a:buClr>
              <a:buSzPts val="1800"/>
              <a:buFont typeface="Arial"/>
              <a:buNone/>
              <a:defRPr sz="1800" b="0" i="0" u="none" strike="noStrike" cap="none">
                <a:solidFill>
                  <a:schemeClr val="accent5"/>
                </a:solidFill>
                <a:latin typeface="Archivo"/>
                <a:ea typeface="Archivo"/>
                <a:cs typeface="Archivo"/>
                <a:sym typeface="Archivo"/>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chivo"/>
                <a:ea typeface="Archivo"/>
                <a:cs typeface="Archivo"/>
                <a:sym typeface="Archivo"/>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chivo"/>
                <a:ea typeface="Archivo"/>
                <a:cs typeface="Archivo"/>
                <a:sym typeface="Archivo"/>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chivo"/>
                <a:ea typeface="Archivo"/>
                <a:cs typeface="Archivo"/>
                <a:sym typeface="Archivo"/>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chivo"/>
                <a:ea typeface="Archivo"/>
                <a:cs typeface="Archivo"/>
                <a:sym typeface="Archivo"/>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chivo"/>
                <a:ea typeface="Archivo"/>
                <a:cs typeface="Archivo"/>
                <a:sym typeface="Archivo"/>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chivo"/>
                <a:ea typeface="Archivo"/>
                <a:cs typeface="Archivo"/>
                <a:sym typeface="Archivo"/>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chivo"/>
                <a:ea typeface="Archivo"/>
                <a:cs typeface="Archivo"/>
                <a:sym typeface="Archivo"/>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chivo"/>
                <a:ea typeface="Archivo"/>
                <a:cs typeface="Archivo"/>
                <a:sym typeface="Archivo"/>
              </a:defRPr>
            </a:lvl9pPr>
          </a:lstStyle>
          <a:p>
            <a:endParaRPr/>
          </a:p>
        </p:txBody>
      </p:sp>
    </p:spTree>
    <p:extLst>
      <p:ext uri="{BB962C8B-B14F-4D97-AF65-F5344CB8AC3E}">
        <p14:creationId xmlns:p14="http://schemas.microsoft.com/office/powerpoint/2010/main" val="15713940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NTENT">
  <p:cSld name="CONTENT">
    <p:bg>
      <p:bgPr>
        <a:solidFill>
          <a:srgbClr val="F4EDE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731520" y="502920"/>
            <a:ext cx="10725912" cy="86868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3400"/>
              <a:buFont typeface="Archivo"/>
              <a:buNone/>
              <a:defRPr sz="3400" b="1" i="0" u="none" strike="noStrike" cap="none">
                <a:solidFill>
                  <a:schemeClr val="dk1"/>
                </a:solidFill>
                <a:latin typeface="Archivo"/>
                <a:ea typeface="Archivo"/>
                <a:cs typeface="Archivo"/>
                <a:sym typeface="Archiv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6" name="Google Shape;16;p3" descr="Resilience logomark"/>
          <p:cNvPicPr preferRelativeResize="0"/>
          <p:nvPr/>
        </p:nvPicPr>
        <p:blipFill rotWithShape="1">
          <a:blip r:embed="rId2">
            <a:alphaModFix/>
          </a:blip>
          <a:srcRect/>
          <a:stretch/>
        </p:blipFill>
        <p:spPr>
          <a:xfrm>
            <a:off x="11091672" y="6263640"/>
            <a:ext cx="365760" cy="365760"/>
          </a:xfrm>
          <a:prstGeom prst="rect">
            <a:avLst/>
          </a:prstGeom>
          <a:noFill/>
          <a:ln>
            <a:noFill/>
          </a:ln>
        </p:spPr>
      </p:pic>
    </p:spTree>
    <p:extLst>
      <p:ext uri="{BB962C8B-B14F-4D97-AF65-F5344CB8AC3E}">
        <p14:creationId xmlns:p14="http://schemas.microsoft.com/office/powerpoint/2010/main" val="42733164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23"/>
        <p:cNvGrpSpPr/>
        <p:nvPr/>
      </p:nvGrpSpPr>
      <p:grpSpPr>
        <a:xfrm>
          <a:off x="0" y="0"/>
          <a:ext cx="0" cy="0"/>
          <a:chOff x="0" y="0"/>
          <a:chExt cx="0" cy="0"/>
        </a:xfrm>
      </p:grpSpPr>
    </p:spTree>
    <p:extLst>
      <p:ext uri="{BB962C8B-B14F-4D97-AF65-F5344CB8AC3E}">
        <p14:creationId xmlns:p14="http://schemas.microsoft.com/office/powerpoint/2010/main" val="8059588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cSld name="Title Slide-Alterna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8F84B-8D4E-4791-B0BE-5D69EA3CD0CD}"/>
              </a:ext>
            </a:extLst>
          </p:cNvPr>
          <p:cNvSpPr>
            <a:spLocks noGrp="1"/>
          </p:cNvSpPr>
          <p:nvPr>
            <p:ph type="title"/>
          </p:nvPr>
        </p:nvSpPr>
        <p:spPr>
          <a:xfrm>
            <a:off x="534983" y="2307772"/>
            <a:ext cx="3975685" cy="940870"/>
          </a:xfrm>
        </p:spPr>
        <p:txBody>
          <a:bodyPr>
            <a:normAutofit/>
          </a:bodyPr>
          <a:lstStyle>
            <a:lvl1pPr>
              <a:defRPr sz="3200"/>
            </a:lvl1pPr>
          </a:lstStyle>
          <a:p>
            <a:r>
              <a:rPr lang="en-US"/>
              <a:t>Click to edit Master title style</a:t>
            </a:r>
            <a:endParaRPr lang="en-AU" dirty="0"/>
          </a:p>
        </p:txBody>
      </p:sp>
      <p:sp>
        <p:nvSpPr>
          <p:cNvPr id="11" name="TextBox 10">
            <a:extLst>
              <a:ext uri="{FF2B5EF4-FFF2-40B4-BE49-F238E27FC236}">
                <a16:creationId xmlns:a16="http://schemas.microsoft.com/office/drawing/2014/main" id="{36E591F2-170E-06A0-F8C8-773C431DFF62}"/>
              </a:ext>
            </a:extLst>
          </p:cNvPr>
          <p:cNvSpPr txBox="1"/>
          <p:nvPr/>
        </p:nvSpPr>
        <p:spPr>
          <a:xfrm>
            <a:off x="2585700" y="6399138"/>
            <a:ext cx="1924968" cy="178141"/>
          </a:xfrm>
          <a:prstGeom prst="rect">
            <a:avLst/>
          </a:prstGeom>
          <a:noFill/>
        </p:spPr>
        <p:txBody>
          <a:bodyPr wrap="square" lIns="0" tIns="0" rIns="0" bIns="0" rtlCol="0">
            <a:noAutofit/>
          </a:bodyPr>
          <a:lstStyle/>
          <a:p>
            <a:pPr marL="0" indent="0" algn="l">
              <a:buSzPct val="110000"/>
              <a:buFontTx/>
              <a:buNone/>
            </a:pPr>
            <a:r>
              <a:rPr lang="en-US" sz="1100" dirty="0">
                <a:solidFill>
                  <a:schemeClr val="bg1"/>
                </a:solidFill>
                <a:latin typeface="+mn-lt"/>
                <a:cs typeface="Century Gothic"/>
              </a:rPr>
              <a:t>TECHNICAL SERVICES</a:t>
            </a:r>
            <a:endParaRPr lang="en-US" sz="1100" dirty="0">
              <a:solidFill>
                <a:schemeClr val="bg1"/>
              </a:solidFill>
              <a:latin typeface="Century Gothic"/>
              <a:cs typeface="Century Gothic"/>
            </a:endParaRPr>
          </a:p>
        </p:txBody>
      </p:sp>
      <p:sp>
        <p:nvSpPr>
          <p:cNvPr id="12" name="Rectangle 11">
            <a:extLst>
              <a:ext uri="{FF2B5EF4-FFF2-40B4-BE49-F238E27FC236}">
                <a16:creationId xmlns:a16="http://schemas.microsoft.com/office/drawing/2014/main" id="{3B0A03BA-1765-711B-2E28-CEE903753AA4}"/>
              </a:ext>
            </a:extLst>
          </p:cNvPr>
          <p:cNvSpPr/>
          <p:nvPr/>
        </p:nvSpPr>
        <p:spPr bwMode="auto">
          <a:xfrm>
            <a:off x="397" y="6337599"/>
            <a:ext cx="12191207" cy="520401"/>
          </a:xfrm>
          <a:prstGeom prst="rect">
            <a:avLst/>
          </a:prstGeom>
          <a:solidFill>
            <a:srgbClr val="171F2A">
              <a:alpha val="9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55">
              <a:defRPr/>
            </a:pPr>
            <a:endParaRPr lang="en-US" dirty="0">
              <a:solidFill>
                <a:srgbClr val="000000"/>
              </a:solidFill>
              <a:latin typeface="Century Gothic"/>
            </a:endParaRPr>
          </a:p>
        </p:txBody>
      </p:sp>
      <p:sp>
        <p:nvSpPr>
          <p:cNvPr id="13" name="TextBox 12">
            <a:extLst>
              <a:ext uri="{FF2B5EF4-FFF2-40B4-BE49-F238E27FC236}">
                <a16:creationId xmlns:a16="http://schemas.microsoft.com/office/drawing/2014/main" id="{CFB995F3-4E89-A739-5C7C-FBAC13F3AD0E}"/>
              </a:ext>
            </a:extLst>
          </p:cNvPr>
          <p:cNvSpPr txBox="1"/>
          <p:nvPr/>
        </p:nvSpPr>
        <p:spPr>
          <a:xfrm>
            <a:off x="11634412" y="6455683"/>
            <a:ext cx="354584" cy="276999"/>
          </a:xfrm>
          <a:prstGeom prst="rect">
            <a:avLst/>
          </a:prstGeom>
          <a:noFill/>
        </p:spPr>
        <p:txBody>
          <a:bodyPr wrap="none" rtlCol="0">
            <a:spAutoFit/>
          </a:bodyPr>
          <a:lstStyle/>
          <a:p>
            <a:pPr defTabSz="914355">
              <a:defRPr/>
            </a:pPr>
            <a:fld id="{174FED9F-9B3F-46A1-AA7A-E1862A4326D4}" type="slidenum">
              <a:rPr lang="en-US" sz="1200" dirty="0">
                <a:solidFill>
                  <a:srgbClr val="FFFFFF"/>
                </a:solidFill>
                <a:latin typeface="Century Gothic"/>
                <a:cs typeface="Century Gothic"/>
              </a:rPr>
              <a:pPr defTabSz="914355">
                <a:defRPr/>
              </a:pPr>
              <a:t>‹#›</a:t>
            </a:fld>
            <a:endParaRPr lang="en-US" sz="1200" dirty="0">
              <a:solidFill>
                <a:srgbClr val="FFFFFF"/>
              </a:solidFill>
              <a:latin typeface="Century Gothic"/>
              <a:cs typeface="Century Gothic"/>
            </a:endParaRPr>
          </a:p>
        </p:txBody>
      </p:sp>
      <p:sp>
        <p:nvSpPr>
          <p:cNvPr id="14" name="TextBox 13">
            <a:extLst>
              <a:ext uri="{FF2B5EF4-FFF2-40B4-BE49-F238E27FC236}">
                <a16:creationId xmlns:a16="http://schemas.microsoft.com/office/drawing/2014/main" id="{3459450C-DB5F-90E2-8365-8D6740DEC549}"/>
              </a:ext>
            </a:extLst>
          </p:cNvPr>
          <p:cNvSpPr txBox="1">
            <a:spLocks noChangeArrowheads="1"/>
          </p:cNvSpPr>
          <p:nvPr/>
        </p:nvSpPr>
        <p:spPr bwMode="auto">
          <a:xfrm>
            <a:off x="10315109" y="6482489"/>
            <a:ext cx="1439770"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pPr defTabSz="914355">
              <a:defRPr/>
            </a:pPr>
            <a:r>
              <a:rPr lang="en-US" altLang="en-US" sz="900" dirty="0">
                <a:solidFill>
                  <a:srgbClr val="FFFFFF"/>
                </a:solidFill>
                <a:latin typeface="Century Gothic" panose="020B0502020202020204" pitchFamily="34" charset="0"/>
              </a:rPr>
              <a:t>All rights reserved. ©</a:t>
            </a:r>
          </a:p>
        </p:txBody>
      </p:sp>
      <p:pic>
        <p:nvPicPr>
          <p:cNvPr id="15" name="Picture 14">
            <a:extLst>
              <a:ext uri="{FF2B5EF4-FFF2-40B4-BE49-F238E27FC236}">
                <a16:creationId xmlns:a16="http://schemas.microsoft.com/office/drawing/2014/main" id="{5BD6F243-F98B-1B28-2628-D3F9F3FC6C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14977" y="6421361"/>
            <a:ext cx="2358408" cy="355577"/>
          </a:xfrm>
          <a:prstGeom prst="rect">
            <a:avLst/>
          </a:prstGeom>
        </p:spPr>
      </p:pic>
      <p:sp>
        <p:nvSpPr>
          <p:cNvPr id="7" name="Text Placeholder 4">
            <a:extLst>
              <a:ext uri="{FF2B5EF4-FFF2-40B4-BE49-F238E27FC236}">
                <a16:creationId xmlns:a16="http://schemas.microsoft.com/office/drawing/2014/main" id="{5E9D3376-F67B-8B5A-1AC5-E8379BB23773}"/>
              </a:ext>
            </a:extLst>
          </p:cNvPr>
          <p:cNvSpPr>
            <a:spLocks noGrp="1"/>
          </p:cNvSpPr>
          <p:nvPr>
            <p:ph type="body" sz="quarter" idx="66" hasCustomPrompt="1"/>
          </p:nvPr>
        </p:nvSpPr>
        <p:spPr>
          <a:xfrm rot="5400000">
            <a:off x="-1225250" y="1563624"/>
            <a:ext cx="3154680" cy="27432"/>
          </a:xfrm>
          <a:prstGeom prst="rect">
            <a:avLst/>
          </a:prstGeom>
          <a:solidFill>
            <a:schemeClr val="accent5"/>
          </a:solidFill>
        </p:spPr>
        <p:txBody>
          <a:bodyPr>
            <a:noAutofit/>
          </a:bodyPr>
          <a:lstStyle>
            <a:lvl1pPr>
              <a:defRPr>
                <a:solidFill>
                  <a:schemeClr val="tx2">
                    <a:alpha val="0"/>
                  </a:schemeClr>
                </a:solidFill>
              </a:defRPr>
            </a:lvl1pPr>
          </a:lstStyle>
          <a:p>
            <a:pPr lvl="0"/>
            <a:r>
              <a:rPr lang="en-US" dirty="0"/>
              <a:t>  </a:t>
            </a:r>
          </a:p>
        </p:txBody>
      </p:sp>
    </p:spTree>
    <p:extLst>
      <p:ext uri="{BB962C8B-B14F-4D97-AF65-F5344CB8AC3E}">
        <p14:creationId xmlns:p14="http://schemas.microsoft.com/office/powerpoint/2010/main" val="35020925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cSld name="Section Divider - Option One">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17F53120-07C2-4C5E-BA4C-6F33EB295001}"/>
              </a:ext>
            </a:extLst>
          </p:cNvPr>
          <p:cNvSpPr>
            <a:spLocks noGrp="1"/>
          </p:cNvSpPr>
          <p:nvPr>
            <p:ph type="body" sz="quarter" idx="65" hasCustomPrompt="1"/>
          </p:nvPr>
        </p:nvSpPr>
        <p:spPr>
          <a:xfrm>
            <a:off x="1" y="0"/>
            <a:ext cx="12191998" cy="6343065"/>
          </a:xfrm>
          <a:prstGeom prst="rect">
            <a:avLst/>
          </a:prstGeom>
          <a:solidFill>
            <a:srgbClr val="003145">
              <a:alpha val="69804"/>
            </a:srgbClr>
          </a:solidFill>
        </p:spPr>
        <p:txBody>
          <a:bodyPr>
            <a:noAutofit/>
          </a:bodyPr>
          <a:lstStyle>
            <a:lvl1pPr>
              <a:defRPr>
                <a:solidFill>
                  <a:schemeClr val="tx2">
                    <a:alpha val="0"/>
                  </a:schemeClr>
                </a:solidFill>
              </a:defRPr>
            </a:lvl1pPr>
          </a:lstStyle>
          <a:p>
            <a:pPr lvl="0"/>
            <a:r>
              <a:rPr lang="en-US" dirty="0"/>
              <a:t> </a:t>
            </a:r>
          </a:p>
        </p:txBody>
      </p:sp>
      <p:sp>
        <p:nvSpPr>
          <p:cNvPr id="14" name="Content Placeholder 7">
            <a:extLst>
              <a:ext uri="{FF2B5EF4-FFF2-40B4-BE49-F238E27FC236}">
                <a16:creationId xmlns:a16="http://schemas.microsoft.com/office/drawing/2014/main" id="{581C681B-E646-4E5F-B9AC-9B01E3468F7D}"/>
              </a:ext>
            </a:extLst>
          </p:cNvPr>
          <p:cNvSpPr>
            <a:spLocks noGrp="1"/>
          </p:cNvSpPr>
          <p:nvPr>
            <p:ph sz="quarter" idx="10" hasCustomPrompt="1"/>
          </p:nvPr>
        </p:nvSpPr>
        <p:spPr>
          <a:xfrm>
            <a:off x="537899" y="2489200"/>
            <a:ext cx="10068757" cy="1153134"/>
          </a:xfrm>
          <a:prstGeom prst="rect">
            <a:avLst/>
          </a:prstGeom>
        </p:spPr>
        <p:txBody>
          <a:bodyPr anchor="b"/>
          <a:lstStyle>
            <a:lvl1pPr marL="0" indent="0">
              <a:buNone/>
              <a:defRPr lang="en-AU" sz="3600" b="1" kern="1200" dirty="0">
                <a:solidFill>
                  <a:schemeClr val="bg1"/>
                </a:solidFill>
                <a:latin typeface="+mn-lt"/>
                <a:ea typeface="MS PGothic" panose="020B0600070205080204" pitchFamily="34" charset="-128"/>
                <a:cs typeface="ＭＳ Ｐゴシック" charset="0"/>
              </a:defRPr>
            </a:lvl1pPr>
          </a:lstStyle>
          <a:p>
            <a:r>
              <a:rPr lang="en-AU" dirty="0"/>
              <a:t>Section Title</a:t>
            </a:r>
          </a:p>
        </p:txBody>
      </p:sp>
      <p:sp>
        <p:nvSpPr>
          <p:cNvPr id="3" name="Rectangle 2">
            <a:extLst>
              <a:ext uri="{FF2B5EF4-FFF2-40B4-BE49-F238E27FC236}">
                <a16:creationId xmlns:a16="http://schemas.microsoft.com/office/drawing/2014/main" id="{1D43E382-6CB7-787B-F674-F5A623048E24}"/>
              </a:ext>
            </a:extLst>
          </p:cNvPr>
          <p:cNvSpPr/>
          <p:nvPr/>
        </p:nvSpPr>
        <p:spPr bwMode="auto">
          <a:xfrm>
            <a:off x="397" y="6337599"/>
            <a:ext cx="12191207" cy="520401"/>
          </a:xfrm>
          <a:prstGeom prst="rect">
            <a:avLst/>
          </a:prstGeom>
          <a:solidFill>
            <a:srgbClr val="171F2A">
              <a:alpha val="9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55">
              <a:defRPr/>
            </a:pPr>
            <a:endParaRPr lang="en-US" dirty="0">
              <a:solidFill>
                <a:srgbClr val="000000"/>
              </a:solidFill>
              <a:latin typeface="Century Gothic"/>
            </a:endParaRPr>
          </a:p>
        </p:txBody>
      </p:sp>
      <p:sp>
        <p:nvSpPr>
          <p:cNvPr id="5" name="TextBox 4">
            <a:extLst>
              <a:ext uri="{FF2B5EF4-FFF2-40B4-BE49-F238E27FC236}">
                <a16:creationId xmlns:a16="http://schemas.microsoft.com/office/drawing/2014/main" id="{556D747D-04D2-9DFE-1184-E9740E5CF816}"/>
              </a:ext>
            </a:extLst>
          </p:cNvPr>
          <p:cNvSpPr txBox="1"/>
          <p:nvPr/>
        </p:nvSpPr>
        <p:spPr>
          <a:xfrm>
            <a:off x="11634412" y="6455683"/>
            <a:ext cx="354584" cy="276999"/>
          </a:xfrm>
          <a:prstGeom prst="rect">
            <a:avLst/>
          </a:prstGeom>
          <a:noFill/>
        </p:spPr>
        <p:txBody>
          <a:bodyPr wrap="none" rtlCol="0">
            <a:spAutoFit/>
          </a:bodyPr>
          <a:lstStyle/>
          <a:p>
            <a:pPr defTabSz="914355">
              <a:defRPr/>
            </a:pPr>
            <a:fld id="{174FED9F-9B3F-46A1-AA7A-E1862A4326D4}" type="slidenum">
              <a:rPr lang="en-US" sz="1200" dirty="0">
                <a:solidFill>
                  <a:srgbClr val="FFFFFF"/>
                </a:solidFill>
                <a:latin typeface="Century Gothic"/>
                <a:cs typeface="Century Gothic"/>
              </a:rPr>
              <a:pPr defTabSz="914355">
                <a:defRPr/>
              </a:pPr>
              <a:t>‹#›</a:t>
            </a:fld>
            <a:endParaRPr lang="en-US" sz="1200" dirty="0">
              <a:solidFill>
                <a:srgbClr val="FFFFFF"/>
              </a:solidFill>
              <a:latin typeface="Century Gothic"/>
              <a:cs typeface="Century Gothic"/>
            </a:endParaRPr>
          </a:p>
        </p:txBody>
      </p:sp>
      <p:sp>
        <p:nvSpPr>
          <p:cNvPr id="6" name="TextBox 5">
            <a:extLst>
              <a:ext uri="{FF2B5EF4-FFF2-40B4-BE49-F238E27FC236}">
                <a16:creationId xmlns:a16="http://schemas.microsoft.com/office/drawing/2014/main" id="{6087E294-65E9-93B0-41BD-767B56BA5B52}"/>
              </a:ext>
            </a:extLst>
          </p:cNvPr>
          <p:cNvSpPr txBox="1">
            <a:spLocks noChangeArrowheads="1"/>
          </p:cNvSpPr>
          <p:nvPr/>
        </p:nvSpPr>
        <p:spPr bwMode="auto">
          <a:xfrm>
            <a:off x="10315109" y="6482489"/>
            <a:ext cx="1439770"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pPr defTabSz="914355">
              <a:defRPr/>
            </a:pPr>
            <a:r>
              <a:rPr lang="en-US" altLang="en-US" sz="900" dirty="0">
                <a:solidFill>
                  <a:srgbClr val="FFFFFF"/>
                </a:solidFill>
                <a:latin typeface="Century Gothic" panose="020B0502020202020204" pitchFamily="34" charset="0"/>
              </a:rPr>
              <a:t>All rights reserved. ©</a:t>
            </a:r>
          </a:p>
        </p:txBody>
      </p:sp>
      <p:pic>
        <p:nvPicPr>
          <p:cNvPr id="7" name="Picture 6">
            <a:extLst>
              <a:ext uri="{FF2B5EF4-FFF2-40B4-BE49-F238E27FC236}">
                <a16:creationId xmlns:a16="http://schemas.microsoft.com/office/drawing/2014/main" id="{7CEC0707-52E9-7558-1AFD-47A807DC4BA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14977" y="6421361"/>
            <a:ext cx="2358408" cy="355577"/>
          </a:xfrm>
          <a:prstGeom prst="rect">
            <a:avLst/>
          </a:prstGeom>
        </p:spPr>
      </p:pic>
      <p:sp>
        <p:nvSpPr>
          <p:cNvPr id="9" name="Text Placeholder 4">
            <a:extLst>
              <a:ext uri="{FF2B5EF4-FFF2-40B4-BE49-F238E27FC236}">
                <a16:creationId xmlns:a16="http://schemas.microsoft.com/office/drawing/2014/main" id="{CECA5379-FAB1-091D-1E1E-28C3A71D2051}"/>
              </a:ext>
            </a:extLst>
          </p:cNvPr>
          <p:cNvSpPr>
            <a:spLocks noGrp="1"/>
          </p:cNvSpPr>
          <p:nvPr>
            <p:ph type="body" sz="quarter" idx="66" hasCustomPrompt="1"/>
          </p:nvPr>
        </p:nvSpPr>
        <p:spPr>
          <a:xfrm rot="5400000">
            <a:off x="-1385270" y="1723644"/>
            <a:ext cx="3474720" cy="27432"/>
          </a:xfrm>
          <a:prstGeom prst="rect">
            <a:avLst/>
          </a:prstGeom>
          <a:solidFill>
            <a:schemeClr val="accent5"/>
          </a:solidFill>
        </p:spPr>
        <p:txBody>
          <a:bodyPr>
            <a:noAutofit/>
          </a:bodyPr>
          <a:lstStyle>
            <a:lvl1pPr>
              <a:defRPr>
                <a:solidFill>
                  <a:schemeClr val="tx2">
                    <a:alpha val="0"/>
                  </a:schemeClr>
                </a:solidFill>
              </a:defRPr>
            </a:lvl1pPr>
          </a:lstStyle>
          <a:p>
            <a:pPr lvl="0"/>
            <a:r>
              <a:rPr lang="en-US" dirty="0"/>
              <a:t> </a:t>
            </a:r>
          </a:p>
        </p:txBody>
      </p:sp>
    </p:spTree>
    <p:extLst>
      <p:ext uri="{BB962C8B-B14F-4D97-AF65-F5344CB8AC3E}">
        <p14:creationId xmlns:p14="http://schemas.microsoft.com/office/powerpoint/2010/main" val="1115216877"/>
      </p:ext>
    </p:extLst>
  </p:cSld>
  <p:clrMapOvr>
    <a:masterClrMapping/>
  </p:clrMapOvr>
  <p:extLst>
    <p:ext uri="{DCECCB84-F9BA-43D5-87BE-67443E8EF086}">
      <p15:sldGuideLst xmlns:p15="http://schemas.microsoft.com/office/powerpoint/2012/main">
        <p15:guide id="1" orient="horz" pos="2208">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cSld name="1_Section Divider - Option One">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17F53120-07C2-4C5E-BA4C-6F33EB295001}"/>
              </a:ext>
            </a:extLst>
          </p:cNvPr>
          <p:cNvSpPr>
            <a:spLocks noGrp="1"/>
          </p:cNvSpPr>
          <p:nvPr>
            <p:ph type="body" sz="quarter" idx="65" hasCustomPrompt="1"/>
          </p:nvPr>
        </p:nvSpPr>
        <p:spPr>
          <a:xfrm>
            <a:off x="1" y="0"/>
            <a:ext cx="12191998" cy="6343065"/>
          </a:xfrm>
          <a:prstGeom prst="rect">
            <a:avLst/>
          </a:prstGeom>
          <a:solidFill>
            <a:srgbClr val="003145">
              <a:alpha val="69804"/>
            </a:srgbClr>
          </a:solidFill>
        </p:spPr>
        <p:txBody>
          <a:bodyPr>
            <a:noAutofit/>
          </a:bodyPr>
          <a:lstStyle>
            <a:lvl1pPr>
              <a:defRPr>
                <a:solidFill>
                  <a:schemeClr val="tx2">
                    <a:alpha val="0"/>
                  </a:schemeClr>
                </a:solidFill>
              </a:defRPr>
            </a:lvl1pPr>
          </a:lstStyle>
          <a:p>
            <a:pPr lvl="0"/>
            <a:r>
              <a:rPr lang="en-US" dirty="0"/>
              <a:t> </a:t>
            </a:r>
          </a:p>
        </p:txBody>
      </p:sp>
      <p:sp>
        <p:nvSpPr>
          <p:cNvPr id="14" name="Content Placeholder 7">
            <a:extLst>
              <a:ext uri="{FF2B5EF4-FFF2-40B4-BE49-F238E27FC236}">
                <a16:creationId xmlns:a16="http://schemas.microsoft.com/office/drawing/2014/main" id="{581C681B-E646-4E5F-B9AC-9B01E3468F7D}"/>
              </a:ext>
            </a:extLst>
          </p:cNvPr>
          <p:cNvSpPr>
            <a:spLocks noGrp="1"/>
          </p:cNvSpPr>
          <p:nvPr>
            <p:ph sz="quarter" idx="10" hasCustomPrompt="1"/>
          </p:nvPr>
        </p:nvSpPr>
        <p:spPr>
          <a:xfrm>
            <a:off x="537899" y="2489200"/>
            <a:ext cx="10068757" cy="1153134"/>
          </a:xfrm>
          <a:prstGeom prst="rect">
            <a:avLst/>
          </a:prstGeom>
        </p:spPr>
        <p:txBody>
          <a:bodyPr anchor="b"/>
          <a:lstStyle>
            <a:lvl1pPr marL="0" indent="0">
              <a:buNone/>
              <a:defRPr lang="en-AU" sz="3600" b="1" kern="1200" dirty="0">
                <a:solidFill>
                  <a:schemeClr val="bg1"/>
                </a:solidFill>
                <a:latin typeface="+mn-lt"/>
                <a:ea typeface="MS PGothic" panose="020B0600070205080204" pitchFamily="34" charset="-128"/>
                <a:cs typeface="ＭＳ Ｐゴシック" charset="0"/>
              </a:defRPr>
            </a:lvl1pPr>
          </a:lstStyle>
          <a:p>
            <a:r>
              <a:rPr lang="en-AU" dirty="0"/>
              <a:t>Section Title</a:t>
            </a:r>
          </a:p>
        </p:txBody>
      </p:sp>
      <p:sp>
        <p:nvSpPr>
          <p:cNvPr id="3" name="Rectangle 2">
            <a:extLst>
              <a:ext uri="{FF2B5EF4-FFF2-40B4-BE49-F238E27FC236}">
                <a16:creationId xmlns:a16="http://schemas.microsoft.com/office/drawing/2014/main" id="{1D43E382-6CB7-787B-F674-F5A623048E24}"/>
              </a:ext>
            </a:extLst>
          </p:cNvPr>
          <p:cNvSpPr/>
          <p:nvPr/>
        </p:nvSpPr>
        <p:spPr bwMode="auto">
          <a:xfrm>
            <a:off x="397" y="6337599"/>
            <a:ext cx="12191207" cy="520401"/>
          </a:xfrm>
          <a:prstGeom prst="rect">
            <a:avLst/>
          </a:prstGeom>
          <a:solidFill>
            <a:srgbClr val="171F2A">
              <a:alpha val="9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55">
              <a:defRPr/>
            </a:pPr>
            <a:endParaRPr lang="en-US" dirty="0">
              <a:solidFill>
                <a:srgbClr val="000000"/>
              </a:solidFill>
              <a:latin typeface="Century Gothic"/>
            </a:endParaRPr>
          </a:p>
        </p:txBody>
      </p:sp>
      <p:sp>
        <p:nvSpPr>
          <p:cNvPr id="5" name="TextBox 4">
            <a:extLst>
              <a:ext uri="{FF2B5EF4-FFF2-40B4-BE49-F238E27FC236}">
                <a16:creationId xmlns:a16="http://schemas.microsoft.com/office/drawing/2014/main" id="{556D747D-04D2-9DFE-1184-E9740E5CF816}"/>
              </a:ext>
            </a:extLst>
          </p:cNvPr>
          <p:cNvSpPr txBox="1"/>
          <p:nvPr/>
        </p:nvSpPr>
        <p:spPr>
          <a:xfrm>
            <a:off x="11634412" y="6455683"/>
            <a:ext cx="354584" cy="276999"/>
          </a:xfrm>
          <a:prstGeom prst="rect">
            <a:avLst/>
          </a:prstGeom>
          <a:noFill/>
        </p:spPr>
        <p:txBody>
          <a:bodyPr wrap="none" rtlCol="0">
            <a:spAutoFit/>
          </a:bodyPr>
          <a:lstStyle/>
          <a:p>
            <a:pPr defTabSz="914355">
              <a:defRPr/>
            </a:pPr>
            <a:fld id="{174FED9F-9B3F-46A1-AA7A-E1862A4326D4}" type="slidenum">
              <a:rPr lang="en-US" sz="1200" dirty="0">
                <a:solidFill>
                  <a:srgbClr val="FFFFFF"/>
                </a:solidFill>
                <a:latin typeface="Century Gothic"/>
                <a:cs typeface="Century Gothic"/>
              </a:rPr>
              <a:pPr defTabSz="914355">
                <a:defRPr/>
              </a:pPr>
              <a:t>‹#›</a:t>
            </a:fld>
            <a:endParaRPr lang="en-US" sz="1200" dirty="0">
              <a:solidFill>
                <a:srgbClr val="FFFFFF"/>
              </a:solidFill>
              <a:latin typeface="Century Gothic"/>
              <a:cs typeface="Century Gothic"/>
            </a:endParaRPr>
          </a:p>
        </p:txBody>
      </p:sp>
      <p:sp>
        <p:nvSpPr>
          <p:cNvPr id="6" name="TextBox 5">
            <a:extLst>
              <a:ext uri="{FF2B5EF4-FFF2-40B4-BE49-F238E27FC236}">
                <a16:creationId xmlns:a16="http://schemas.microsoft.com/office/drawing/2014/main" id="{6087E294-65E9-93B0-41BD-767B56BA5B52}"/>
              </a:ext>
            </a:extLst>
          </p:cNvPr>
          <p:cNvSpPr txBox="1">
            <a:spLocks noChangeArrowheads="1"/>
          </p:cNvSpPr>
          <p:nvPr/>
        </p:nvSpPr>
        <p:spPr bwMode="auto">
          <a:xfrm>
            <a:off x="10315109" y="6482489"/>
            <a:ext cx="1439770"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pPr defTabSz="914355">
              <a:defRPr/>
            </a:pPr>
            <a:r>
              <a:rPr lang="en-US" altLang="en-US" sz="900" dirty="0">
                <a:solidFill>
                  <a:srgbClr val="FFFFFF"/>
                </a:solidFill>
                <a:latin typeface="Century Gothic" panose="020B0502020202020204" pitchFamily="34" charset="0"/>
              </a:rPr>
              <a:t>All rights reserved. ©</a:t>
            </a:r>
          </a:p>
        </p:txBody>
      </p:sp>
      <p:pic>
        <p:nvPicPr>
          <p:cNvPr id="7" name="Picture 6">
            <a:extLst>
              <a:ext uri="{FF2B5EF4-FFF2-40B4-BE49-F238E27FC236}">
                <a16:creationId xmlns:a16="http://schemas.microsoft.com/office/drawing/2014/main" id="{7CEC0707-52E9-7558-1AFD-47A807DC4BA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14977" y="6421361"/>
            <a:ext cx="2358408" cy="355577"/>
          </a:xfrm>
          <a:prstGeom prst="rect">
            <a:avLst/>
          </a:prstGeom>
        </p:spPr>
      </p:pic>
      <p:sp>
        <p:nvSpPr>
          <p:cNvPr id="9" name="Text Placeholder 4">
            <a:extLst>
              <a:ext uri="{FF2B5EF4-FFF2-40B4-BE49-F238E27FC236}">
                <a16:creationId xmlns:a16="http://schemas.microsoft.com/office/drawing/2014/main" id="{CECA5379-FAB1-091D-1E1E-28C3A71D2051}"/>
              </a:ext>
            </a:extLst>
          </p:cNvPr>
          <p:cNvSpPr>
            <a:spLocks noGrp="1"/>
          </p:cNvSpPr>
          <p:nvPr>
            <p:ph type="body" sz="quarter" idx="66" hasCustomPrompt="1"/>
          </p:nvPr>
        </p:nvSpPr>
        <p:spPr>
          <a:xfrm rot="5400000">
            <a:off x="-1385270" y="1723644"/>
            <a:ext cx="3474720" cy="27432"/>
          </a:xfrm>
          <a:prstGeom prst="rect">
            <a:avLst/>
          </a:prstGeom>
          <a:solidFill>
            <a:schemeClr val="accent5"/>
          </a:solidFill>
        </p:spPr>
        <p:txBody>
          <a:bodyPr>
            <a:noAutofit/>
          </a:bodyPr>
          <a:lstStyle>
            <a:lvl1pPr>
              <a:defRPr>
                <a:solidFill>
                  <a:schemeClr val="tx2">
                    <a:alpha val="0"/>
                  </a:schemeClr>
                </a:solidFill>
              </a:defRPr>
            </a:lvl1pPr>
          </a:lstStyle>
          <a:p>
            <a:pPr lvl="0"/>
            <a:r>
              <a:rPr lang="en-US" dirty="0"/>
              <a:t> </a:t>
            </a:r>
          </a:p>
        </p:txBody>
      </p:sp>
    </p:spTree>
    <p:extLst>
      <p:ext uri="{BB962C8B-B14F-4D97-AF65-F5344CB8AC3E}">
        <p14:creationId xmlns:p14="http://schemas.microsoft.com/office/powerpoint/2010/main" val="2908107746"/>
      </p:ext>
    </p:extLst>
  </p:cSld>
  <p:clrMapOvr>
    <a:masterClrMapping/>
  </p:clrMapOvr>
  <p:extLst>
    <p:ext uri="{DCECCB84-F9BA-43D5-87BE-67443E8EF086}">
      <p15:sldGuideLst xmlns:p15="http://schemas.microsoft.com/office/powerpoint/2012/main">
        <p15:guide id="1" orient="horz" pos="2208">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cSld name="2_Section Divider - Option One">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17F53120-07C2-4C5E-BA4C-6F33EB295001}"/>
              </a:ext>
            </a:extLst>
          </p:cNvPr>
          <p:cNvSpPr>
            <a:spLocks noGrp="1"/>
          </p:cNvSpPr>
          <p:nvPr>
            <p:ph type="body" sz="quarter" idx="65" hasCustomPrompt="1"/>
          </p:nvPr>
        </p:nvSpPr>
        <p:spPr>
          <a:xfrm>
            <a:off x="1" y="0"/>
            <a:ext cx="12191998" cy="6343065"/>
          </a:xfrm>
          <a:prstGeom prst="rect">
            <a:avLst/>
          </a:prstGeom>
          <a:solidFill>
            <a:srgbClr val="003145">
              <a:alpha val="69804"/>
            </a:srgbClr>
          </a:solidFill>
        </p:spPr>
        <p:txBody>
          <a:bodyPr>
            <a:noAutofit/>
          </a:bodyPr>
          <a:lstStyle>
            <a:lvl1pPr>
              <a:defRPr>
                <a:solidFill>
                  <a:schemeClr val="tx2">
                    <a:alpha val="0"/>
                  </a:schemeClr>
                </a:solidFill>
              </a:defRPr>
            </a:lvl1pPr>
          </a:lstStyle>
          <a:p>
            <a:pPr lvl="0"/>
            <a:r>
              <a:rPr lang="en-US" dirty="0"/>
              <a:t> </a:t>
            </a:r>
          </a:p>
        </p:txBody>
      </p:sp>
      <p:sp>
        <p:nvSpPr>
          <p:cNvPr id="14" name="Content Placeholder 7">
            <a:extLst>
              <a:ext uri="{FF2B5EF4-FFF2-40B4-BE49-F238E27FC236}">
                <a16:creationId xmlns:a16="http://schemas.microsoft.com/office/drawing/2014/main" id="{581C681B-E646-4E5F-B9AC-9B01E3468F7D}"/>
              </a:ext>
            </a:extLst>
          </p:cNvPr>
          <p:cNvSpPr>
            <a:spLocks noGrp="1"/>
          </p:cNvSpPr>
          <p:nvPr>
            <p:ph sz="quarter" idx="10" hasCustomPrompt="1"/>
          </p:nvPr>
        </p:nvSpPr>
        <p:spPr>
          <a:xfrm>
            <a:off x="537899" y="2489200"/>
            <a:ext cx="10068757" cy="1153134"/>
          </a:xfrm>
          <a:prstGeom prst="rect">
            <a:avLst/>
          </a:prstGeom>
        </p:spPr>
        <p:txBody>
          <a:bodyPr anchor="b"/>
          <a:lstStyle>
            <a:lvl1pPr marL="0" indent="0">
              <a:buNone/>
              <a:defRPr lang="en-AU" sz="3600" b="1" kern="1200" dirty="0">
                <a:solidFill>
                  <a:schemeClr val="bg1"/>
                </a:solidFill>
                <a:latin typeface="+mn-lt"/>
                <a:ea typeface="MS PGothic" panose="020B0600070205080204" pitchFamily="34" charset="-128"/>
                <a:cs typeface="ＭＳ Ｐゴシック" charset="0"/>
              </a:defRPr>
            </a:lvl1pPr>
          </a:lstStyle>
          <a:p>
            <a:r>
              <a:rPr lang="en-AU" dirty="0"/>
              <a:t>Section Title</a:t>
            </a:r>
          </a:p>
        </p:txBody>
      </p:sp>
      <p:sp>
        <p:nvSpPr>
          <p:cNvPr id="3" name="Rectangle 2">
            <a:extLst>
              <a:ext uri="{FF2B5EF4-FFF2-40B4-BE49-F238E27FC236}">
                <a16:creationId xmlns:a16="http://schemas.microsoft.com/office/drawing/2014/main" id="{1D43E382-6CB7-787B-F674-F5A623048E24}"/>
              </a:ext>
            </a:extLst>
          </p:cNvPr>
          <p:cNvSpPr/>
          <p:nvPr/>
        </p:nvSpPr>
        <p:spPr bwMode="auto">
          <a:xfrm>
            <a:off x="397" y="6337599"/>
            <a:ext cx="12191207" cy="520401"/>
          </a:xfrm>
          <a:prstGeom prst="rect">
            <a:avLst/>
          </a:prstGeom>
          <a:solidFill>
            <a:srgbClr val="171F2A">
              <a:alpha val="9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55">
              <a:defRPr/>
            </a:pPr>
            <a:endParaRPr lang="en-US" dirty="0">
              <a:solidFill>
                <a:srgbClr val="000000"/>
              </a:solidFill>
              <a:latin typeface="Century Gothic"/>
            </a:endParaRPr>
          </a:p>
        </p:txBody>
      </p:sp>
      <p:sp>
        <p:nvSpPr>
          <p:cNvPr id="5" name="TextBox 4">
            <a:extLst>
              <a:ext uri="{FF2B5EF4-FFF2-40B4-BE49-F238E27FC236}">
                <a16:creationId xmlns:a16="http://schemas.microsoft.com/office/drawing/2014/main" id="{556D747D-04D2-9DFE-1184-E9740E5CF816}"/>
              </a:ext>
            </a:extLst>
          </p:cNvPr>
          <p:cNvSpPr txBox="1"/>
          <p:nvPr/>
        </p:nvSpPr>
        <p:spPr>
          <a:xfrm>
            <a:off x="11634412" y="6455683"/>
            <a:ext cx="354584" cy="276999"/>
          </a:xfrm>
          <a:prstGeom prst="rect">
            <a:avLst/>
          </a:prstGeom>
          <a:noFill/>
        </p:spPr>
        <p:txBody>
          <a:bodyPr wrap="none" rtlCol="0">
            <a:spAutoFit/>
          </a:bodyPr>
          <a:lstStyle/>
          <a:p>
            <a:pPr defTabSz="914355">
              <a:defRPr/>
            </a:pPr>
            <a:fld id="{174FED9F-9B3F-46A1-AA7A-E1862A4326D4}" type="slidenum">
              <a:rPr lang="en-US" sz="1200" dirty="0">
                <a:solidFill>
                  <a:srgbClr val="FFFFFF"/>
                </a:solidFill>
                <a:latin typeface="Century Gothic"/>
                <a:cs typeface="Century Gothic"/>
              </a:rPr>
              <a:pPr defTabSz="914355">
                <a:defRPr/>
              </a:pPr>
              <a:t>‹#›</a:t>
            </a:fld>
            <a:endParaRPr lang="en-US" sz="1200" dirty="0">
              <a:solidFill>
                <a:srgbClr val="FFFFFF"/>
              </a:solidFill>
              <a:latin typeface="Century Gothic"/>
              <a:cs typeface="Century Gothic"/>
            </a:endParaRPr>
          </a:p>
        </p:txBody>
      </p:sp>
      <p:sp>
        <p:nvSpPr>
          <p:cNvPr id="6" name="TextBox 5">
            <a:extLst>
              <a:ext uri="{FF2B5EF4-FFF2-40B4-BE49-F238E27FC236}">
                <a16:creationId xmlns:a16="http://schemas.microsoft.com/office/drawing/2014/main" id="{6087E294-65E9-93B0-41BD-767B56BA5B52}"/>
              </a:ext>
            </a:extLst>
          </p:cNvPr>
          <p:cNvSpPr txBox="1">
            <a:spLocks noChangeArrowheads="1"/>
          </p:cNvSpPr>
          <p:nvPr/>
        </p:nvSpPr>
        <p:spPr bwMode="auto">
          <a:xfrm>
            <a:off x="10315109" y="6482489"/>
            <a:ext cx="1439770"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pPr defTabSz="914355">
              <a:defRPr/>
            </a:pPr>
            <a:r>
              <a:rPr lang="en-US" altLang="en-US" sz="900" dirty="0">
                <a:solidFill>
                  <a:srgbClr val="FFFFFF"/>
                </a:solidFill>
                <a:latin typeface="Century Gothic" panose="020B0502020202020204" pitchFamily="34" charset="0"/>
              </a:rPr>
              <a:t>All rights reserved. ©</a:t>
            </a:r>
          </a:p>
        </p:txBody>
      </p:sp>
      <p:pic>
        <p:nvPicPr>
          <p:cNvPr id="7" name="Picture 6">
            <a:extLst>
              <a:ext uri="{FF2B5EF4-FFF2-40B4-BE49-F238E27FC236}">
                <a16:creationId xmlns:a16="http://schemas.microsoft.com/office/drawing/2014/main" id="{7CEC0707-52E9-7558-1AFD-47A807DC4BA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14977" y="6421361"/>
            <a:ext cx="2358408" cy="355577"/>
          </a:xfrm>
          <a:prstGeom prst="rect">
            <a:avLst/>
          </a:prstGeom>
        </p:spPr>
      </p:pic>
      <p:sp>
        <p:nvSpPr>
          <p:cNvPr id="9" name="Text Placeholder 4">
            <a:extLst>
              <a:ext uri="{FF2B5EF4-FFF2-40B4-BE49-F238E27FC236}">
                <a16:creationId xmlns:a16="http://schemas.microsoft.com/office/drawing/2014/main" id="{CECA5379-FAB1-091D-1E1E-28C3A71D2051}"/>
              </a:ext>
            </a:extLst>
          </p:cNvPr>
          <p:cNvSpPr>
            <a:spLocks noGrp="1"/>
          </p:cNvSpPr>
          <p:nvPr>
            <p:ph type="body" sz="quarter" idx="66" hasCustomPrompt="1"/>
          </p:nvPr>
        </p:nvSpPr>
        <p:spPr>
          <a:xfrm rot="5400000">
            <a:off x="-1385270" y="1723644"/>
            <a:ext cx="3474720" cy="27432"/>
          </a:xfrm>
          <a:prstGeom prst="rect">
            <a:avLst/>
          </a:prstGeom>
          <a:solidFill>
            <a:schemeClr val="accent5"/>
          </a:solidFill>
        </p:spPr>
        <p:txBody>
          <a:bodyPr>
            <a:noAutofit/>
          </a:bodyPr>
          <a:lstStyle>
            <a:lvl1pPr>
              <a:defRPr>
                <a:solidFill>
                  <a:schemeClr val="tx2">
                    <a:alpha val="0"/>
                  </a:schemeClr>
                </a:solidFill>
              </a:defRPr>
            </a:lvl1pPr>
          </a:lstStyle>
          <a:p>
            <a:pPr lvl="0"/>
            <a:r>
              <a:rPr lang="en-US" dirty="0"/>
              <a:t> </a:t>
            </a:r>
          </a:p>
        </p:txBody>
      </p:sp>
    </p:spTree>
    <p:extLst>
      <p:ext uri="{BB962C8B-B14F-4D97-AF65-F5344CB8AC3E}">
        <p14:creationId xmlns:p14="http://schemas.microsoft.com/office/powerpoint/2010/main" val="3229024726"/>
      </p:ext>
    </p:extLst>
  </p:cSld>
  <p:clrMapOvr>
    <a:masterClrMapping/>
  </p:clrMapOvr>
  <p:extLst>
    <p:ext uri="{DCECCB84-F9BA-43D5-87BE-67443E8EF086}">
      <p15:sldGuideLst xmlns:p15="http://schemas.microsoft.com/office/powerpoint/2012/main">
        <p15:guide id="1" orient="horz" pos="2208">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2_Title Slide Dark">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8D3AAF82-9E45-4480-BCD1-CA90ECB141C3}"/>
              </a:ext>
            </a:extLst>
          </p:cNvPr>
          <p:cNvSpPr>
            <a:spLocks noGrp="1"/>
          </p:cNvSpPr>
          <p:nvPr>
            <p:ph idx="1"/>
          </p:nvPr>
        </p:nvSpPr>
        <p:spPr>
          <a:xfrm>
            <a:off x="434400" y="1165248"/>
            <a:ext cx="10515600" cy="1336776"/>
          </a:xfrm>
          <a:prstGeom prst="rect">
            <a:avLst/>
          </a:prstGeom>
        </p:spPr>
        <p:txBody>
          <a:bodyPr vert="horz" lIns="0" tIns="0" rIns="0" bIns="0" rtlCol="0" anchor="t" anchorCtr="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FAEB75D5-DF52-6520-78BA-B7967C5B1B72}"/>
              </a:ext>
            </a:extLst>
          </p:cNvPr>
          <p:cNvSpPr>
            <a:spLocks noGrp="1"/>
          </p:cNvSpPr>
          <p:nvPr>
            <p:ph type="title"/>
          </p:nvPr>
        </p:nvSpPr>
        <p:spPr>
          <a:xfrm>
            <a:off x="434400" y="322060"/>
            <a:ext cx="10515600" cy="461665"/>
          </a:xfrm>
          <a:noFill/>
        </p:spPr>
        <p:txBody>
          <a:bodyPr anchor="b">
            <a:noAutofit/>
          </a:bodyPr>
          <a:lstStyle>
            <a:lvl1pPr algn="l">
              <a:defRPr b="1">
                <a:solidFill>
                  <a:schemeClr val="accent6"/>
                </a:solidFill>
              </a:defRPr>
            </a:lvl1pPr>
          </a:lstStyle>
          <a:p>
            <a:r>
              <a:rPr lang="en-US" dirty="0"/>
              <a:t>Click to edit Master title style</a:t>
            </a:r>
            <a:endParaRPr lang="en-AU" dirty="0"/>
          </a:p>
        </p:txBody>
      </p:sp>
      <p:sp>
        <p:nvSpPr>
          <p:cNvPr id="11" name="Text Placeholder 4">
            <a:extLst>
              <a:ext uri="{FF2B5EF4-FFF2-40B4-BE49-F238E27FC236}">
                <a16:creationId xmlns:a16="http://schemas.microsoft.com/office/drawing/2014/main" id="{D12366D8-CB49-B507-FD9C-6F2768B144AE}"/>
              </a:ext>
            </a:extLst>
          </p:cNvPr>
          <p:cNvSpPr txBox="1">
            <a:spLocks/>
          </p:cNvSpPr>
          <p:nvPr/>
        </p:nvSpPr>
        <p:spPr>
          <a:xfrm>
            <a:off x="434400" y="936208"/>
            <a:ext cx="1379224" cy="76557"/>
          </a:xfrm>
          <a:prstGeom prst="rect">
            <a:avLst/>
          </a:prstGeom>
          <a:solidFill>
            <a:schemeClr val="accent5"/>
          </a:solidFill>
        </p:spPr>
        <p:txBody>
          <a:bodyPr>
            <a:noAutofit/>
          </a:bodyPr>
          <a:lstStyle>
            <a:lvl1pPr marL="0" indent="0" algn="l" rtl="0" eaLnBrk="1" fontAlgn="base" hangingPunct="1">
              <a:lnSpc>
                <a:spcPct val="100000"/>
              </a:lnSpc>
              <a:spcBef>
                <a:spcPts val="0"/>
              </a:spcBef>
              <a:spcAft>
                <a:spcPct val="0"/>
              </a:spcAft>
              <a:buFont typeface="Century Gothic" panose="020B0604020202020204" pitchFamily="34" charset="0"/>
              <a:buNone/>
              <a:defRPr sz="1600" b="0" kern="1200">
                <a:solidFill>
                  <a:schemeClr val="tx2">
                    <a:alpha val="0"/>
                  </a:schemeClr>
                </a:solidFill>
                <a:latin typeface="+mn-lt"/>
                <a:ea typeface="MS PGothic" panose="020B0600070205080204" pitchFamily="34" charset="-128"/>
                <a:cs typeface="ＭＳ Ｐゴシック" charset="0"/>
              </a:defRPr>
            </a:lvl1pPr>
            <a:lvl2pPr marL="457200" indent="0" algn="l" rtl="0" eaLnBrk="1" fontAlgn="base" hangingPunct="1">
              <a:lnSpc>
                <a:spcPct val="100000"/>
              </a:lnSpc>
              <a:spcBef>
                <a:spcPts val="0"/>
              </a:spcBef>
              <a:spcAft>
                <a:spcPct val="0"/>
              </a:spcAft>
              <a:buFont typeface="Century Gothic" panose="020B0604020202020204" pitchFamily="34" charset="0"/>
              <a:buNone/>
              <a:defRPr sz="1600" kern="1200">
                <a:solidFill>
                  <a:schemeClr val="accent3"/>
                </a:solidFill>
                <a:latin typeface="+mn-lt"/>
                <a:ea typeface="MS PGothic" panose="020B0600070205080204" pitchFamily="34" charset="-128"/>
                <a:cs typeface="+mn-cs"/>
              </a:defRPr>
            </a:lvl2pPr>
            <a:lvl3pPr marL="914400" indent="0" algn="l" rtl="0" eaLnBrk="1" fontAlgn="base" hangingPunct="1">
              <a:lnSpc>
                <a:spcPct val="100000"/>
              </a:lnSpc>
              <a:spcBef>
                <a:spcPts val="0"/>
              </a:spcBef>
              <a:spcAft>
                <a:spcPct val="0"/>
              </a:spcAft>
              <a:buFont typeface="Century Gothic" panose="020B0604020202020204" pitchFamily="34" charset="0"/>
              <a:buNone/>
              <a:defRPr sz="1600" kern="1200">
                <a:solidFill>
                  <a:schemeClr val="accent3"/>
                </a:solidFill>
                <a:latin typeface="+mn-lt"/>
                <a:ea typeface="MS PGothic" panose="020B0600070205080204" pitchFamily="34" charset="-128"/>
                <a:cs typeface="+mn-cs"/>
              </a:defRPr>
            </a:lvl3pPr>
            <a:lvl4pPr marL="1371600" indent="0" algn="l" rtl="0" eaLnBrk="1" fontAlgn="base" hangingPunct="1">
              <a:lnSpc>
                <a:spcPct val="100000"/>
              </a:lnSpc>
              <a:spcBef>
                <a:spcPts val="0"/>
              </a:spcBef>
              <a:spcAft>
                <a:spcPct val="0"/>
              </a:spcAft>
              <a:buFont typeface="Century Gothic" panose="020B0604020202020204" pitchFamily="34" charset="0"/>
              <a:buNone/>
              <a:defRPr sz="1600" kern="1200">
                <a:solidFill>
                  <a:schemeClr val="accent3"/>
                </a:solidFill>
                <a:latin typeface="+mn-lt"/>
                <a:ea typeface="MS PGothic" panose="020B0600070205080204" pitchFamily="34" charset="-128"/>
                <a:cs typeface="+mn-cs"/>
              </a:defRPr>
            </a:lvl4pPr>
            <a:lvl5pPr marL="1828800" indent="0" algn="l" rtl="0" eaLnBrk="1" fontAlgn="base" hangingPunct="1">
              <a:lnSpc>
                <a:spcPct val="100000"/>
              </a:lnSpc>
              <a:spcBef>
                <a:spcPts val="0"/>
              </a:spcBef>
              <a:spcAft>
                <a:spcPct val="0"/>
              </a:spcAft>
              <a:buFont typeface="Century Gothic" panose="020B0604020202020204" pitchFamily="34" charset="0"/>
              <a:buNone/>
              <a:defRPr sz="1400" kern="1200">
                <a:solidFill>
                  <a:schemeClr val="accent3"/>
                </a:solidFill>
                <a:latin typeface="+mn-lt"/>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Century Gothic"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entury Gothic"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entury Gothic"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entury Gothic" panose="020B0604020202020204" pitchFamily="34" charset="0"/>
              <a:buChar char="•"/>
              <a:defRPr sz="1800" kern="1200">
                <a:solidFill>
                  <a:schemeClr val="tx1"/>
                </a:solidFill>
                <a:latin typeface="+mn-lt"/>
                <a:ea typeface="+mn-ea"/>
                <a:cs typeface="+mn-cs"/>
              </a:defRPr>
            </a:lvl9pPr>
          </a:lstStyle>
          <a:p>
            <a:r>
              <a:rPr lang="en-US"/>
              <a:t>Edit Master text styles</a:t>
            </a:r>
          </a:p>
        </p:txBody>
      </p:sp>
      <p:sp>
        <p:nvSpPr>
          <p:cNvPr id="12" name="Rectangle 11">
            <a:extLst>
              <a:ext uri="{FF2B5EF4-FFF2-40B4-BE49-F238E27FC236}">
                <a16:creationId xmlns:a16="http://schemas.microsoft.com/office/drawing/2014/main" id="{2145E7DC-334F-0F32-2AFC-BC8CC3DD6A75}"/>
              </a:ext>
            </a:extLst>
          </p:cNvPr>
          <p:cNvSpPr/>
          <p:nvPr/>
        </p:nvSpPr>
        <p:spPr bwMode="auto">
          <a:xfrm>
            <a:off x="0" y="6337565"/>
            <a:ext cx="12192000" cy="520435"/>
          </a:xfrm>
          <a:prstGeom prst="rect">
            <a:avLst/>
          </a:prstGeom>
          <a:solidFill>
            <a:schemeClr val="tx1">
              <a:lumMod val="95000"/>
              <a:lumOff val="5000"/>
              <a:alpha val="36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000000"/>
              </a:solidFill>
            </a:endParaRPr>
          </a:p>
        </p:txBody>
      </p:sp>
      <p:sp>
        <p:nvSpPr>
          <p:cNvPr id="14" name="TextBox 13">
            <a:extLst>
              <a:ext uri="{FF2B5EF4-FFF2-40B4-BE49-F238E27FC236}">
                <a16:creationId xmlns:a16="http://schemas.microsoft.com/office/drawing/2014/main" id="{EABD4E33-ED15-BF0F-AB80-B2FD73D3A846}"/>
              </a:ext>
            </a:extLst>
          </p:cNvPr>
          <p:cNvSpPr txBox="1"/>
          <p:nvPr/>
        </p:nvSpPr>
        <p:spPr>
          <a:xfrm>
            <a:off x="11634772" y="6439656"/>
            <a:ext cx="372218" cy="276999"/>
          </a:xfrm>
          <a:prstGeom prst="rect">
            <a:avLst/>
          </a:prstGeom>
          <a:noFill/>
        </p:spPr>
        <p:txBody>
          <a:bodyPr wrap="none" rtlCol="0">
            <a:spAutoFit/>
          </a:bodyPr>
          <a:lstStyle/>
          <a:p>
            <a:fld id="{174FED9F-9B3F-46A1-AA7A-E1862A4326D4}" type="slidenum">
              <a:rPr lang="en-US" sz="1200" dirty="0">
                <a:solidFill>
                  <a:schemeClr val="bg1"/>
                </a:solidFill>
                <a:latin typeface="Century Gothic"/>
                <a:cs typeface="Century Gothic"/>
              </a:rPr>
              <a:t>‹#›</a:t>
            </a:fld>
            <a:endParaRPr lang="en-US" sz="1200">
              <a:solidFill>
                <a:schemeClr val="bg1"/>
              </a:solidFill>
              <a:latin typeface="Century Gothic"/>
              <a:cs typeface="Century Gothic"/>
            </a:endParaRPr>
          </a:p>
        </p:txBody>
      </p:sp>
      <p:sp>
        <p:nvSpPr>
          <p:cNvPr id="15" name="TextBox 3">
            <a:extLst>
              <a:ext uri="{FF2B5EF4-FFF2-40B4-BE49-F238E27FC236}">
                <a16:creationId xmlns:a16="http://schemas.microsoft.com/office/drawing/2014/main" id="{A65AB1EE-3F9A-05C9-14E9-0CC7153A97C4}"/>
              </a:ext>
            </a:extLst>
          </p:cNvPr>
          <p:cNvSpPr txBox="1">
            <a:spLocks noChangeArrowheads="1"/>
          </p:cNvSpPr>
          <p:nvPr/>
        </p:nvSpPr>
        <p:spPr bwMode="auto">
          <a:xfrm>
            <a:off x="10315383" y="6482687"/>
            <a:ext cx="1439863" cy="230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r>
              <a:rPr lang="en-US" altLang="en-US" sz="900">
                <a:solidFill>
                  <a:schemeClr val="bg1"/>
                </a:solidFill>
                <a:latin typeface="Century Gothic" panose="020B0502020202020204" pitchFamily="34" charset="0"/>
              </a:rPr>
              <a:t>All rights reserved. ©</a:t>
            </a:r>
          </a:p>
        </p:txBody>
      </p:sp>
      <p:pic>
        <p:nvPicPr>
          <p:cNvPr id="2" name="Picture 1">
            <a:extLst>
              <a:ext uri="{FF2B5EF4-FFF2-40B4-BE49-F238E27FC236}">
                <a16:creationId xmlns:a16="http://schemas.microsoft.com/office/drawing/2014/main" id="{85BC54A2-29B1-28F0-83C0-81883FE4E2B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8567" b="24034"/>
          <a:stretch/>
        </p:blipFill>
        <p:spPr>
          <a:xfrm>
            <a:off x="214593" y="6421556"/>
            <a:ext cx="2358561" cy="355600"/>
          </a:xfrm>
          <a:prstGeom prst="rect">
            <a:avLst/>
          </a:prstGeom>
        </p:spPr>
      </p:pic>
      <p:pic>
        <p:nvPicPr>
          <p:cNvPr id="3" name="Picture 2">
            <a:extLst>
              <a:ext uri="{FF2B5EF4-FFF2-40B4-BE49-F238E27FC236}">
                <a16:creationId xmlns:a16="http://schemas.microsoft.com/office/drawing/2014/main" id="{94348A48-CBF9-E003-791E-F123FDCC193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8567" b="24034"/>
          <a:stretch/>
        </p:blipFill>
        <p:spPr>
          <a:xfrm>
            <a:off x="214593" y="6421556"/>
            <a:ext cx="2358561" cy="355600"/>
          </a:xfrm>
          <a:prstGeom prst="rect">
            <a:avLst/>
          </a:prstGeom>
        </p:spPr>
      </p:pic>
    </p:spTree>
    <p:extLst>
      <p:ext uri="{BB962C8B-B14F-4D97-AF65-F5344CB8AC3E}">
        <p14:creationId xmlns:p14="http://schemas.microsoft.com/office/powerpoint/2010/main" val="2516220008"/>
      </p:ext>
    </p:extLst>
  </p:cSld>
  <p:clrMapOvr>
    <a:masterClrMapping/>
  </p:clrMapOvr>
  <p:hf hdr="0" ftr="0" dt="0"/>
  <p:extLst>
    <p:ext uri="{DCECCB84-F9BA-43D5-87BE-67443E8EF086}">
      <p15:sldGuideLst xmlns:p15="http://schemas.microsoft.com/office/powerpoint/2012/main">
        <p15:guide id="1" orient="horz" pos="672">
          <p15:clr>
            <a:srgbClr val="FBAE40"/>
          </p15:clr>
        </p15:guide>
        <p15:guide id="2" orient="horz" pos="226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821E9A5-1C32-F32D-5269-DCF3F3932066}"/>
              </a:ext>
            </a:extLst>
          </p:cNvPr>
          <p:cNvSpPr/>
          <p:nvPr/>
        </p:nvSpPr>
        <p:spPr>
          <a:xfrm flipH="1">
            <a:off x="0" y="0"/>
            <a:ext cx="12192000" cy="6861600"/>
          </a:xfrm>
          <a:prstGeom prst="rect">
            <a:avLst/>
          </a:prstGeom>
          <a:gradFill flip="none" rotWithShape="1">
            <a:gsLst>
              <a:gs pos="0">
                <a:srgbClr val="00212E">
                  <a:lumMod val="67000"/>
                </a:srgbClr>
              </a:gs>
              <a:gs pos="35000">
                <a:srgbClr val="003A52">
                  <a:lumMod val="97000"/>
                  <a:lumOff val="3000"/>
                </a:srgbClr>
              </a:gs>
              <a:gs pos="100000">
                <a:srgbClr val="00314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2700" dirty="0"/>
          </a:p>
        </p:txBody>
      </p:sp>
      <p:pic>
        <p:nvPicPr>
          <p:cNvPr id="4" name="Picture 3" descr="A black and white background with lines&#10;&#10;Description automatically generated">
            <a:extLst>
              <a:ext uri="{FF2B5EF4-FFF2-40B4-BE49-F238E27FC236}">
                <a16:creationId xmlns:a16="http://schemas.microsoft.com/office/drawing/2014/main" id="{E5EF3271-B878-0AD8-FAB8-C53D768CF3E0}"/>
              </a:ext>
            </a:extLst>
          </p:cNvPr>
          <p:cNvPicPr>
            <a:picLocks noChangeAspect="1"/>
          </p:cNvPicPr>
          <p:nvPr/>
        </p:nvPicPr>
        <p:blipFill rotWithShape="1">
          <a:blip r:embed="rId2">
            <a:alphaModFix amt="17000"/>
            <a:extLst>
              <a:ext uri="{28A0092B-C50C-407E-A947-70E740481C1C}">
                <a14:useLocalDpi xmlns:a14="http://schemas.microsoft.com/office/drawing/2010/main" val="0"/>
              </a:ext>
            </a:extLst>
          </a:blip>
          <a:srcRect l="-5430"/>
          <a:stretch/>
        </p:blipFill>
        <p:spPr>
          <a:xfrm rot="10800000">
            <a:off x="0" y="1"/>
            <a:ext cx="7596772" cy="6890923"/>
          </a:xfrm>
          <a:prstGeom prst="rect">
            <a:avLst/>
          </a:prstGeom>
        </p:spPr>
      </p:pic>
      <p:sp>
        <p:nvSpPr>
          <p:cNvPr id="2" name="Title 1">
            <a:extLst>
              <a:ext uri="{FF2B5EF4-FFF2-40B4-BE49-F238E27FC236}">
                <a16:creationId xmlns:a16="http://schemas.microsoft.com/office/drawing/2014/main" id="{25D8F84B-8D4E-4791-B0BE-5D69EA3CD0CD}"/>
              </a:ext>
            </a:extLst>
          </p:cNvPr>
          <p:cNvSpPr>
            <a:spLocks noGrp="1"/>
          </p:cNvSpPr>
          <p:nvPr>
            <p:ph type="title"/>
          </p:nvPr>
        </p:nvSpPr>
        <p:spPr/>
        <p:txBody>
          <a:bodyPr>
            <a:normAutofit/>
          </a:bodyPr>
          <a:lstStyle>
            <a:lvl1pPr>
              <a:defRPr>
                <a:solidFill>
                  <a:schemeClr val="bg1"/>
                </a:solidFill>
              </a:defRPr>
            </a:lvl1pPr>
          </a:lstStyle>
          <a:p>
            <a:r>
              <a:rPr lang="en-US"/>
              <a:t>Click to edit Master title style</a:t>
            </a:r>
            <a:endParaRPr lang="en-AU" dirty="0"/>
          </a:p>
        </p:txBody>
      </p:sp>
      <p:sp>
        <p:nvSpPr>
          <p:cNvPr id="6" name="Rectangle 5">
            <a:extLst>
              <a:ext uri="{FF2B5EF4-FFF2-40B4-BE49-F238E27FC236}">
                <a16:creationId xmlns:a16="http://schemas.microsoft.com/office/drawing/2014/main" id="{67EDDF41-289B-2DED-8528-37387E1245B9}"/>
              </a:ext>
            </a:extLst>
          </p:cNvPr>
          <p:cNvSpPr/>
          <p:nvPr/>
        </p:nvSpPr>
        <p:spPr bwMode="auto">
          <a:xfrm>
            <a:off x="397" y="6337599"/>
            <a:ext cx="12191207" cy="520401"/>
          </a:xfrm>
          <a:prstGeom prst="rect">
            <a:avLst/>
          </a:prstGeom>
          <a:solidFill>
            <a:srgbClr val="171F2A">
              <a:alpha val="9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55">
              <a:defRPr/>
            </a:pPr>
            <a:endParaRPr lang="en-US" dirty="0">
              <a:solidFill>
                <a:srgbClr val="000000"/>
              </a:solidFill>
              <a:latin typeface="Century Gothic"/>
            </a:endParaRPr>
          </a:p>
        </p:txBody>
      </p:sp>
      <p:sp>
        <p:nvSpPr>
          <p:cNvPr id="7" name="TextBox 6">
            <a:extLst>
              <a:ext uri="{FF2B5EF4-FFF2-40B4-BE49-F238E27FC236}">
                <a16:creationId xmlns:a16="http://schemas.microsoft.com/office/drawing/2014/main" id="{FFD16CA1-3626-CE1B-F471-103F00D03341}"/>
              </a:ext>
            </a:extLst>
          </p:cNvPr>
          <p:cNvSpPr txBox="1"/>
          <p:nvPr/>
        </p:nvSpPr>
        <p:spPr>
          <a:xfrm>
            <a:off x="11634412" y="6455683"/>
            <a:ext cx="354584" cy="276999"/>
          </a:xfrm>
          <a:prstGeom prst="rect">
            <a:avLst/>
          </a:prstGeom>
          <a:noFill/>
        </p:spPr>
        <p:txBody>
          <a:bodyPr wrap="none" rtlCol="0">
            <a:spAutoFit/>
          </a:bodyPr>
          <a:lstStyle/>
          <a:p>
            <a:pPr defTabSz="914355">
              <a:defRPr/>
            </a:pPr>
            <a:fld id="{174FED9F-9B3F-46A1-AA7A-E1862A4326D4}" type="slidenum">
              <a:rPr lang="en-US" sz="1200" dirty="0">
                <a:solidFill>
                  <a:srgbClr val="FFFFFF"/>
                </a:solidFill>
                <a:latin typeface="Century Gothic"/>
                <a:cs typeface="Century Gothic"/>
              </a:rPr>
              <a:pPr defTabSz="914355">
                <a:defRPr/>
              </a:pPr>
              <a:t>‹#›</a:t>
            </a:fld>
            <a:endParaRPr lang="en-US" sz="1200" dirty="0">
              <a:solidFill>
                <a:srgbClr val="FFFFFF"/>
              </a:solidFill>
              <a:latin typeface="Century Gothic"/>
              <a:cs typeface="Century Gothic"/>
            </a:endParaRPr>
          </a:p>
        </p:txBody>
      </p:sp>
      <p:sp>
        <p:nvSpPr>
          <p:cNvPr id="8" name="TextBox 7">
            <a:extLst>
              <a:ext uri="{FF2B5EF4-FFF2-40B4-BE49-F238E27FC236}">
                <a16:creationId xmlns:a16="http://schemas.microsoft.com/office/drawing/2014/main" id="{A411691D-CD16-62D9-349D-F9477845402D}"/>
              </a:ext>
            </a:extLst>
          </p:cNvPr>
          <p:cNvSpPr txBox="1">
            <a:spLocks noChangeArrowheads="1"/>
          </p:cNvSpPr>
          <p:nvPr/>
        </p:nvSpPr>
        <p:spPr bwMode="auto">
          <a:xfrm>
            <a:off x="10315109" y="6482489"/>
            <a:ext cx="1439770"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pPr defTabSz="914355">
              <a:defRPr/>
            </a:pPr>
            <a:r>
              <a:rPr lang="en-US" altLang="en-US" sz="900" dirty="0">
                <a:solidFill>
                  <a:srgbClr val="FFFFFF"/>
                </a:solidFill>
                <a:latin typeface="Century Gothic" panose="020B0502020202020204" pitchFamily="34" charset="0"/>
              </a:rPr>
              <a:t>All rights reserved. ©</a:t>
            </a:r>
          </a:p>
        </p:txBody>
      </p:sp>
      <p:pic>
        <p:nvPicPr>
          <p:cNvPr id="9" name="Picture 8">
            <a:extLst>
              <a:ext uri="{FF2B5EF4-FFF2-40B4-BE49-F238E27FC236}">
                <a16:creationId xmlns:a16="http://schemas.microsoft.com/office/drawing/2014/main" id="{E5C57035-969E-39CD-90CC-0D20970A69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14977" y="6421361"/>
            <a:ext cx="2358408" cy="355577"/>
          </a:xfrm>
          <a:prstGeom prst="rect">
            <a:avLst/>
          </a:prstGeom>
        </p:spPr>
      </p:pic>
      <p:sp>
        <p:nvSpPr>
          <p:cNvPr id="10" name="Text Placeholder 4">
            <a:extLst>
              <a:ext uri="{FF2B5EF4-FFF2-40B4-BE49-F238E27FC236}">
                <a16:creationId xmlns:a16="http://schemas.microsoft.com/office/drawing/2014/main" id="{6CB940DD-DB6A-8F28-9483-A81A186BD751}"/>
              </a:ext>
            </a:extLst>
          </p:cNvPr>
          <p:cNvSpPr>
            <a:spLocks noGrp="1"/>
          </p:cNvSpPr>
          <p:nvPr>
            <p:ph type="body" sz="quarter" idx="66" hasCustomPrompt="1"/>
          </p:nvPr>
        </p:nvSpPr>
        <p:spPr>
          <a:xfrm rot="5400000">
            <a:off x="-210219" y="397764"/>
            <a:ext cx="822960" cy="27432"/>
          </a:xfrm>
          <a:prstGeom prst="rect">
            <a:avLst/>
          </a:prstGeom>
          <a:solidFill>
            <a:schemeClr val="accent5"/>
          </a:solidFill>
        </p:spPr>
        <p:txBody>
          <a:bodyPr>
            <a:noAutofit/>
          </a:bodyPr>
          <a:lstStyle>
            <a:lvl1pPr>
              <a:defRPr>
                <a:solidFill>
                  <a:schemeClr val="tx2">
                    <a:alpha val="0"/>
                  </a:schemeClr>
                </a:solidFill>
              </a:defRPr>
            </a:lvl1pPr>
          </a:lstStyle>
          <a:p>
            <a:pPr lvl="0"/>
            <a:r>
              <a:rPr lang="en-US" dirty="0"/>
              <a:t> </a:t>
            </a:r>
          </a:p>
        </p:txBody>
      </p:sp>
    </p:spTree>
    <p:extLst>
      <p:ext uri="{BB962C8B-B14F-4D97-AF65-F5344CB8AC3E}">
        <p14:creationId xmlns:p14="http://schemas.microsoft.com/office/powerpoint/2010/main" val="6319680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821E9A5-1C32-F32D-5269-DCF3F3932066}"/>
              </a:ext>
            </a:extLst>
          </p:cNvPr>
          <p:cNvSpPr/>
          <p:nvPr/>
        </p:nvSpPr>
        <p:spPr>
          <a:xfrm flipH="1">
            <a:off x="0" y="0"/>
            <a:ext cx="12192000" cy="6861600"/>
          </a:xfrm>
          <a:prstGeom prst="rect">
            <a:avLst/>
          </a:prstGeom>
          <a:gradFill flip="none" rotWithShape="1">
            <a:gsLst>
              <a:gs pos="0">
                <a:srgbClr val="00212E">
                  <a:lumMod val="67000"/>
                </a:srgbClr>
              </a:gs>
              <a:gs pos="35000">
                <a:srgbClr val="003A52">
                  <a:lumMod val="97000"/>
                  <a:lumOff val="3000"/>
                </a:srgbClr>
              </a:gs>
              <a:gs pos="100000">
                <a:srgbClr val="00314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2700" dirty="0"/>
          </a:p>
        </p:txBody>
      </p:sp>
      <p:pic>
        <p:nvPicPr>
          <p:cNvPr id="4" name="Picture 3" descr="A black and white background with lines&#10;&#10;Description automatically generated">
            <a:extLst>
              <a:ext uri="{FF2B5EF4-FFF2-40B4-BE49-F238E27FC236}">
                <a16:creationId xmlns:a16="http://schemas.microsoft.com/office/drawing/2014/main" id="{E5EF3271-B878-0AD8-FAB8-C53D768CF3E0}"/>
              </a:ext>
            </a:extLst>
          </p:cNvPr>
          <p:cNvPicPr>
            <a:picLocks noChangeAspect="1"/>
          </p:cNvPicPr>
          <p:nvPr/>
        </p:nvPicPr>
        <p:blipFill rotWithShape="1">
          <a:blip r:embed="rId2">
            <a:alphaModFix amt="17000"/>
            <a:extLst>
              <a:ext uri="{28A0092B-C50C-407E-A947-70E740481C1C}">
                <a14:useLocalDpi xmlns:a14="http://schemas.microsoft.com/office/drawing/2010/main" val="0"/>
              </a:ext>
            </a:extLst>
          </a:blip>
          <a:srcRect l="-5430"/>
          <a:stretch/>
        </p:blipFill>
        <p:spPr>
          <a:xfrm rot="10800000">
            <a:off x="0" y="1"/>
            <a:ext cx="7596772" cy="6890923"/>
          </a:xfrm>
          <a:prstGeom prst="rect">
            <a:avLst/>
          </a:prstGeom>
        </p:spPr>
      </p:pic>
      <p:sp>
        <p:nvSpPr>
          <p:cNvPr id="2" name="Title 1">
            <a:extLst>
              <a:ext uri="{FF2B5EF4-FFF2-40B4-BE49-F238E27FC236}">
                <a16:creationId xmlns:a16="http://schemas.microsoft.com/office/drawing/2014/main" id="{25D8F84B-8D4E-4791-B0BE-5D69EA3CD0CD}"/>
              </a:ext>
            </a:extLst>
          </p:cNvPr>
          <p:cNvSpPr>
            <a:spLocks noGrp="1"/>
          </p:cNvSpPr>
          <p:nvPr>
            <p:ph type="title"/>
          </p:nvPr>
        </p:nvSpPr>
        <p:spPr/>
        <p:txBody>
          <a:bodyPr>
            <a:normAutofit/>
          </a:bodyPr>
          <a:lstStyle>
            <a:lvl1pPr>
              <a:defRPr>
                <a:solidFill>
                  <a:schemeClr val="bg1"/>
                </a:solidFill>
              </a:defRPr>
            </a:lvl1pPr>
          </a:lstStyle>
          <a:p>
            <a:r>
              <a:rPr lang="en-US"/>
              <a:t>Click to edit Master title style</a:t>
            </a:r>
            <a:endParaRPr lang="en-AU" dirty="0"/>
          </a:p>
        </p:txBody>
      </p:sp>
      <p:sp>
        <p:nvSpPr>
          <p:cNvPr id="6" name="Rectangle 5">
            <a:extLst>
              <a:ext uri="{FF2B5EF4-FFF2-40B4-BE49-F238E27FC236}">
                <a16:creationId xmlns:a16="http://schemas.microsoft.com/office/drawing/2014/main" id="{67EDDF41-289B-2DED-8528-37387E1245B9}"/>
              </a:ext>
            </a:extLst>
          </p:cNvPr>
          <p:cNvSpPr/>
          <p:nvPr/>
        </p:nvSpPr>
        <p:spPr bwMode="auto">
          <a:xfrm>
            <a:off x="397" y="6337599"/>
            <a:ext cx="12191207" cy="520401"/>
          </a:xfrm>
          <a:prstGeom prst="rect">
            <a:avLst/>
          </a:prstGeom>
          <a:solidFill>
            <a:srgbClr val="171F2A">
              <a:alpha val="9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55">
              <a:defRPr/>
            </a:pPr>
            <a:endParaRPr lang="en-US" dirty="0">
              <a:solidFill>
                <a:srgbClr val="000000"/>
              </a:solidFill>
              <a:latin typeface="Century Gothic"/>
            </a:endParaRPr>
          </a:p>
        </p:txBody>
      </p:sp>
      <p:sp>
        <p:nvSpPr>
          <p:cNvPr id="7" name="TextBox 6">
            <a:extLst>
              <a:ext uri="{FF2B5EF4-FFF2-40B4-BE49-F238E27FC236}">
                <a16:creationId xmlns:a16="http://schemas.microsoft.com/office/drawing/2014/main" id="{FFD16CA1-3626-CE1B-F471-103F00D03341}"/>
              </a:ext>
            </a:extLst>
          </p:cNvPr>
          <p:cNvSpPr txBox="1"/>
          <p:nvPr/>
        </p:nvSpPr>
        <p:spPr>
          <a:xfrm>
            <a:off x="11634412" y="6455683"/>
            <a:ext cx="354584" cy="276999"/>
          </a:xfrm>
          <a:prstGeom prst="rect">
            <a:avLst/>
          </a:prstGeom>
          <a:noFill/>
        </p:spPr>
        <p:txBody>
          <a:bodyPr wrap="none" rtlCol="0">
            <a:spAutoFit/>
          </a:bodyPr>
          <a:lstStyle/>
          <a:p>
            <a:pPr defTabSz="914355">
              <a:defRPr/>
            </a:pPr>
            <a:fld id="{174FED9F-9B3F-46A1-AA7A-E1862A4326D4}" type="slidenum">
              <a:rPr lang="en-US" sz="1200" dirty="0">
                <a:solidFill>
                  <a:srgbClr val="FFFFFF"/>
                </a:solidFill>
                <a:latin typeface="Century Gothic"/>
                <a:cs typeface="Century Gothic"/>
              </a:rPr>
              <a:pPr defTabSz="914355">
                <a:defRPr/>
              </a:pPr>
              <a:t>‹#›</a:t>
            </a:fld>
            <a:endParaRPr lang="en-US" sz="1200" dirty="0">
              <a:solidFill>
                <a:srgbClr val="FFFFFF"/>
              </a:solidFill>
              <a:latin typeface="Century Gothic"/>
              <a:cs typeface="Century Gothic"/>
            </a:endParaRPr>
          </a:p>
        </p:txBody>
      </p:sp>
      <p:sp>
        <p:nvSpPr>
          <p:cNvPr id="8" name="TextBox 7">
            <a:extLst>
              <a:ext uri="{FF2B5EF4-FFF2-40B4-BE49-F238E27FC236}">
                <a16:creationId xmlns:a16="http://schemas.microsoft.com/office/drawing/2014/main" id="{A411691D-CD16-62D9-349D-F9477845402D}"/>
              </a:ext>
            </a:extLst>
          </p:cNvPr>
          <p:cNvSpPr txBox="1">
            <a:spLocks noChangeArrowheads="1"/>
          </p:cNvSpPr>
          <p:nvPr/>
        </p:nvSpPr>
        <p:spPr bwMode="auto">
          <a:xfrm>
            <a:off x="10315109" y="6482489"/>
            <a:ext cx="1439770"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pPr defTabSz="914355">
              <a:defRPr/>
            </a:pPr>
            <a:r>
              <a:rPr lang="en-US" altLang="en-US" sz="900" dirty="0">
                <a:solidFill>
                  <a:srgbClr val="FFFFFF"/>
                </a:solidFill>
                <a:latin typeface="Century Gothic" panose="020B0502020202020204" pitchFamily="34" charset="0"/>
              </a:rPr>
              <a:t>All rights reserved. ©</a:t>
            </a:r>
          </a:p>
        </p:txBody>
      </p:sp>
      <p:pic>
        <p:nvPicPr>
          <p:cNvPr id="9" name="Picture 8">
            <a:extLst>
              <a:ext uri="{FF2B5EF4-FFF2-40B4-BE49-F238E27FC236}">
                <a16:creationId xmlns:a16="http://schemas.microsoft.com/office/drawing/2014/main" id="{E5C57035-969E-39CD-90CC-0D20970A69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14977" y="6421361"/>
            <a:ext cx="2358408" cy="355577"/>
          </a:xfrm>
          <a:prstGeom prst="rect">
            <a:avLst/>
          </a:prstGeom>
        </p:spPr>
      </p:pic>
      <p:sp>
        <p:nvSpPr>
          <p:cNvPr id="10" name="Text Placeholder 4">
            <a:extLst>
              <a:ext uri="{FF2B5EF4-FFF2-40B4-BE49-F238E27FC236}">
                <a16:creationId xmlns:a16="http://schemas.microsoft.com/office/drawing/2014/main" id="{6CB940DD-DB6A-8F28-9483-A81A186BD751}"/>
              </a:ext>
            </a:extLst>
          </p:cNvPr>
          <p:cNvSpPr>
            <a:spLocks noGrp="1"/>
          </p:cNvSpPr>
          <p:nvPr>
            <p:ph type="body" sz="quarter" idx="66" hasCustomPrompt="1"/>
          </p:nvPr>
        </p:nvSpPr>
        <p:spPr>
          <a:xfrm rot="5400000">
            <a:off x="-210219" y="397764"/>
            <a:ext cx="822960" cy="27432"/>
          </a:xfrm>
          <a:prstGeom prst="rect">
            <a:avLst/>
          </a:prstGeom>
          <a:solidFill>
            <a:schemeClr val="accent5"/>
          </a:solidFill>
        </p:spPr>
        <p:txBody>
          <a:bodyPr>
            <a:noAutofit/>
          </a:bodyPr>
          <a:lstStyle>
            <a:lvl1pPr>
              <a:defRPr>
                <a:solidFill>
                  <a:schemeClr val="tx2">
                    <a:alpha val="0"/>
                  </a:schemeClr>
                </a:solidFill>
              </a:defRPr>
            </a:lvl1pPr>
          </a:lstStyle>
          <a:p>
            <a:pPr lvl="0"/>
            <a:r>
              <a:rPr lang="en-US" dirty="0"/>
              <a:t> </a:t>
            </a:r>
          </a:p>
        </p:txBody>
      </p:sp>
    </p:spTree>
    <p:extLst>
      <p:ext uri="{BB962C8B-B14F-4D97-AF65-F5344CB8AC3E}">
        <p14:creationId xmlns:p14="http://schemas.microsoft.com/office/powerpoint/2010/main" val="2802047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3.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0.xml"/><Relationship Id="rId7" Type="http://schemas.openxmlformats.org/officeDocument/2006/relationships/tags" Target="../tags/tag1.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theme" Target="../theme/theme5.xml"/><Relationship Id="rId11" Type="http://schemas.openxmlformats.org/officeDocument/2006/relationships/image" Target="../media/image13.emf"/><Relationship Id="rId5" Type="http://schemas.openxmlformats.org/officeDocument/2006/relationships/slideLayout" Target="../slideLayouts/slideLayout32.xml"/><Relationship Id="rId10" Type="http://schemas.openxmlformats.org/officeDocument/2006/relationships/oleObject" Target="../embeddings/oleObject1.bin"/><Relationship Id="rId4" Type="http://schemas.openxmlformats.org/officeDocument/2006/relationships/slideLayout" Target="../slideLayouts/slideLayout31.xml"/><Relationship Id="rId9" Type="http://schemas.openxmlformats.org/officeDocument/2006/relationships/image" Target="../media/image12.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4.xml"/><Relationship Id="rId1" Type="http://schemas.openxmlformats.org/officeDocument/2006/relationships/slideLayout" Target="../slideLayouts/slideLayout33.xml"/><Relationship Id="rId4" Type="http://schemas.openxmlformats.org/officeDocument/2006/relationships/image" Target="../media/image1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17320" y="365760"/>
            <a:ext cx="98298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828800" y="1825625"/>
            <a:ext cx="9418320" cy="4343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AE8F11-9993-3E4B-AD4A-8C7651C3E836}" type="datetimeFigureOut">
              <a:rPr lang="en-US" smtClean="0"/>
              <a:pPr/>
              <a:t>10/21/2026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1BBF83-4B57-994B-A18A-0143DDF55284}" type="slidenum">
              <a:rPr lang="en-US" smtClean="0"/>
              <a:pPr/>
              <a:t>‹#›</a:t>
            </a:fld>
            <a:endParaRPr lang="en-US" dirty="0"/>
          </a:p>
        </p:txBody>
      </p:sp>
    </p:spTree>
    <p:extLst>
      <p:ext uri="{BB962C8B-B14F-4D97-AF65-F5344CB8AC3E}">
        <p14:creationId xmlns:p14="http://schemas.microsoft.com/office/powerpoint/2010/main" val="21783737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200" b="0" i="0" kern="1200">
          <a:solidFill>
            <a:schemeClr val="tx2"/>
          </a:solidFill>
          <a:latin typeface="Oswald" pitchFamily="2" charset="77"/>
          <a:ea typeface="+mj-ea"/>
          <a:cs typeface="Arial Narrow"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786A28BA-F52E-4A52-9DF8-C19397DD7245}"/>
              </a:ext>
            </a:extLst>
          </p:cNvPr>
          <p:cNvSpPr>
            <a:spLocks noGrp="1"/>
          </p:cNvSpPr>
          <p:nvPr>
            <p:ph type="title"/>
          </p:nvPr>
        </p:nvSpPr>
        <p:spPr>
          <a:xfrm>
            <a:off x="838200" y="365126"/>
            <a:ext cx="10515600" cy="1325563"/>
          </a:xfrm>
          <a:prstGeom prst="rect">
            <a:avLst/>
          </a:prstGeom>
        </p:spPr>
        <p:txBody>
          <a:bodyPr vert="horz" lIns="91440" tIns="45720" rIns="91440" bIns="45720" rtlCol="0" anchor="b">
            <a:normAutofit/>
          </a:bodyPr>
          <a:lstStyle/>
          <a:p>
            <a:r>
              <a:rPr lang="en-US"/>
              <a:t>Click to edit Master title style</a:t>
            </a:r>
          </a:p>
        </p:txBody>
      </p:sp>
      <p:sp>
        <p:nvSpPr>
          <p:cNvPr id="12" name="Text Placeholder 2">
            <a:extLst>
              <a:ext uri="{FF2B5EF4-FFF2-40B4-BE49-F238E27FC236}">
                <a16:creationId xmlns:a16="http://schemas.microsoft.com/office/drawing/2014/main" id="{755CFAC5-8E2D-4C1D-8582-4069F1760F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a:extLst>
              <a:ext uri="{FF2B5EF4-FFF2-40B4-BE49-F238E27FC236}">
                <a16:creationId xmlns:a16="http://schemas.microsoft.com/office/drawing/2014/main" id="{FE900E4A-1B5D-40BA-8F38-1395E248F1DC}"/>
              </a:ext>
            </a:extLst>
          </p:cNvPr>
          <p:cNvSpPr/>
          <p:nvPr userDrawn="1"/>
        </p:nvSpPr>
        <p:spPr>
          <a:xfrm flipV="1">
            <a:off x="0" y="1"/>
            <a:ext cx="11465325" cy="270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TextBox 3">
            <a:extLst>
              <a:ext uri="{FF2B5EF4-FFF2-40B4-BE49-F238E27FC236}">
                <a16:creationId xmlns:a16="http://schemas.microsoft.com/office/drawing/2014/main" id="{0935B3AB-DE3F-46CA-8C28-BD4ACE58D059}"/>
              </a:ext>
            </a:extLst>
          </p:cNvPr>
          <p:cNvSpPr txBox="1"/>
          <p:nvPr userDrawn="1"/>
        </p:nvSpPr>
        <p:spPr>
          <a:xfrm>
            <a:off x="10526163" y="6464171"/>
            <a:ext cx="939163" cy="215444"/>
          </a:xfrm>
          <a:prstGeom prst="rect">
            <a:avLst/>
          </a:prstGeom>
          <a:noFill/>
        </p:spPr>
        <p:txBody>
          <a:bodyPr wrap="square" rtlCol="0" anchor="ctr">
            <a:spAutoFit/>
          </a:bodyPr>
          <a:lstStyle/>
          <a:p>
            <a:pPr algn="r"/>
            <a:fld id="{CC445941-74CC-4112-9061-4DB01C9C0019}" type="slidenum">
              <a:rPr lang="en-US" sz="800" smtClean="0"/>
              <a:pPr algn="r"/>
              <a:t>‹#›</a:t>
            </a:fld>
            <a:endParaRPr lang="en-US" sz="800" dirty="0"/>
          </a:p>
        </p:txBody>
      </p:sp>
      <p:sp>
        <p:nvSpPr>
          <p:cNvPr id="7" name="Text Placeholder 8">
            <a:extLst>
              <a:ext uri="{FF2B5EF4-FFF2-40B4-BE49-F238E27FC236}">
                <a16:creationId xmlns:a16="http://schemas.microsoft.com/office/drawing/2014/main" id="{47338105-D270-4CC4-A490-3460AD7A6EB4}"/>
              </a:ext>
            </a:extLst>
          </p:cNvPr>
          <p:cNvSpPr txBox="1">
            <a:spLocks/>
          </p:cNvSpPr>
          <p:nvPr userDrawn="1"/>
        </p:nvSpPr>
        <p:spPr>
          <a:xfrm>
            <a:off x="5110521" y="6460401"/>
            <a:ext cx="6138019" cy="219456"/>
          </a:xfrm>
          <a:prstGeom prst="rect">
            <a:avLst/>
          </a:prstGeom>
        </p:spPr>
        <p:txBody>
          <a:bodyPr lIns="0" anchor="ctr">
            <a:norm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r"/>
            <a:r>
              <a:rPr lang="en-US" sz="800" spc="10" baseline="0" dirty="0">
                <a:solidFill>
                  <a:schemeClr val="tx1"/>
                </a:solidFill>
              </a:rPr>
              <a:t>LOCKTON COMPANIES  |</a:t>
            </a:r>
          </a:p>
        </p:txBody>
      </p:sp>
      <p:sp>
        <p:nvSpPr>
          <p:cNvPr id="2" name="Footer Placeholder 1">
            <a:extLst>
              <a:ext uri="{FF2B5EF4-FFF2-40B4-BE49-F238E27FC236}">
                <a16:creationId xmlns:a16="http://schemas.microsoft.com/office/drawing/2014/main" id="{3C397E5B-8FFA-4812-8FAD-C57EF210F5C5}"/>
              </a:ext>
            </a:extLst>
          </p:cNvPr>
          <p:cNvSpPr>
            <a:spLocks noGrp="1"/>
          </p:cNvSpPr>
          <p:nvPr>
            <p:ph type="ftr" sz="quarter" idx="3"/>
          </p:nvPr>
        </p:nvSpPr>
        <p:spPr>
          <a:xfrm>
            <a:off x="824941" y="6356351"/>
            <a:ext cx="4114800" cy="365125"/>
          </a:xfrm>
          <a:prstGeom prst="rect">
            <a:avLst/>
          </a:prstGeom>
        </p:spPr>
        <p:txBody>
          <a:bodyPr vert="horz" lIns="91440" tIns="45720" rIns="91440" bIns="45720" rtlCol="0" anchor="ctr"/>
          <a:lstStyle>
            <a:lvl1pPr algn="l">
              <a:defRPr sz="700">
                <a:solidFill>
                  <a:schemeClr val="bg2"/>
                </a:solidFill>
              </a:defRPr>
            </a:lvl1pPr>
          </a:lstStyle>
          <a:p>
            <a:endParaRPr lang="en-US" dirty="0"/>
          </a:p>
        </p:txBody>
      </p:sp>
    </p:spTree>
    <p:extLst>
      <p:ext uri="{BB962C8B-B14F-4D97-AF65-F5344CB8AC3E}">
        <p14:creationId xmlns:p14="http://schemas.microsoft.com/office/powerpoint/2010/main" val="306532172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2" r:id="rId5"/>
    <p:sldLayoutId id="2147483693" r:id="rId6"/>
  </p:sldLayoutIdLst>
  <p:hf sldNum="0" hdr="0" dt="0"/>
  <p:txStyles>
    <p:titleStyle>
      <a:lvl1pPr algn="l" defTabSz="914400" rtl="0" eaLnBrk="1" latinLnBrk="0" hangingPunct="1">
        <a:spcBef>
          <a:spcPct val="0"/>
        </a:spcBef>
        <a:buNone/>
        <a:defRPr sz="4000" i="1" kern="1200">
          <a:solidFill>
            <a:schemeClr val="tx1"/>
          </a:solidFill>
          <a:latin typeface="Garamond" panose="02020404030301010803" pitchFamily="18" charset="0"/>
          <a:ea typeface="+mj-ea"/>
          <a:cs typeface="+mj-cs"/>
        </a:defRPr>
      </a:lvl1pPr>
    </p:titleStyle>
    <p:bodyStyle>
      <a:lvl1pPr marL="228600" marR="0" indent="-22860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1pPr>
      <a:lvl2pPr marL="461963" marR="0" indent="-23495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9271" y="642635"/>
            <a:ext cx="10933459" cy="646331"/>
          </a:xfrm>
          <a:prstGeom prst="rect">
            <a:avLst/>
          </a:prstGeom>
        </p:spPr>
        <p:txBody>
          <a:bodyPr vert="horz" wrap="square" lIns="91440" tIns="45720" rIns="91440" bIns="45720" rtlCol="0" anchor="t" anchorCtr="0">
            <a:spAutoFit/>
          </a:bodyPr>
          <a:lstStyle/>
          <a:p>
            <a:r>
              <a:rPr lang="en-US"/>
              <a:t>Click to edit Master title style</a:t>
            </a:r>
            <a:endParaRPr lang="en-US" dirty="0"/>
          </a:p>
        </p:txBody>
      </p:sp>
      <p:sp>
        <p:nvSpPr>
          <p:cNvPr id="9" name="Text Placeholder 8">
            <a:extLst>
              <a:ext uri="{FF2B5EF4-FFF2-40B4-BE49-F238E27FC236}">
                <a16:creationId xmlns:a16="http://schemas.microsoft.com/office/drawing/2014/main" id="{CE5B6BE0-6D9A-41CD-9FA8-12C69B6CBF7C}"/>
              </a:ext>
            </a:extLst>
          </p:cNvPr>
          <p:cNvSpPr txBox="1">
            <a:spLocks/>
          </p:cNvSpPr>
          <p:nvPr userDrawn="1"/>
        </p:nvSpPr>
        <p:spPr>
          <a:xfrm>
            <a:off x="634652" y="6386283"/>
            <a:ext cx="10505733" cy="235898"/>
          </a:xfrm>
          <a:prstGeom prst="rect">
            <a:avLst/>
          </a:prstGeom>
        </p:spPr>
        <p:txBody>
          <a:bodyPr wrap="square" lIns="91440" tIns="45720" rIns="91440" bIns="45720" anchor="b" anchorCtr="0">
            <a:spAutoFit/>
          </a:bodyPr>
          <a:lstStyle>
            <a:lvl1pPr marL="0" marR="0" indent="0"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None/>
              <a:tabLst/>
              <a:defRPr lang="en-US" sz="1000" kern="1200" dirty="0" smtClean="0">
                <a:solidFill>
                  <a:schemeClr val="tx1">
                    <a:lumMod val="65000"/>
                    <a:lumOff val="35000"/>
                  </a:schemeClr>
                </a:solidFill>
                <a:latin typeface="+mn-lt"/>
                <a:ea typeface="+mn-ea"/>
                <a:cs typeface="+mn-cs"/>
              </a:defRPr>
            </a:lvl1pPr>
            <a:lvl2pPr marL="231775" marR="0" indent="0"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None/>
              <a:tabLst/>
              <a:defRPr sz="1800" kern="1200">
                <a:solidFill>
                  <a:schemeClr val="tx1"/>
                </a:solidFill>
                <a:latin typeface="+mn-lt"/>
                <a:ea typeface="+mn-ea"/>
                <a:cs typeface="+mn-cs"/>
              </a:defRPr>
            </a:lvl2pPr>
            <a:lvl3pPr marL="687388" marR="0" indent="-225425" algn="l" defTabSz="914400" rtl="0" eaLnBrk="1" fontAlgn="base" latinLnBrk="0" hangingPunct="1">
              <a:lnSpc>
                <a:spcPct val="100000"/>
              </a:lnSpc>
              <a:spcBef>
                <a:spcPts val="500"/>
              </a:spcBef>
              <a:spcAft>
                <a:spcPts val="300"/>
              </a:spcAft>
              <a:buClr>
                <a:schemeClr val="tx1"/>
              </a:buClr>
              <a:buSzPct val="100000"/>
              <a:buFont typeface="Wingdings" panose="05000000000000000000" pitchFamily="2" charset="2"/>
              <a:buChar char=""/>
              <a:tabLst/>
              <a:defRPr sz="1800" kern="1200">
                <a:solidFill>
                  <a:schemeClr val="tx1"/>
                </a:solidFill>
                <a:latin typeface="+mn-lt"/>
                <a:ea typeface="+mn-ea"/>
                <a:cs typeface="+mn-cs"/>
              </a:defRPr>
            </a:lvl3pPr>
            <a:lvl4pPr marL="914400" marR="0" indent="-227013" algn="l" defTabSz="914400" rtl="0" eaLnBrk="1" fontAlgn="base" latinLnBrk="0" hangingPunct="1">
              <a:lnSpc>
                <a:spcPct val="100000"/>
              </a:lnSpc>
              <a:spcBef>
                <a:spcPts val="500"/>
              </a:spcBef>
              <a:spcAft>
                <a:spcPts val="300"/>
              </a:spcAft>
              <a:buClr>
                <a:schemeClr val="tx1"/>
              </a:buClr>
              <a:buSzPct val="100000"/>
              <a:buFont typeface="Symbol" panose="05050102010706020507" pitchFamily="18" charset="2"/>
              <a:buChar char="-"/>
              <a:tabLst/>
              <a:defRPr sz="1800" kern="1200">
                <a:solidFill>
                  <a:schemeClr val="tx1"/>
                </a:solidFill>
                <a:latin typeface="+mn-lt"/>
                <a:ea typeface="+mn-ea"/>
                <a:cs typeface="+mn-cs"/>
              </a:defRPr>
            </a:lvl4pPr>
            <a:lvl5pPr marL="1141413" marR="0" indent="-227013" algn="l" defTabSz="914400" rtl="0" eaLnBrk="1" fontAlgn="base" latinLnBrk="0" hangingPunct="1">
              <a:lnSpc>
                <a:spcPct val="100000"/>
              </a:lnSpc>
              <a:spcBef>
                <a:spcPts val="500"/>
              </a:spcBef>
              <a:spcAft>
                <a:spcPts val="300"/>
              </a:spcAft>
              <a:buClr>
                <a:schemeClr val="tx1"/>
              </a:buClr>
              <a:buSzPct val="10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fld id="{CC445941-74CC-4112-9061-4DB01C9C0019}" type="slidenum">
              <a:rPr lang="en-US" sz="933" smtClean="0">
                <a:solidFill>
                  <a:schemeClr val="tx1"/>
                </a:solidFill>
              </a:rPr>
              <a:pPr marL="0" marR="0" lvl="0" indent="0" algn="l" defTabSz="1219140" rtl="0" eaLnBrk="1" fontAlgn="base" latinLnBrk="0" hangingPunct="1">
                <a:lnSpc>
                  <a:spcPct val="100000"/>
                </a:lnSpc>
                <a:spcBef>
                  <a:spcPts val="667"/>
                </a:spcBef>
                <a:spcAft>
                  <a:spcPts val="400"/>
                </a:spcAft>
                <a:buClr>
                  <a:schemeClr val="tx1"/>
                </a:buClr>
                <a:buSzPct val="100000"/>
                <a:buFont typeface="Arial" panose="020B0604020202020204" pitchFamily="34" charset="0"/>
                <a:buNone/>
                <a:tabLst/>
                <a:defRPr/>
              </a:pPr>
              <a:t>‹#›</a:t>
            </a:fld>
            <a:r>
              <a:rPr lang="en-US" sz="933" spc="13" baseline="0" dirty="0">
                <a:solidFill>
                  <a:schemeClr val="tx1"/>
                </a:solidFill>
              </a:rPr>
              <a:t>  |  LOCKTON</a:t>
            </a:r>
          </a:p>
        </p:txBody>
      </p:sp>
      <p:sp>
        <p:nvSpPr>
          <p:cNvPr id="3" name="Text Placeholder 2">
            <a:extLst>
              <a:ext uri="{FF2B5EF4-FFF2-40B4-BE49-F238E27FC236}">
                <a16:creationId xmlns:a16="http://schemas.microsoft.com/office/drawing/2014/main" id="{0AA73F1C-F6CC-F622-31B4-B3087B3DD5DB}"/>
              </a:ext>
            </a:extLst>
          </p:cNvPr>
          <p:cNvSpPr>
            <a:spLocks noGrp="1"/>
          </p:cNvSpPr>
          <p:nvPr>
            <p:ph type="body" idx="1"/>
          </p:nvPr>
        </p:nvSpPr>
        <p:spPr>
          <a:xfrm>
            <a:off x="634652" y="1925569"/>
            <a:ext cx="10933458" cy="4289796"/>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9037589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Lst>
  <p:hf sldNum="0" hdr="0" dt="0"/>
  <p:txStyles>
    <p:titleStyle>
      <a:lvl1pPr algn="l" defTabSz="1219140" rtl="0" eaLnBrk="1" latinLnBrk="0" hangingPunct="1">
        <a:lnSpc>
          <a:spcPct val="90000"/>
        </a:lnSpc>
        <a:spcBef>
          <a:spcPct val="0"/>
        </a:spcBef>
        <a:buNone/>
        <a:defRPr lang="en-US" sz="4000" b="0" i="0" kern="1200" dirty="0">
          <a:solidFill>
            <a:schemeClr val="tx1"/>
          </a:solidFill>
          <a:latin typeface="+mn-lt"/>
          <a:ea typeface="Segoe UI Black" panose="020B0A02040204020203" pitchFamily="34" charset="0"/>
          <a:cs typeface="+mj-cs"/>
        </a:defRPr>
      </a:lvl1pPr>
    </p:titleStyle>
    <p:bodyStyle>
      <a:lvl1pPr marL="0" indent="0" algn="l" defTabSz="914354" rtl="0" eaLnBrk="1" latinLnBrk="0" hangingPunct="1">
        <a:lnSpc>
          <a:spcPct val="100000"/>
        </a:lnSpc>
        <a:spcBef>
          <a:spcPts val="0"/>
        </a:spcBef>
        <a:spcAft>
          <a:spcPts val="800"/>
        </a:spcAft>
        <a:buFont typeface="Arial" panose="020B0604020202020204" pitchFamily="34" charset="0"/>
        <a:buNone/>
        <a:tabLst/>
        <a:defRPr lang="en-US" sz="2000" kern="1200" dirty="0" smtClean="0">
          <a:solidFill>
            <a:schemeClr val="tx1"/>
          </a:solidFill>
          <a:latin typeface="+mn-lt"/>
          <a:ea typeface="+mn-ea"/>
          <a:cs typeface="Noto Serif Tamil Light" panose="02020402060505020204" pitchFamily="18" charset="0"/>
        </a:defRPr>
      </a:lvl1pPr>
      <a:lvl2pPr marL="357699" indent="-349234"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2pPr>
      <a:lvl3pPr marL="700599" indent="-342900"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3pPr>
      <a:lvl4pPr marL="954569" indent="-298435"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smtClean="0">
          <a:solidFill>
            <a:schemeClr val="tx1"/>
          </a:solidFill>
          <a:latin typeface="+mn-lt"/>
          <a:ea typeface="+mn-ea"/>
          <a:cs typeface="Noto Serif Tamil Light" panose="02020402060505020204" pitchFamily="18" charset="0"/>
        </a:defRPr>
      </a:lvl4pPr>
      <a:lvl5pPr marL="1303802" indent="-349234" algn="l" defTabSz="914354" rtl="0" eaLnBrk="1" latinLnBrk="0" hangingPunct="1">
        <a:lnSpc>
          <a:spcPct val="100000"/>
        </a:lnSpc>
        <a:spcBef>
          <a:spcPts val="0"/>
        </a:spcBef>
        <a:spcAft>
          <a:spcPts val="800"/>
        </a:spcAft>
        <a:buFont typeface="Arial" panose="020B0604020202020204" pitchFamily="34" charset="0"/>
        <a:buChar char="•"/>
        <a:tabLst/>
        <a:defRPr lang="en-US" sz="2000" kern="1200" dirty="0">
          <a:solidFill>
            <a:schemeClr val="tx1"/>
          </a:solidFill>
          <a:latin typeface="+mn-lt"/>
          <a:ea typeface="+mn-ea"/>
          <a:cs typeface="Noto Serif Tamil Light" panose="02020402060505020204" pitchFamily="18"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1131120676"/>
      </p:ext>
    </p:extLst>
  </p:cSld>
  <p:clrMap bg1="lt1" tx1="dk1" bg2="dk2" tx2="lt2" accent1="accent1" accent2="accent2" accent3="accent3" accent4="accent4" accent5="accent5" accent6="accent6" hlink="hlink" folHlink="folHlink"/>
  <p:sldLayoutIdLst>
    <p:sldLayoutId id="2147483690" r:id="rId1"/>
    <p:sldLayoutId id="2147483691" r:id="rId2"/>
    <p:sldLayoutId id="2147483692"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E5B22F-EEC6-4835-B55E-D3E11DAF6896}"/>
              </a:ext>
            </a:extLst>
          </p:cNvPr>
          <p:cNvSpPr/>
          <p:nvPr/>
        </p:nvSpPr>
        <p:spPr bwMode="auto">
          <a:xfrm>
            <a:off x="0" y="6337565"/>
            <a:ext cx="12192000" cy="520435"/>
          </a:xfrm>
          <a:prstGeom prst="rect">
            <a:avLst/>
          </a:prstGeom>
          <a:solidFill>
            <a:srgbClr val="171F2A">
              <a:alpha val="9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000000"/>
              </a:solidFill>
            </a:endParaRPr>
          </a:p>
        </p:txBody>
      </p:sp>
      <p:pic>
        <p:nvPicPr>
          <p:cNvPr id="8" name="Picture 7"/>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214593" y="6421556"/>
            <a:ext cx="2358561" cy="355600"/>
          </a:xfrm>
          <a:prstGeom prst="rect">
            <a:avLst/>
          </a:prstGeom>
        </p:spPr>
      </p:pic>
      <p:sp>
        <p:nvSpPr>
          <p:cNvPr id="5" name="Title Placeholder 4"/>
          <p:cNvSpPr>
            <a:spLocks noGrp="1"/>
          </p:cNvSpPr>
          <p:nvPr>
            <p:ph type="title"/>
          </p:nvPr>
        </p:nvSpPr>
        <p:spPr>
          <a:xfrm>
            <a:off x="539496" y="0"/>
            <a:ext cx="11420856" cy="941832"/>
          </a:xfrm>
          <a:prstGeom prst="rect">
            <a:avLst/>
          </a:prstGeom>
          <a:noFill/>
        </p:spPr>
        <p:txBody>
          <a:bodyPr vert="horz" lIns="45720" tIns="45720" rIns="45720" bIns="45720" rtlCol="0" anchor="b">
            <a:normAutofit/>
          </a:bodyPr>
          <a:lstStyle/>
          <a:p>
            <a:r>
              <a:rPr lang="en-US"/>
              <a:t>Click to edit Master title style</a:t>
            </a:r>
            <a:endParaRPr lang="en-US" dirty="0"/>
          </a:p>
        </p:txBody>
      </p:sp>
      <p:sp>
        <p:nvSpPr>
          <p:cNvPr id="6" name="TextBox 5">
            <a:extLst>
              <a:ext uri="{FF2B5EF4-FFF2-40B4-BE49-F238E27FC236}">
                <a16:creationId xmlns:a16="http://schemas.microsoft.com/office/drawing/2014/main" id="{9ECB7A92-3927-4DAB-9B31-D7CFF3B2AB68}"/>
              </a:ext>
            </a:extLst>
          </p:cNvPr>
          <p:cNvSpPr txBox="1"/>
          <p:nvPr/>
        </p:nvSpPr>
        <p:spPr>
          <a:xfrm>
            <a:off x="11634772" y="6439656"/>
            <a:ext cx="372218" cy="276999"/>
          </a:xfrm>
          <a:prstGeom prst="rect">
            <a:avLst/>
          </a:prstGeom>
          <a:noFill/>
        </p:spPr>
        <p:txBody>
          <a:bodyPr wrap="none" rtlCol="0">
            <a:spAutoFit/>
          </a:bodyPr>
          <a:lstStyle/>
          <a:p>
            <a:fld id="{174FED9F-9B3F-46A1-AA7A-E1862A4326D4}" type="slidenum">
              <a:rPr lang="en-US" sz="1200" dirty="0">
                <a:solidFill>
                  <a:schemeClr val="bg1"/>
                </a:solidFill>
                <a:latin typeface="Century Gothic"/>
                <a:cs typeface="Century Gothic"/>
              </a:rPr>
              <a:t>‹#›</a:t>
            </a:fld>
            <a:endParaRPr lang="en-US" sz="1200" dirty="0">
              <a:solidFill>
                <a:schemeClr val="bg1"/>
              </a:solidFill>
              <a:latin typeface="Century Gothic"/>
              <a:cs typeface="Century Gothic"/>
            </a:endParaRPr>
          </a:p>
        </p:txBody>
      </p:sp>
      <p:sp>
        <p:nvSpPr>
          <p:cNvPr id="7" name="TextBox 3">
            <a:extLst>
              <a:ext uri="{FF2B5EF4-FFF2-40B4-BE49-F238E27FC236}">
                <a16:creationId xmlns:a16="http://schemas.microsoft.com/office/drawing/2014/main" id="{BA11E228-4A5D-4036-910D-EDB48EF5B6F1}"/>
              </a:ext>
            </a:extLst>
          </p:cNvPr>
          <p:cNvSpPr txBox="1">
            <a:spLocks noChangeArrowheads="1"/>
          </p:cNvSpPr>
          <p:nvPr/>
        </p:nvSpPr>
        <p:spPr bwMode="auto">
          <a:xfrm>
            <a:off x="10315383" y="6482687"/>
            <a:ext cx="1439863" cy="230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r>
              <a:rPr lang="en-US" altLang="en-US" sz="900" dirty="0">
                <a:solidFill>
                  <a:schemeClr val="bg1"/>
                </a:solidFill>
                <a:latin typeface="Century Gothic" panose="020B0502020202020204" pitchFamily="34" charset="0"/>
              </a:rPr>
              <a:t>All rights reserved. ©</a:t>
            </a:r>
          </a:p>
        </p:txBody>
      </p:sp>
      <p:sp>
        <p:nvSpPr>
          <p:cNvPr id="4" name="TextBox 3">
            <a:extLst>
              <a:ext uri="{FF2B5EF4-FFF2-40B4-BE49-F238E27FC236}">
                <a16:creationId xmlns:a16="http://schemas.microsoft.com/office/drawing/2014/main" id="{1E9720E8-84C6-0021-5128-A1DBBEB91E74}"/>
              </a:ext>
            </a:extLst>
          </p:cNvPr>
          <p:cNvSpPr txBox="1"/>
          <p:nvPr/>
        </p:nvSpPr>
        <p:spPr>
          <a:xfrm rot="5400000">
            <a:off x="-210312" y="402336"/>
            <a:ext cx="822960" cy="27432"/>
          </a:xfrm>
          <a:prstGeom prst="rect">
            <a:avLst/>
          </a:prstGeom>
          <a:solidFill>
            <a:schemeClr val="accent5"/>
          </a:solidFill>
        </p:spPr>
        <p:txBody>
          <a:bodyPr wrap="square" rtlCol="0">
            <a:spAutoFit/>
          </a:bodyPr>
          <a:lstStyle/>
          <a:p>
            <a:r>
              <a:rPr lang="en-US" dirty="0">
                <a:latin typeface="Century Gothic"/>
                <a:cs typeface="Century Gothic"/>
              </a:rPr>
              <a:t>  </a:t>
            </a:r>
          </a:p>
        </p:txBody>
      </p:sp>
      <p:sp>
        <p:nvSpPr>
          <p:cNvPr id="3" name="Rectangle 2">
            <a:extLst>
              <a:ext uri="{FF2B5EF4-FFF2-40B4-BE49-F238E27FC236}">
                <a16:creationId xmlns:a16="http://schemas.microsoft.com/office/drawing/2014/main" id="{C4FEB8DD-B671-BAB4-4875-17C4392894C3}"/>
              </a:ext>
            </a:extLst>
          </p:cNvPr>
          <p:cNvSpPr/>
          <p:nvPr/>
        </p:nvSpPr>
        <p:spPr bwMode="auto">
          <a:xfrm>
            <a:off x="0" y="6337565"/>
            <a:ext cx="12192000" cy="520435"/>
          </a:xfrm>
          <a:prstGeom prst="rect">
            <a:avLst/>
          </a:prstGeom>
          <a:solidFill>
            <a:schemeClr val="tx1">
              <a:lumMod val="95000"/>
              <a:lumOff val="5000"/>
              <a:alpha val="36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000000"/>
              </a:solidFill>
            </a:endParaRPr>
          </a:p>
        </p:txBody>
      </p:sp>
      <p:pic>
        <p:nvPicPr>
          <p:cNvPr id="9" name="Picture 8">
            <a:extLst>
              <a:ext uri="{FF2B5EF4-FFF2-40B4-BE49-F238E27FC236}">
                <a16:creationId xmlns:a16="http://schemas.microsoft.com/office/drawing/2014/main" id="{CA7E3297-6246-817A-26C2-F5541576BD9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28567" b="24034"/>
          <a:stretch/>
        </p:blipFill>
        <p:spPr>
          <a:xfrm>
            <a:off x="214593" y="6421556"/>
            <a:ext cx="2358561" cy="355600"/>
          </a:xfrm>
          <a:prstGeom prst="rect">
            <a:avLst/>
          </a:prstGeom>
        </p:spPr>
      </p:pic>
      <p:sp>
        <p:nvSpPr>
          <p:cNvPr id="10" name="TextBox 9">
            <a:extLst>
              <a:ext uri="{FF2B5EF4-FFF2-40B4-BE49-F238E27FC236}">
                <a16:creationId xmlns:a16="http://schemas.microsoft.com/office/drawing/2014/main" id="{A0CA07BA-6828-33AE-4E13-0AEC52CBDCCC}"/>
              </a:ext>
            </a:extLst>
          </p:cNvPr>
          <p:cNvSpPr txBox="1"/>
          <p:nvPr/>
        </p:nvSpPr>
        <p:spPr>
          <a:xfrm>
            <a:off x="11634772" y="6439656"/>
            <a:ext cx="372218" cy="276999"/>
          </a:xfrm>
          <a:prstGeom prst="rect">
            <a:avLst/>
          </a:prstGeom>
          <a:noFill/>
        </p:spPr>
        <p:txBody>
          <a:bodyPr wrap="none" rtlCol="0">
            <a:spAutoFit/>
          </a:bodyPr>
          <a:lstStyle/>
          <a:p>
            <a:fld id="{174FED9F-9B3F-46A1-AA7A-E1862A4326D4}" type="slidenum">
              <a:rPr lang="en-US" sz="1200" dirty="0">
                <a:solidFill>
                  <a:schemeClr val="bg1"/>
                </a:solidFill>
                <a:latin typeface="Century Gothic"/>
                <a:cs typeface="Century Gothic"/>
              </a:rPr>
              <a:t>‹#›</a:t>
            </a:fld>
            <a:endParaRPr lang="en-US" sz="1200" dirty="0">
              <a:solidFill>
                <a:schemeClr val="bg1"/>
              </a:solidFill>
              <a:latin typeface="Century Gothic"/>
              <a:cs typeface="Century Gothic"/>
            </a:endParaRPr>
          </a:p>
        </p:txBody>
      </p:sp>
      <p:sp>
        <p:nvSpPr>
          <p:cNvPr id="11" name="TextBox 3">
            <a:extLst>
              <a:ext uri="{FF2B5EF4-FFF2-40B4-BE49-F238E27FC236}">
                <a16:creationId xmlns:a16="http://schemas.microsoft.com/office/drawing/2014/main" id="{84CE295E-C5FE-4DFC-913A-F57EE1BECF7F}"/>
              </a:ext>
            </a:extLst>
          </p:cNvPr>
          <p:cNvSpPr txBox="1">
            <a:spLocks noChangeArrowheads="1"/>
          </p:cNvSpPr>
          <p:nvPr/>
        </p:nvSpPr>
        <p:spPr bwMode="auto">
          <a:xfrm>
            <a:off x="10315383" y="6482687"/>
            <a:ext cx="1439863" cy="230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r>
              <a:rPr lang="en-US" altLang="en-US" sz="900" dirty="0">
                <a:solidFill>
                  <a:schemeClr val="bg1"/>
                </a:solidFill>
                <a:latin typeface="Century Gothic" panose="020B0502020202020204" pitchFamily="34" charset="0"/>
              </a:rPr>
              <a:t>All rights reserved. ©</a:t>
            </a:r>
          </a:p>
        </p:txBody>
      </p:sp>
      <p:graphicFrame>
        <p:nvGraphicFramePr>
          <p:cNvPr id="12" name="think-cell data - do not delete" hidden="1">
            <a:extLst>
              <a:ext uri="{FF2B5EF4-FFF2-40B4-BE49-F238E27FC236}">
                <a16:creationId xmlns:a16="http://schemas.microsoft.com/office/drawing/2014/main" id="{A6F9101A-43F9-9CD9-134A-EC24653B9C6B}"/>
              </a:ext>
            </a:extLst>
          </p:cNvPr>
          <p:cNvGraphicFramePr>
            <a:graphicFrameLocks noChangeAspect="1"/>
          </p:cNvGraphicFramePr>
          <p:nvPr userDrawn="1">
            <p:custDataLst>
              <p:tags r:id="rId7"/>
            </p:custDataLst>
            <p:extLst>
              <p:ext uri="{D42A27DB-BD31-4B8C-83A1-F6EECF244321}">
                <p14:modId xmlns:p14="http://schemas.microsoft.com/office/powerpoint/2010/main" val="13654682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360" imgH="360" progId="TCLayout.ActiveDocument.1">
                  <p:embed/>
                </p:oleObj>
              </mc:Choice>
              <mc:Fallback>
                <p:oleObj name="think-cell Slide" r:id="rId10" imgW="360" imgH="360" progId="TCLayout.ActiveDocument.1">
                  <p:embed/>
                  <p:pic>
                    <p:nvPicPr>
                      <p:cNvPr id="12" name="think-cell data - do not delete" hidden="1">
                        <a:extLst>
                          <a:ext uri="{FF2B5EF4-FFF2-40B4-BE49-F238E27FC236}">
                            <a16:creationId xmlns:a16="http://schemas.microsoft.com/office/drawing/2014/main" id="{A6F9101A-43F9-9CD9-134A-EC24653B9C6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173313496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702"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1" fontAlgn="base" hangingPunct="1">
        <a:lnSpc>
          <a:spcPct val="90000"/>
        </a:lnSpc>
        <a:spcBef>
          <a:spcPct val="0"/>
        </a:spcBef>
        <a:spcAft>
          <a:spcPct val="0"/>
        </a:spcAft>
        <a:defRPr sz="3200" b="1" kern="1200">
          <a:solidFill>
            <a:schemeClr val="accent3"/>
          </a:solidFill>
          <a:latin typeface="+mj-lt"/>
          <a:ea typeface="MS PGothic" panose="020B0600070205080204" pitchFamily="34" charset="-128"/>
          <a:cs typeface="ＭＳ Ｐゴシック" charset="0"/>
        </a:defRPr>
      </a:lvl1pPr>
      <a:lvl2pPr algn="l" rtl="0" eaLnBrk="1" fontAlgn="base" hangingPunct="1">
        <a:lnSpc>
          <a:spcPct val="90000"/>
        </a:lnSpc>
        <a:spcBef>
          <a:spcPct val="0"/>
        </a:spcBef>
        <a:spcAft>
          <a:spcPct val="0"/>
        </a:spcAft>
        <a:defRPr sz="4400">
          <a:solidFill>
            <a:schemeClr val="tx1"/>
          </a:solidFill>
          <a:latin typeface="Century Gothic" charset="0"/>
          <a:ea typeface="MS PGothic" panose="020B0600070205080204" pitchFamily="34" charset="-128"/>
          <a:cs typeface="ＭＳ Ｐゴシック" charset="0"/>
        </a:defRPr>
      </a:lvl2pPr>
      <a:lvl3pPr algn="l" rtl="0" eaLnBrk="1" fontAlgn="base" hangingPunct="1">
        <a:lnSpc>
          <a:spcPct val="90000"/>
        </a:lnSpc>
        <a:spcBef>
          <a:spcPct val="0"/>
        </a:spcBef>
        <a:spcAft>
          <a:spcPct val="0"/>
        </a:spcAft>
        <a:defRPr sz="4400">
          <a:solidFill>
            <a:schemeClr val="tx1"/>
          </a:solidFill>
          <a:latin typeface="Century Gothic" charset="0"/>
          <a:ea typeface="MS PGothic" panose="020B0600070205080204" pitchFamily="34" charset="-128"/>
          <a:cs typeface="ＭＳ Ｐゴシック" charset="0"/>
        </a:defRPr>
      </a:lvl3pPr>
      <a:lvl4pPr algn="l" rtl="0" eaLnBrk="1" fontAlgn="base" hangingPunct="1">
        <a:lnSpc>
          <a:spcPct val="90000"/>
        </a:lnSpc>
        <a:spcBef>
          <a:spcPct val="0"/>
        </a:spcBef>
        <a:spcAft>
          <a:spcPct val="0"/>
        </a:spcAft>
        <a:defRPr sz="4400">
          <a:solidFill>
            <a:schemeClr val="tx1"/>
          </a:solidFill>
          <a:latin typeface="Century Gothic" charset="0"/>
          <a:ea typeface="MS PGothic" panose="020B0600070205080204" pitchFamily="34" charset="-128"/>
          <a:cs typeface="ＭＳ Ｐゴシック" charset="0"/>
        </a:defRPr>
      </a:lvl4pPr>
      <a:lvl5pPr algn="l" rtl="0" eaLnBrk="1" fontAlgn="base" hangingPunct="1">
        <a:lnSpc>
          <a:spcPct val="90000"/>
        </a:lnSpc>
        <a:spcBef>
          <a:spcPct val="0"/>
        </a:spcBef>
        <a:spcAft>
          <a:spcPct val="0"/>
        </a:spcAft>
        <a:defRPr sz="4400">
          <a:solidFill>
            <a:schemeClr val="tx1"/>
          </a:solidFill>
          <a:latin typeface="Century Gothic" charset="0"/>
          <a:ea typeface="MS PGothic" panose="020B0600070205080204" pitchFamily="34" charset="-128"/>
          <a:cs typeface="ＭＳ Ｐゴシック" charset="0"/>
        </a:defRPr>
      </a:lvl5pPr>
      <a:lvl6pPr marL="457200" algn="l" rtl="0" eaLnBrk="1" fontAlgn="base" hangingPunct="1">
        <a:lnSpc>
          <a:spcPct val="90000"/>
        </a:lnSpc>
        <a:spcBef>
          <a:spcPct val="0"/>
        </a:spcBef>
        <a:spcAft>
          <a:spcPct val="0"/>
        </a:spcAft>
        <a:defRPr sz="4400">
          <a:solidFill>
            <a:schemeClr val="tx1"/>
          </a:solidFill>
          <a:latin typeface="Lato Black" charset="0"/>
          <a:ea typeface="ＭＳ Ｐゴシック" charset="0"/>
        </a:defRPr>
      </a:lvl6pPr>
      <a:lvl7pPr marL="914400" algn="l" rtl="0" eaLnBrk="1" fontAlgn="base" hangingPunct="1">
        <a:lnSpc>
          <a:spcPct val="90000"/>
        </a:lnSpc>
        <a:spcBef>
          <a:spcPct val="0"/>
        </a:spcBef>
        <a:spcAft>
          <a:spcPct val="0"/>
        </a:spcAft>
        <a:defRPr sz="4400">
          <a:solidFill>
            <a:schemeClr val="tx1"/>
          </a:solidFill>
          <a:latin typeface="Lato Black" charset="0"/>
          <a:ea typeface="ＭＳ Ｐゴシック" charset="0"/>
        </a:defRPr>
      </a:lvl7pPr>
      <a:lvl8pPr marL="1371600" algn="l" rtl="0" eaLnBrk="1" fontAlgn="base" hangingPunct="1">
        <a:lnSpc>
          <a:spcPct val="90000"/>
        </a:lnSpc>
        <a:spcBef>
          <a:spcPct val="0"/>
        </a:spcBef>
        <a:spcAft>
          <a:spcPct val="0"/>
        </a:spcAft>
        <a:defRPr sz="4400">
          <a:solidFill>
            <a:schemeClr val="tx1"/>
          </a:solidFill>
          <a:latin typeface="Lato Black" charset="0"/>
          <a:ea typeface="ＭＳ Ｐゴシック" charset="0"/>
        </a:defRPr>
      </a:lvl8pPr>
      <a:lvl9pPr marL="1828800" algn="l" rtl="0" eaLnBrk="1" fontAlgn="base" hangingPunct="1">
        <a:lnSpc>
          <a:spcPct val="90000"/>
        </a:lnSpc>
        <a:spcBef>
          <a:spcPct val="0"/>
        </a:spcBef>
        <a:spcAft>
          <a:spcPct val="0"/>
        </a:spcAft>
        <a:defRPr sz="4400">
          <a:solidFill>
            <a:schemeClr val="tx1"/>
          </a:solidFill>
          <a:latin typeface="Lato Black" charset="0"/>
          <a:ea typeface="ＭＳ Ｐゴシック"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S PGothic" panose="020B0600070205080204" pitchFamily="34" charset="-128"/>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E5B22F-EEC6-4835-B55E-D3E11DAF6896}"/>
              </a:ext>
            </a:extLst>
          </p:cNvPr>
          <p:cNvSpPr/>
          <p:nvPr/>
        </p:nvSpPr>
        <p:spPr bwMode="auto">
          <a:xfrm>
            <a:off x="0" y="6337565"/>
            <a:ext cx="12192000" cy="520435"/>
          </a:xfrm>
          <a:prstGeom prst="rect">
            <a:avLst/>
          </a:prstGeom>
          <a:solidFill>
            <a:srgbClr val="171F2A">
              <a:alpha val="90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000000"/>
              </a:solidFill>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14593" y="6421556"/>
            <a:ext cx="2358561" cy="355600"/>
          </a:xfrm>
          <a:prstGeom prst="rect">
            <a:avLst/>
          </a:prstGeom>
        </p:spPr>
      </p:pic>
      <p:sp>
        <p:nvSpPr>
          <p:cNvPr id="5" name="Title Placeholder 4"/>
          <p:cNvSpPr>
            <a:spLocks noGrp="1"/>
          </p:cNvSpPr>
          <p:nvPr>
            <p:ph type="title"/>
          </p:nvPr>
        </p:nvSpPr>
        <p:spPr>
          <a:xfrm>
            <a:off x="539496" y="0"/>
            <a:ext cx="11420856" cy="941832"/>
          </a:xfrm>
          <a:prstGeom prst="rect">
            <a:avLst/>
          </a:prstGeom>
          <a:noFill/>
        </p:spPr>
        <p:txBody>
          <a:bodyPr vert="horz" lIns="45720" tIns="45720" rIns="45720" bIns="45720" rtlCol="0" anchor="b">
            <a:normAutofit/>
          </a:bodyPr>
          <a:lstStyle/>
          <a:p>
            <a:r>
              <a:rPr lang="en-US"/>
              <a:t>Click to edit Master title style</a:t>
            </a:r>
            <a:endParaRPr lang="en-US" dirty="0"/>
          </a:p>
        </p:txBody>
      </p:sp>
      <p:sp>
        <p:nvSpPr>
          <p:cNvPr id="6" name="TextBox 5">
            <a:extLst>
              <a:ext uri="{FF2B5EF4-FFF2-40B4-BE49-F238E27FC236}">
                <a16:creationId xmlns:a16="http://schemas.microsoft.com/office/drawing/2014/main" id="{9ECB7A92-3927-4DAB-9B31-D7CFF3B2AB68}"/>
              </a:ext>
            </a:extLst>
          </p:cNvPr>
          <p:cNvSpPr txBox="1"/>
          <p:nvPr/>
        </p:nvSpPr>
        <p:spPr>
          <a:xfrm>
            <a:off x="11634772" y="6439656"/>
            <a:ext cx="372218" cy="276999"/>
          </a:xfrm>
          <a:prstGeom prst="rect">
            <a:avLst/>
          </a:prstGeom>
          <a:noFill/>
        </p:spPr>
        <p:txBody>
          <a:bodyPr wrap="none" rtlCol="0">
            <a:spAutoFit/>
          </a:bodyPr>
          <a:lstStyle/>
          <a:p>
            <a:fld id="{174FED9F-9B3F-46A1-AA7A-E1862A4326D4}" type="slidenum">
              <a:rPr lang="en-US" sz="1200" dirty="0">
                <a:solidFill>
                  <a:schemeClr val="bg1"/>
                </a:solidFill>
                <a:latin typeface="Century Gothic"/>
                <a:cs typeface="Century Gothic"/>
              </a:rPr>
              <a:t>‹#›</a:t>
            </a:fld>
            <a:endParaRPr lang="en-US" sz="1200" dirty="0">
              <a:solidFill>
                <a:schemeClr val="bg1"/>
              </a:solidFill>
              <a:latin typeface="Century Gothic"/>
              <a:cs typeface="Century Gothic"/>
            </a:endParaRPr>
          </a:p>
        </p:txBody>
      </p:sp>
      <p:sp>
        <p:nvSpPr>
          <p:cNvPr id="7" name="TextBox 3">
            <a:extLst>
              <a:ext uri="{FF2B5EF4-FFF2-40B4-BE49-F238E27FC236}">
                <a16:creationId xmlns:a16="http://schemas.microsoft.com/office/drawing/2014/main" id="{BA11E228-4A5D-4036-910D-EDB48EF5B6F1}"/>
              </a:ext>
            </a:extLst>
          </p:cNvPr>
          <p:cNvSpPr txBox="1">
            <a:spLocks noChangeArrowheads="1"/>
          </p:cNvSpPr>
          <p:nvPr/>
        </p:nvSpPr>
        <p:spPr bwMode="auto">
          <a:xfrm>
            <a:off x="10315383" y="6482687"/>
            <a:ext cx="1439863" cy="230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r>
              <a:rPr lang="en-US" altLang="en-US" sz="900" dirty="0">
                <a:solidFill>
                  <a:schemeClr val="bg1"/>
                </a:solidFill>
                <a:latin typeface="Century Gothic" panose="020B0502020202020204" pitchFamily="34" charset="0"/>
              </a:rPr>
              <a:t>All rights reserved. ©</a:t>
            </a:r>
          </a:p>
        </p:txBody>
      </p:sp>
      <p:sp>
        <p:nvSpPr>
          <p:cNvPr id="4" name="TextBox 3">
            <a:extLst>
              <a:ext uri="{FF2B5EF4-FFF2-40B4-BE49-F238E27FC236}">
                <a16:creationId xmlns:a16="http://schemas.microsoft.com/office/drawing/2014/main" id="{1E9720E8-84C6-0021-5128-A1DBBEB91E74}"/>
              </a:ext>
            </a:extLst>
          </p:cNvPr>
          <p:cNvSpPr txBox="1"/>
          <p:nvPr/>
        </p:nvSpPr>
        <p:spPr>
          <a:xfrm rot="5400000">
            <a:off x="-210312" y="402336"/>
            <a:ext cx="822960" cy="27432"/>
          </a:xfrm>
          <a:prstGeom prst="rect">
            <a:avLst/>
          </a:prstGeom>
          <a:solidFill>
            <a:schemeClr val="accent5"/>
          </a:solidFill>
        </p:spPr>
        <p:txBody>
          <a:bodyPr wrap="square" rtlCol="0">
            <a:spAutoFit/>
          </a:bodyPr>
          <a:lstStyle/>
          <a:p>
            <a:r>
              <a:rPr lang="en-US" dirty="0">
                <a:latin typeface="Century Gothic"/>
                <a:cs typeface="Century Gothic"/>
              </a:rPr>
              <a:t>  </a:t>
            </a:r>
          </a:p>
        </p:txBody>
      </p:sp>
    </p:spTree>
    <p:extLst>
      <p:ext uri="{BB962C8B-B14F-4D97-AF65-F5344CB8AC3E}">
        <p14:creationId xmlns:p14="http://schemas.microsoft.com/office/powerpoint/2010/main" val="3266957530"/>
      </p:ext>
    </p:extLst>
  </p:cSld>
  <p:clrMap bg1="lt1" tx1="dk1" bg2="lt2" tx2="dk2" accent1="accent1" accent2="accent2" accent3="accent3" accent4="accent4" accent5="accent5" accent6="accent6" hlink="hlink" folHlink="folHlink"/>
  <p:sldLayoutIdLst>
    <p:sldLayoutId id="2147483700" r:id="rId1"/>
    <p:sldLayoutId id="2147483701" r:id="rId2"/>
  </p:sldLayoutIdLst>
  <p:hf hdr="0" ftr="0" dt="0"/>
  <p:txStyles>
    <p:titleStyle>
      <a:lvl1pPr algn="l" rtl="0" eaLnBrk="1" fontAlgn="base" hangingPunct="1">
        <a:lnSpc>
          <a:spcPct val="90000"/>
        </a:lnSpc>
        <a:spcBef>
          <a:spcPct val="0"/>
        </a:spcBef>
        <a:spcAft>
          <a:spcPct val="0"/>
        </a:spcAft>
        <a:defRPr sz="3200" b="1" kern="1200">
          <a:solidFill>
            <a:schemeClr val="accent3"/>
          </a:solidFill>
          <a:latin typeface="+mj-lt"/>
          <a:ea typeface="MS PGothic" panose="020B0600070205080204" pitchFamily="34" charset="-128"/>
          <a:cs typeface="ＭＳ Ｐゴシック" charset="0"/>
        </a:defRPr>
      </a:lvl1pPr>
      <a:lvl2pPr algn="l" rtl="0" eaLnBrk="1" fontAlgn="base" hangingPunct="1">
        <a:lnSpc>
          <a:spcPct val="90000"/>
        </a:lnSpc>
        <a:spcBef>
          <a:spcPct val="0"/>
        </a:spcBef>
        <a:spcAft>
          <a:spcPct val="0"/>
        </a:spcAft>
        <a:defRPr sz="4400">
          <a:solidFill>
            <a:schemeClr val="tx1"/>
          </a:solidFill>
          <a:latin typeface="Century Gothic" charset="0"/>
          <a:ea typeface="MS PGothic" panose="020B0600070205080204" pitchFamily="34" charset="-128"/>
          <a:cs typeface="ＭＳ Ｐゴシック" charset="0"/>
        </a:defRPr>
      </a:lvl2pPr>
      <a:lvl3pPr algn="l" rtl="0" eaLnBrk="1" fontAlgn="base" hangingPunct="1">
        <a:lnSpc>
          <a:spcPct val="90000"/>
        </a:lnSpc>
        <a:spcBef>
          <a:spcPct val="0"/>
        </a:spcBef>
        <a:spcAft>
          <a:spcPct val="0"/>
        </a:spcAft>
        <a:defRPr sz="4400">
          <a:solidFill>
            <a:schemeClr val="tx1"/>
          </a:solidFill>
          <a:latin typeface="Century Gothic" charset="0"/>
          <a:ea typeface="MS PGothic" panose="020B0600070205080204" pitchFamily="34" charset="-128"/>
          <a:cs typeface="ＭＳ Ｐゴシック" charset="0"/>
        </a:defRPr>
      </a:lvl3pPr>
      <a:lvl4pPr algn="l" rtl="0" eaLnBrk="1" fontAlgn="base" hangingPunct="1">
        <a:lnSpc>
          <a:spcPct val="90000"/>
        </a:lnSpc>
        <a:spcBef>
          <a:spcPct val="0"/>
        </a:spcBef>
        <a:spcAft>
          <a:spcPct val="0"/>
        </a:spcAft>
        <a:defRPr sz="4400">
          <a:solidFill>
            <a:schemeClr val="tx1"/>
          </a:solidFill>
          <a:latin typeface="Century Gothic" charset="0"/>
          <a:ea typeface="MS PGothic" panose="020B0600070205080204" pitchFamily="34" charset="-128"/>
          <a:cs typeface="ＭＳ Ｐゴシック" charset="0"/>
        </a:defRPr>
      </a:lvl4pPr>
      <a:lvl5pPr algn="l" rtl="0" eaLnBrk="1" fontAlgn="base" hangingPunct="1">
        <a:lnSpc>
          <a:spcPct val="90000"/>
        </a:lnSpc>
        <a:spcBef>
          <a:spcPct val="0"/>
        </a:spcBef>
        <a:spcAft>
          <a:spcPct val="0"/>
        </a:spcAft>
        <a:defRPr sz="4400">
          <a:solidFill>
            <a:schemeClr val="tx1"/>
          </a:solidFill>
          <a:latin typeface="Century Gothic" charset="0"/>
          <a:ea typeface="MS PGothic" panose="020B0600070205080204" pitchFamily="34" charset="-128"/>
          <a:cs typeface="ＭＳ Ｐゴシック" charset="0"/>
        </a:defRPr>
      </a:lvl5pPr>
      <a:lvl6pPr marL="457200" algn="l" rtl="0" eaLnBrk="1" fontAlgn="base" hangingPunct="1">
        <a:lnSpc>
          <a:spcPct val="90000"/>
        </a:lnSpc>
        <a:spcBef>
          <a:spcPct val="0"/>
        </a:spcBef>
        <a:spcAft>
          <a:spcPct val="0"/>
        </a:spcAft>
        <a:defRPr sz="4400">
          <a:solidFill>
            <a:schemeClr val="tx1"/>
          </a:solidFill>
          <a:latin typeface="Lato Black" charset="0"/>
          <a:ea typeface="ＭＳ Ｐゴシック" charset="0"/>
        </a:defRPr>
      </a:lvl6pPr>
      <a:lvl7pPr marL="914400" algn="l" rtl="0" eaLnBrk="1" fontAlgn="base" hangingPunct="1">
        <a:lnSpc>
          <a:spcPct val="90000"/>
        </a:lnSpc>
        <a:spcBef>
          <a:spcPct val="0"/>
        </a:spcBef>
        <a:spcAft>
          <a:spcPct val="0"/>
        </a:spcAft>
        <a:defRPr sz="4400">
          <a:solidFill>
            <a:schemeClr val="tx1"/>
          </a:solidFill>
          <a:latin typeface="Lato Black" charset="0"/>
          <a:ea typeface="ＭＳ Ｐゴシック" charset="0"/>
        </a:defRPr>
      </a:lvl7pPr>
      <a:lvl8pPr marL="1371600" algn="l" rtl="0" eaLnBrk="1" fontAlgn="base" hangingPunct="1">
        <a:lnSpc>
          <a:spcPct val="90000"/>
        </a:lnSpc>
        <a:spcBef>
          <a:spcPct val="0"/>
        </a:spcBef>
        <a:spcAft>
          <a:spcPct val="0"/>
        </a:spcAft>
        <a:defRPr sz="4400">
          <a:solidFill>
            <a:schemeClr val="tx1"/>
          </a:solidFill>
          <a:latin typeface="Lato Black" charset="0"/>
          <a:ea typeface="ＭＳ Ｐゴシック" charset="0"/>
        </a:defRPr>
      </a:lvl8pPr>
      <a:lvl9pPr marL="1828800" algn="l" rtl="0" eaLnBrk="1" fontAlgn="base" hangingPunct="1">
        <a:lnSpc>
          <a:spcPct val="90000"/>
        </a:lnSpc>
        <a:spcBef>
          <a:spcPct val="0"/>
        </a:spcBef>
        <a:spcAft>
          <a:spcPct val="0"/>
        </a:spcAft>
        <a:defRPr sz="4400">
          <a:solidFill>
            <a:schemeClr val="tx1"/>
          </a:solidFill>
          <a:latin typeface="Lato Black" charset="0"/>
          <a:ea typeface="ＭＳ Ｐゴシック"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S PGothic" panose="020B0600070205080204" pitchFamily="34" charset="-128"/>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5.xml"/><Relationship Id="rId7" Type="http://schemas.microsoft.com/office/2007/relationships/hdphoto" Target="../media/hdphoto1.wdp"/><Relationship Id="rId2" Type="http://schemas.openxmlformats.org/officeDocument/2006/relationships/slideLayout" Target="../slideLayouts/slideLayout28.xml"/><Relationship Id="rId1" Type="http://schemas.openxmlformats.org/officeDocument/2006/relationships/tags" Target="../tags/tag2.xml"/><Relationship Id="rId6"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23.png"/><Relationship Id="rId4" Type="http://schemas.openxmlformats.org/officeDocument/2006/relationships/image" Target="../media/image19.jpeg"/><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hyperlink" Target="mailto:corina_west@gbtpa.com" TargetMode="External"/><Relationship Id="rId3" Type="http://schemas.openxmlformats.org/officeDocument/2006/relationships/image" Target="../media/image24.jpeg"/><Relationship Id="rId7" Type="http://schemas.openxmlformats.org/officeDocument/2006/relationships/hyperlink" Target="mailto:elithia_Williams@gbtpa.com" TargetMode="External"/><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hyperlink" Target="mailto:egan_benedict@gbtpa.com" TargetMode="External"/><Relationship Id="rId11" Type="http://schemas.openxmlformats.org/officeDocument/2006/relationships/hyperlink" Target="mailto:matthew_gibbs@gbtpa.com" TargetMode="External"/><Relationship Id="rId5" Type="http://schemas.openxmlformats.org/officeDocument/2006/relationships/hyperlink" Target="mailto:brad_mcham@gbtpa.com" TargetMode="External"/><Relationship Id="rId10" Type="http://schemas.openxmlformats.org/officeDocument/2006/relationships/image" Target="https://arthurgallaghergbus.newsweaver.com/v3files/shard11/83648/44/568d7b58827fba19e32b33.png" TargetMode="External"/><Relationship Id="rId4" Type="http://schemas.openxmlformats.org/officeDocument/2006/relationships/image" Target="../media/image12.pn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hyperlink" Target="mailto:brad_mcham@gbtpa.com" TargetMode="External"/><Relationship Id="rId3" Type="http://schemas.openxmlformats.org/officeDocument/2006/relationships/image" Target="../media/image24.jpe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0.xml"/><Relationship Id="rId6" Type="http://schemas.openxmlformats.org/officeDocument/2006/relationships/image" Target="../media/image26.png"/><Relationship Id="rId11" Type="http://schemas.openxmlformats.org/officeDocument/2006/relationships/image" Target="https://arthurgallaghergbus.newsweaver.com/v3files/shard11/83648/44/568d7b58827fba19e32b33.png" TargetMode="External"/><Relationship Id="rId5" Type="http://schemas.openxmlformats.org/officeDocument/2006/relationships/hyperlink" Target="mailto:melissa_Nederhoff@gbtpa.com" TargetMode="External"/><Relationship Id="rId10" Type="http://schemas.openxmlformats.org/officeDocument/2006/relationships/image" Target="../media/image28.png"/><Relationship Id="rId4" Type="http://schemas.openxmlformats.org/officeDocument/2006/relationships/image" Target="../media/image12.png"/><Relationship Id="rId9" Type="http://schemas.openxmlformats.org/officeDocument/2006/relationships/hyperlink" Target="mailto:raymond_kania1@gbtpa.com"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4.jpeg"/><Relationship Id="rId7" Type="http://schemas.openxmlformats.org/officeDocument/2006/relationships/image" Target="../media/image29.png"/><Relationship Id="rId12"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31.xml"/><Relationship Id="rId6" Type="http://schemas.openxmlformats.org/officeDocument/2006/relationships/hyperlink" Target="mailto:raymond_kania1@gbtpa.com" TargetMode="External"/><Relationship Id="rId11" Type="http://schemas.openxmlformats.org/officeDocument/2006/relationships/hyperlink" Target="mailto:Kimberly_schmitt@gbtpa.com" TargetMode="External"/><Relationship Id="rId5" Type="http://schemas.openxmlformats.org/officeDocument/2006/relationships/hyperlink" Target="mailto:brad_mcham@gbtpa.com" TargetMode="External"/><Relationship Id="rId10" Type="http://schemas.openxmlformats.org/officeDocument/2006/relationships/hyperlink" Target="mailto:ebora_bredl@gbtpa.com" TargetMode="External"/><Relationship Id="rId4" Type="http://schemas.openxmlformats.org/officeDocument/2006/relationships/image" Target="../media/image12.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oleObject" Target="https://ajg0.sharepoint.com/teams/gb-collab-claimsop-analytics/Stewardship%204/Completed%20Runs/000049%20Archdicoese%20of%20Denver/08.21.2026/WC/000049%20Archdiocese%20of%20Denver%20Management%20Corporation%20WC%20Analysis%205.0.3.xlsx!Claim%20Reporting%20Lag%20(5.0)!R5C3:R29C30" TargetMode="External"/><Relationship Id="rId2" Type="http://schemas.openxmlformats.org/officeDocument/2006/relationships/notesSlide" Target="../notesSlides/notesSlide9.xml"/><Relationship Id="rId1" Type="http://schemas.openxmlformats.org/officeDocument/2006/relationships/slideLayout" Target="../slideLayouts/slideLayout32.xml"/><Relationship Id="rId5" Type="http://schemas.openxmlformats.org/officeDocument/2006/relationships/image" Target="../media/image34.png"/><Relationship Id="rId4" Type="http://schemas.openxmlformats.org/officeDocument/2006/relationships/image" Target="../media/image33.emf"/></Relationships>
</file>

<file path=ppt/slides/_rels/slide15.xml.rels><?xml version="1.0" encoding="UTF-8" standalone="yes"?>
<Relationships xmlns="http://schemas.openxmlformats.org/package/2006/relationships"><Relationship Id="rId3" Type="http://schemas.openxmlformats.org/officeDocument/2006/relationships/oleObject" Target="https://ajg0.sharepoint.com/teams/gb-collab-claimsop-analytics/Stewardship%204/Completed%20Runs/000049%20Archdicoese%20of%20Denver/08.21.2026/Prop/000049%20Archdiocese%20of%20Denver%20Management%20Corporation%20Prop.%20Analysis%205.0.3.xlsx!Claim%20Reporting%20Lag%20(5.0)!R5C3:R29C30" TargetMode="External"/><Relationship Id="rId2" Type="http://schemas.openxmlformats.org/officeDocument/2006/relationships/notesSlide" Target="../notesSlides/notesSlide10.xml"/><Relationship Id="rId1" Type="http://schemas.openxmlformats.org/officeDocument/2006/relationships/slideLayout" Target="../slideLayouts/slideLayout32.xml"/><Relationship Id="rId5" Type="http://schemas.openxmlformats.org/officeDocument/2006/relationships/image" Target="../media/image34.png"/><Relationship Id="rId4" Type="http://schemas.openxmlformats.org/officeDocument/2006/relationships/image" Target="../media/image35.e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39.png"/><Relationship Id="rId2" Type="http://schemas.openxmlformats.org/officeDocument/2006/relationships/slideLayout" Target="../slideLayouts/slideLayout33.xml"/><Relationship Id="rId1" Type="http://schemas.openxmlformats.org/officeDocument/2006/relationships/tags" Target="../tags/tag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4.xml"/><Relationship Id="rId1" Type="http://schemas.openxmlformats.org/officeDocument/2006/relationships/tags" Target="../tags/tag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0.png"/><Relationship Id="rId7" Type="http://schemas.openxmlformats.org/officeDocument/2006/relationships/diagramColors" Target="../diagrams/colors1.xml"/><Relationship Id="rId2" Type="http://schemas.openxmlformats.org/officeDocument/2006/relationships/notesSlide" Target="../notesSlides/notesSlide15.xml"/><Relationship Id="rId1" Type="http://schemas.openxmlformats.org/officeDocument/2006/relationships/slideLayout" Target="../slideLayouts/slideLayout2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hyperlink" Target="mailto:AoDDataCollection@Lockton.com" TargetMode="External"/><Relationship Id="rId2" Type="http://schemas.openxmlformats.org/officeDocument/2006/relationships/notesSlide" Target="../notesSlides/notesSlide22.xml"/><Relationship Id="rId1" Type="http://schemas.openxmlformats.org/officeDocument/2006/relationships/slideLayout" Target="../slideLayouts/slideLayout21.xml"/><Relationship Id="rId4" Type="http://schemas.openxmlformats.org/officeDocument/2006/relationships/hyperlink" Target="mailto:ArchdioceseofDenver@Lockton.com"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5.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1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png"/><Relationship Id="rId1" Type="http://schemas.openxmlformats.org/officeDocument/2006/relationships/slideLayout" Target="../slideLayouts/slideLayout18.xml"/><Relationship Id="rId4" Type="http://schemas.openxmlformats.org/officeDocument/2006/relationships/hyperlink" Target="mailto:AoDInjuryCounselor@lockton.com"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hyperlink" Target="mailto:kate.dohn@lockton.com" TargetMode="External"/><Relationship Id="rId2" Type="http://schemas.openxmlformats.org/officeDocument/2006/relationships/notesSlide" Target="../notesSlides/notesSlide34.xml"/><Relationship Id="rId1" Type="http://schemas.openxmlformats.org/officeDocument/2006/relationships/slideLayout" Target="../slideLayouts/slideLayout17.xml"/><Relationship Id="rId4" Type="http://schemas.openxmlformats.org/officeDocument/2006/relationships/hyperlink" Target="mailto:Shannan.smith@lockton.com"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3" Type="http://schemas.openxmlformats.org/officeDocument/2006/relationships/hyperlink" Target="mailto:Ed.Brandorff@archden.org" TargetMode="External"/><Relationship Id="rId2" Type="http://schemas.openxmlformats.org/officeDocument/2006/relationships/hyperlink" Target="mailto:Michael.Lafond@archden.org"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mailto:cybersecurity@archden.org" TargetMode="External"/><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54.xml.rels><?xml version="1.0" encoding="UTF-8" standalone="yes"?>
<Relationships xmlns="http://schemas.openxmlformats.org/package/2006/relationships"><Relationship Id="rId3" Type="http://schemas.openxmlformats.org/officeDocument/2006/relationships/hyperlink" Target="https://tinyurl.com/AOD-Cyber"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48.jpg"/><Relationship Id="rId4" Type="http://schemas.openxmlformats.org/officeDocument/2006/relationships/hyperlink" Target="mailto:cybersecurity@archden.org"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mailto:josh.perry@constantedge.com" TargetMode="External"/><Relationship Id="rId3" Type="http://schemas.openxmlformats.org/officeDocument/2006/relationships/hyperlink" Target="https://www.sophos.com/" TargetMode="External"/><Relationship Id="rId7" Type="http://schemas.openxmlformats.org/officeDocument/2006/relationships/hyperlink" Target="https://constantedge.com/"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hyperlink" Target="https://cybersecurity.opentext.com/legacy/cloudally" TargetMode="External"/><Relationship Id="rId5" Type="http://schemas.openxmlformats.org/officeDocument/2006/relationships/hyperlink" Target="mailto:samh@disrv.com" TargetMode="External"/><Relationship Id="rId4" Type="http://schemas.openxmlformats.org/officeDocument/2006/relationships/hyperlink" Target="https://disrv.com/" TargetMode="Externa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hyperlink" Target="mailto:cybersecurity@archden.org"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mailto:Ed.Brandorff@archden.org" TargetMode="External"/><Relationship Id="rId2" Type="http://schemas.openxmlformats.org/officeDocument/2006/relationships/hyperlink" Target="mailto:Michael.Lafond@archden.org" TargetMode="External"/><Relationship Id="rId1" Type="http://schemas.openxmlformats.org/officeDocument/2006/relationships/slideLayout" Target="../slideLayouts/slideLayout1.xml"/><Relationship Id="rId4" Type="http://schemas.openxmlformats.org/officeDocument/2006/relationships/image" Target="../media/image50.sv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hyperlink" Target="https://missionsupport.archden.org/knowledgebase/insurance-contract-matrix/" TargetMode="Externa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s://archdioceseofdenver.sharepoint.com/:x:/s/OCS/IQBhcqky2aU7R4hTv97tW8S3ASvmcJET5wicuvz3Am2Jw3Y?e=5JNp7E" TargetMode="External"/><Relationship Id="rId2" Type="http://schemas.openxmlformats.org/officeDocument/2006/relationships/hyperlink" Target="https://archdioceseofdenver.sharepoint.com/:b:/s/OCS/IQAQOTHgnUrCSJTAhuTH8AeVAcOn7Pt2s4Ij-ccLmkC8BBc?e=05KcBl"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06542-B06C-034B-8DDA-AF985DC59EC8}"/>
              </a:ext>
            </a:extLst>
          </p:cNvPr>
          <p:cNvSpPr>
            <a:spLocks noGrp="1"/>
          </p:cNvSpPr>
          <p:nvPr>
            <p:ph type="ctrTitle"/>
          </p:nvPr>
        </p:nvSpPr>
        <p:spPr>
          <a:xfrm>
            <a:off x="5257799" y="2514600"/>
            <a:ext cx="6400800" cy="960120"/>
          </a:xfrm>
        </p:spPr>
        <p:txBody>
          <a:bodyPr>
            <a:normAutofit/>
          </a:bodyPr>
          <a:lstStyle/>
          <a:p>
            <a:pPr algn="l"/>
            <a:r>
              <a:rPr lang="en-US" dirty="0">
                <a:ea typeface="Verdana" panose="020B0604030504040204" pitchFamily="34" charset="0"/>
                <a:cs typeface="Verdana" panose="020B0604030504040204" pitchFamily="34" charset="0"/>
              </a:rPr>
              <a:t>Risk Management Day</a:t>
            </a:r>
          </a:p>
        </p:txBody>
      </p:sp>
      <p:sp>
        <p:nvSpPr>
          <p:cNvPr id="3" name="Subtitle 2">
            <a:extLst>
              <a:ext uri="{FF2B5EF4-FFF2-40B4-BE49-F238E27FC236}">
                <a16:creationId xmlns:a16="http://schemas.microsoft.com/office/drawing/2014/main" id="{51006708-FE89-444B-A711-1B03FA4FB649}"/>
              </a:ext>
            </a:extLst>
          </p:cNvPr>
          <p:cNvSpPr>
            <a:spLocks noGrp="1"/>
          </p:cNvSpPr>
          <p:nvPr>
            <p:ph type="subTitle" idx="1"/>
          </p:nvPr>
        </p:nvSpPr>
        <p:spPr>
          <a:xfrm>
            <a:off x="4655127" y="3566160"/>
            <a:ext cx="7003473" cy="1828800"/>
          </a:xfrm>
        </p:spPr>
        <p:txBody>
          <a:bodyPr>
            <a:normAutofit fontScale="92500"/>
          </a:bodyPr>
          <a:lstStyle/>
          <a:p>
            <a:pPr algn="l"/>
            <a:r>
              <a:rPr lang="en-US" dirty="0">
                <a:solidFill>
                  <a:schemeClr val="accent3"/>
                </a:solidFill>
                <a:ea typeface="Verdana" panose="020B0604030504040204" pitchFamily="34" charset="0"/>
                <a:cs typeface="Verdana" panose="020B0604030504040204" pitchFamily="34" charset="0"/>
              </a:rPr>
              <a:t>Alely Holguin-Risk Management Coordinator</a:t>
            </a:r>
          </a:p>
          <a:p>
            <a:pPr algn="l"/>
            <a:r>
              <a:rPr lang="en-US" dirty="0">
                <a:solidFill>
                  <a:schemeClr val="accent3"/>
                </a:solidFill>
                <a:ea typeface="Verdana" panose="020B0604030504040204" pitchFamily="34" charset="0"/>
                <a:cs typeface="Verdana" panose="020B0604030504040204" pitchFamily="34" charset="0"/>
              </a:rPr>
              <a:t>Tom May-Chief Risk Officer</a:t>
            </a:r>
          </a:p>
          <a:p>
            <a:pPr algn="l"/>
            <a:endParaRPr lang="en-US" dirty="0">
              <a:solidFill>
                <a:schemeClr val="accent3"/>
              </a:solidFill>
              <a:ea typeface="Verdana" panose="020B0604030504040204" pitchFamily="34" charset="0"/>
              <a:cs typeface="Verdana" panose="020B0604030504040204" pitchFamily="34" charset="0"/>
            </a:endParaRPr>
          </a:p>
          <a:p>
            <a:pPr algn="l"/>
            <a:r>
              <a:rPr lang="en-US" dirty="0">
                <a:solidFill>
                  <a:schemeClr val="accent3"/>
                </a:solidFill>
                <a:ea typeface="Verdana" panose="020B0604030504040204" pitchFamily="34" charset="0"/>
                <a:cs typeface="Verdana" panose="020B0604030504040204" pitchFamily="34" charset="0"/>
              </a:rPr>
              <a:t>October 21, 2026</a:t>
            </a:r>
          </a:p>
        </p:txBody>
      </p:sp>
    </p:spTree>
    <p:extLst>
      <p:ext uri="{BB962C8B-B14F-4D97-AF65-F5344CB8AC3E}">
        <p14:creationId xmlns:p14="http://schemas.microsoft.com/office/powerpoint/2010/main" val="3180790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72CCD-74D2-6174-A45D-32B28ABA1B8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3A2516F-0666-301B-7897-4A8BA07AFD98}"/>
              </a:ext>
            </a:extLst>
          </p:cNvPr>
          <p:cNvSpPr txBox="1"/>
          <p:nvPr/>
        </p:nvSpPr>
        <p:spPr>
          <a:xfrm>
            <a:off x="1297760" y="1155299"/>
            <a:ext cx="5697898" cy="4039567"/>
          </a:xfrm>
          <a:prstGeom prst="rect">
            <a:avLst/>
          </a:prstGeom>
          <a:noFill/>
        </p:spPr>
        <p:txBody>
          <a:bodyPr wrap="square">
            <a:spAutoFit/>
          </a:bodyPr>
          <a:lstStyle/>
          <a:p>
            <a:pPr algn="l">
              <a:spcBef>
                <a:spcPts val="900"/>
              </a:spcBef>
              <a:spcAft>
                <a:spcPts val="900"/>
              </a:spcAft>
              <a:buNone/>
            </a:pPr>
            <a:r>
              <a:rPr lang="en-US" i="1">
                <a:solidFill>
                  <a:srgbClr val="273540"/>
                </a:solidFill>
                <a:latin typeface="Lato Extended"/>
              </a:rPr>
              <a:t>Come Holy Spirit</a:t>
            </a:r>
            <a:r>
              <a:rPr lang="en-US" b="0" i="1">
                <a:solidFill>
                  <a:srgbClr val="273540"/>
                </a:solidFill>
                <a:effectLst/>
                <a:latin typeface="Lato Extended"/>
              </a:rPr>
              <a:t>, Devine Creator, true source of light and fountain of wisdom!</a:t>
            </a:r>
            <a:br>
              <a:rPr lang="en-US" b="0" i="1">
                <a:solidFill>
                  <a:srgbClr val="273540"/>
                </a:solidFill>
                <a:effectLst/>
                <a:latin typeface="Lato Extended"/>
              </a:rPr>
            </a:br>
            <a:r>
              <a:rPr lang="en-US" b="0" i="1">
                <a:solidFill>
                  <a:srgbClr val="273540"/>
                </a:solidFill>
                <a:effectLst/>
                <a:latin typeface="Lato Extended"/>
              </a:rPr>
              <a:t>Pour forth your brilliance upon my dull intellect. Grant me a penetrating mind to understand, a retentive memory to learn, clarity of thought to comprehend, and abundant grace in expressing myself.  Guide the beginning of my work, direct its progress, and bring it to successful completion. This I ask through Jesus </a:t>
            </a:r>
            <a:r>
              <a:rPr lang="en-US" i="1">
                <a:solidFill>
                  <a:srgbClr val="273540"/>
                </a:solidFill>
                <a:latin typeface="Lato Extended"/>
              </a:rPr>
              <a:t>C</a:t>
            </a:r>
            <a:r>
              <a:rPr lang="en-US" b="0" i="1">
                <a:solidFill>
                  <a:srgbClr val="273540"/>
                </a:solidFill>
                <a:effectLst/>
                <a:latin typeface="Lato Extended"/>
              </a:rPr>
              <a:t>hrist, true God and true man, living and reigning with You  and the Father, forever and ever. </a:t>
            </a:r>
          </a:p>
          <a:p>
            <a:pPr algn="l">
              <a:spcBef>
                <a:spcPts val="900"/>
              </a:spcBef>
              <a:spcAft>
                <a:spcPts val="900"/>
              </a:spcAft>
              <a:buNone/>
            </a:pPr>
            <a:r>
              <a:rPr lang="en-US" b="0" i="1">
                <a:solidFill>
                  <a:srgbClr val="273540"/>
                </a:solidFill>
                <a:effectLst/>
                <a:latin typeface="Lato Extended"/>
              </a:rPr>
              <a:t>Amen</a:t>
            </a:r>
          </a:p>
          <a:p>
            <a:pPr>
              <a:buNone/>
            </a:pPr>
            <a:br>
              <a:rPr lang="en-US"/>
            </a:br>
            <a:endParaRPr lang="en-US" dirty="0"/>
          </a:p>
        </p:txBody>
      </p:sp>
      <p:pic>
        <p:nvPicPr>
          <p:cNvPr id="1026" name="Picture 2" descr="Holy_Spirit_as_Dove_(detail)">
            <a:extLst>
              <a:ext uri="{FF2B5EF4-FFF2-40B4-BE49-F238E27FC236}">
                <a16:creationId xmlns:a16="http://schemas.microsoft.com/office/drawing/2014/main" id="{349B7F8F-EF19-33B0-18B0-2251BEBC1C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2471" y="1087140"/>
            <a:ext cx="4301994" cy="448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743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91764-5525-7549-AC70-A571E3485D96}"/>
              </a:ext>
            </a:extLst>
          </p:cNvPr>
          <p:cNvSpPr>
            <a:spLocks noGrp="1"/>
          </p:cNvSpPr>
          <p:nvPr>
            <p:ph type="title"/>
          </p:nvPr>
        </p:nvSpPr>
        <p:spPr>
          <a:xfrm>
            <a:off x="1417320" y="365760"/>
            <a:ext cx="9829800" cy="1325563"/>
          </a:xfrm>
        </p:spPr>
        <p:txBody>
          <a:bodyPr/>
          <a:lstStyle/>
          <a:p>
            <a:r>
              <a:rPr lang="en-US" dirty="0">
                <a:latin typeface="Oswald" panose="00000500000000000000" pitchFamily="2" charset="0"/>
                <a:ea typeface="Verdana" panose="020B0604030504040204" pitchFamily="34" charset="0"/>
              </a:rPr>
              <a:t>The Day’s Agenda</a:t>
            </a:r>
          </a:p>
        </p:txBody>
      </p:sp>
      <p:cxnSp>
        <p:nvCxnSpPr>
          <p:cNvPr id="5" name="Straight Connector 4">
            <a:extLst>
              <a:ext uri="{FF2B5EF4-FFF2-40B4-BE49-F238E27FC236}">
                <a16:creationId xmlns:a16="http://schemas.microsoft.com/office/drawing/2014/main" id="{15793076-9328-4F43-97F8-3EEE47725F09}"/>
              </a:ext>
            </a:extLst>
          </p:cNvPr>
          <p:cNvCxnSpPr>
            <a:cxnSpLocks/>
          </p:cNvCxnSpPr>
          <p:nvPr/>
        </p:nvCxnSpPr>
        <p:spPr>
          <a:xfrm>
            <a:off x="1417320" y="1371600"/>
            <a:ext cx="9829800" cy="0"/>
          </a:xfrm>
          <a:prstGeom prst="line">
            <a:avLst/>
          </a:prstGeom>
          <a:ln w="12700">
            <a:solidFill>
              <a:schemeClr val="accent1"/>
            </a:solidFill>
          </a:ln>
        </p:spPr>
        <p:style>
          <a:lnRef idx="3">
            <a:schemeClr val="accent2"/>
          </a:lnRef>
          <a:fillRef idx="0">
            <a:schemeClr val="accent2"/>
          </a:fillRef>
          <a:effectRef idx="2">
            <a:schemeClr val="accent2"/>
          </a:effectRef>
          <a:fontRef idx="minor">
            <a:schemeClr val="tx1"/>
          </a:fontRef>
        </p:style>
      </p:cxnSp>
      <p:graphicFrame>
        <p:nvGraphicFramePr>
          <p:cNvPr id="12" name="Content Placeholder 11">
            <a:extLst>
              <a:ext uri="{FF2B5EF4-FFF2-40B4-BE49-F238E27FC236}">
                <a16:creationId xmlns:a16="http://schemas.microsoft.com/office/drawing/2014/main" id="{0CC0D343-CA65-2F2A-0538-3AFE62164817}"/>
              </a:ext>
            </a:extLst>
          </p:cNvPr>
          <p:cNvGraphicFramePr>
            <a:graphicFrameLocks noGrp="1"/>
          </p:cNvGraphicFramePr>
          <p:nvPr>
            <p:ph idx="1"/>
            <p:extLst>
              <p:ext uri="{D42A27DB-BD31-4B8C-83A1-F6EECF244321}">
                <p14:modId xmlns:p14="http://schemas.microsoft.com/office/powerpoint/2010/main" val="4026791583"/>
              </p:ext>
            </p:extLst>
          </p:nvPr>
        </p:nvGraphicFramePr>
        <p:xfrm>
          <a:off x="2962656" y="1497121"/>
          <a:ext cx="6035432" cy="5069946"/>
        </p:xfrm>
        <a:graphic>
          <a:graphicData uri="http://schemas.openxmlformats.org/drawingml/2006/table">
            <a:tbl>
              <a:tblPr firstRow="1" firstCol="1" bandRow="1"/>
              <a:tblGrid>
                <a:gridCol w="957346">
                  <a:extLst>
                    <a:ext uri="{9D8B030D-6E8A-4147-A177-3AD203B41FA5}">
                      <a16:colId xmlns:a16="http://schemas.microsoft.com/office/drawing/2014/main" val="2556611025"/>
                    </a:ext>
                  </a:extLst>
                </a:gridCol>
                <a:gridCol w="2181196">
                  <a:extLst>
                    <a:ext uri="{9D8B030D-6E8A-4147-A177-3AD203B41FA5}">
                      <a16:colId xmlns:a16="http://schemas.microsoft.com/office/drawing/2014/main" val="716255946"/>
                    </a:ext>
                  </a:extLst>
                </a:gridCol>
                <a:gridCol w="2896890">
                  <a:extLst>
                    <a:ext uri="{9D8B030D-6E8A-4147-A177-3AD203B41FA5}">
                      <a16:colId xmlns:a16="http://schemas.microsoft.com/office/drawing/2014/main" val="3377937473"/>
                    </a:ext>
                  </a:extLst>
                </a:gridCol>
              </a:tblGrid>
              <a:tr h="273190">
                <a:tc>
                  <a:txBody>
                    <a:bodyPr/>
                    <a:lstStyle/>
                    <a:p>
                      <a:pPr marL="0" marR="0" algn="ctr">
                        <a:lnSpc>
                          <a:spcPct val="115000"/>
                        </a:lnSpc>
                        <a:spcAft>
                          <a:spcPts val="300"/>
                        </a:spcAft>
                        <a:buNone/>
                      </a:pPr>
                      <a:r>
                        <a:rPr lang="en-US" sz="800" b="1" kern="100">
                          <a:solidFill>
                            <a:srgbClr val="FFFFFF"/>
                          </a:solidFill>
                          <a:effectLst/>
                          <a:latin typeface="Aptos" panose="020B0004020202020204" pitchFamily="34" charset="0"/>
                          <a:ea typeface="Yu Mincho" panose="02020400000000000000" pitchFamily="18" charset="-128"/>
                          <a:cs typeface="Arial" panose="020B0604020202020204" pitchFamily="34" charset="0"/>
                        </a:rPr>
                        <a:t>Time</a:t>
                      </a:r>
                      <a:endParaRPr lang="en-US" sz="8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54431" marB="54431"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7365D"/>
                    </a:solidFill>
                  </a:tcPr>
                </a:tc>
                <a:tc>
                  <a:txBody>
                    <a:bodyPr/>
                    <a:lstStyle/>
                    <a:p>
                      <a:pPr marL="0" marR="0">
                        <a:lnSpc>
                          <a:spcPct val="115000"/>
                        </a:lnSpc>
                        <a:spcAft>
                          <a:spcPts val="300"/>
                        </a:spcAft>
                        <a:buNone/>
                      </a:pPr>
                      <a:r>
                        <a:rPr lang="en-US" sz="800" b="1" kern="100">
                          <a:solidFill>
                            <a:srgbClr val="FFFFFF"/>
                          </a:solidFill>
                          <a:effectLst/>
                          <a:latin typeface="Aptos" panose="020B0004020202020204" pitchFamily="34" charset="0"/>
                          <a:ea typeface="Yu Mincho" panose="02020400000000000000" pitchFamily="18" charset="-128"/>
                          <a:cs typeface="Arial" panose="020B0604020202020204" pitchFamily="34" charset="0"/>
                        </a:rPr>
                        <a:t>Session</a:t>
                      </a:r>
                      <a:endParaRPr lang="en-US" sz="8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54431" marB="54431"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7365D"/>
                    </a:solidFill>
                  </a:tcPr>
                </a:tc>
                <a:tc>
                  <a:txBody>
                    <a:bodyPr/>
                    <a:lstStyle/>
                    <a:p>
                      <a:pPr marL="0" marR="0">
                        <a:lnSpc>
                          <a:spcPct val="115000"/>
                        </a:lnSpc>
                        <a:spcAft>
                          <a:spcPts val="300"/>
                        </a:spcAft>
                        <a:buNone/>
                      </a:pPr>
                      <a:r>
                        <a:rPr lang="en-US" sz="800" b="1" kern="100">
                          <a:solidFill>
                            <a:srgbClr val="FFFFFF"/>
                          </a:solidFill>
                          <a:effectLst/>
                          <a:latin typeface="Aptos" panose="020B0004020202020204" pitchFamily="34" charset="0"/>
                          <a:ea typeface="Yu Mincho" panose="02020400000000000000" pitchFamily="18" charset="-128"/>
                          <a:cs typeface="Arial" panose="020B0604020202020204" pitchFamily="34" charset="0"/>
                        </a:rPr>
                        <a:t>Discussion Focus</a:t>
                      </a:r>
                      <a:endParaRPr lang="en-US" sz="8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54431" marB="54431"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7365D"/>
                    </a:solidFill>
                  </a:tcPr>
                </a:tc>
                <a:extLst>
                  <a:ext uri="{0D108BD9-81ED-4DB2-BD59-A6C34878D82A}">
                    <a16:rowId xmlns:a16="http://schemas.microsoft.com/office/drawing/2014/main" val="2248366549"/>
                  </a:ext>
                </a:extLst>
              </a:tr>
              <a:tr h="363482">
                <a:tc>
                  <a:txBody>
                    <a:bodyPr/>
                    <a:lstStyle/>
                    <a:p>
                      <a:pPr marL="0" marR="0" algn="ctr">
                        <a:lnSpc>
                          <a:spcPct val="115000"/>
                        </a:lnSpc>
                        <a:spcAft>
                          <a:spcPts val="300"/>
                        </a:spcAft>
                        <a:buNone/>
                      </a:pPr>
                      <a:r>
                        <a:rPr lang="en-US" sz="800" b="1"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rPr>
                        <a:t>10:00-10:15</a:t>
                      </a:r>
                      <a:endParaRPr lang="en-US" sz="10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nSpc>
                          <a:spcPct val="115000"/>
                        </a:lnSpc>
                        <a:spcAft>
                          <a:spcPts val="300"/>
                        </a:spcAft>
                        <a:buNone/>
                      </a:pPr>
                      <a:r>
                        <a:rPr lang="en-US" sz="800" b="1"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rPr>
                        <a:t>Opening Prayer, Welcome, and Updated RM Manual</a:t>
                      </a:r>
                      <a:endParaRPr lang="en-US" sz="10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nSpc>
                          <a:spcPct val="115000"/>
                        </a:lnSpc>
                        <a:spcAft>
                          <a:spcPts val="300"/>
                        </a:spcAft>
                        <a:buNone/>
                      </a:pPr>
                      <a:r>
                        <a:rPr lang="en-US" sz="8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rPr>
                        <a:t>Set the stage for the day and introduce the updated Risk Management Manual.</a:t>
                      </a:r>
                      <a:endParaRPr lang="en-US" sz="10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25743750"/>
                  </a:ext>
                </a:extLst>
              </a:tr>
              <a:tr h="494896">
                <a:tc>
                  <a:txBody>
                    <a:bodyPr/>
                    <a:lstStyle/>
                    <a:p>
                      <a:pPr marL="0" marR="0" algn="ctr">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10:15–10:45</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tc>
                  <a:txBody>
                    <a:bodyPr/>
                    <a:lstStyle/>
                    <a:p>
                      <a:pPr marL="0" marR="0">
                        <a:lnSpc>
                          <a:spcPct val="115000"/>
                        </a:lnSpc>
                        <a:spcAft>
                          <a:spcPts val="300"/>
                        </a:spcAft>
                        <a:buNone/>
                      </a:pPr>
                      <a:r>
                        <a:rPr lang="en-US" sz="800" b="1"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rPr>
                        <a:t>Introduction to Gallagher Bassett, Claims Reporting, General Q&amp;A</a:t>
                      </a:r>
                      <a:endParaRPr lang="en-US" sz="10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tc>
                  <a:txBody>
                    <a:bodyPr/>
                    <a:lstStyle/>
                    <a:p>
                      <a:pPr marL="0" marR="0">
                        <a:lnSpc>
                          <a:spcPct val="115000"/>
                        </a:lnSpc>
                        <a:spcAft>
                          <a:spcPts val="300"/>
                        </a:spcAft>
                        <a:buNone/>
                      </a:pPr>
                      <a:r>
                        <a:rPr lang="en-US" sz="8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rPr>
                        <a:t>Updated reporting process, required information, parish responsibilities, and Gallagher Bassett’s claims-administration role.</a:t>
                      </a:r>
                      <a:endParaRPr lang="en-US" sz="10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extLst>
                  <a:ext uri="{0D108BD9-81ED-4DB2-BD59-A6C34878D82A}">
                    <a16:rowId xmlns:a16="http://schemas.microsoft.com/office/drawing/2014/main" val="2816301213"/>
                  </a:ext>
                </a:extLst>
              </a:tr>
              <a:tr h="757736">
                <a:tc>
                  <a:txBody>
                    <a:bodyPr/>
                    <a:lstStyle/>
                    <a:p>
                      <a:pPr marL="0" marR="0" algn="ctr">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10:45–11:15</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marL="0" marR="0">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Introduction to Lockton, Insurance Program Overview, Renewal Questionnaires, Email Communications and General Questions</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marL="0" marR="0">
                        <a:lnSpc>
                          <a:spcPct val="115000"/>
                        </a:lnSpc>
                        <a:spcAft>
                          <a:spcPts val="300"/>
                        </a:spcAft>
                        <a:buNone/>
                      </a:pPr>
                      <a:r>
                        <a:rPr lang="en-US" sz="8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rPr>
                        <a:t>Insurance program and entity deductibles overview, practical coverage, common questions, and lessons learned.</a:t>
                      </a:r>
                      <a:endParaRPr lang="en-US" sz="10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4209441001"/>
                  </a:ext>
                </a:extLst>
              </a:tr>
              <a:tr h="232060">
                <a:tc>
                  <a:txBody>
                    <a:bodyPr/>
                    <a:lstStyle/>
                    <a:p>
                      <a:pPr marL="0" marR="0" algn="ctr">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11:15-11:45</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tc>
                  <a:txBody>
                    <a:bodyPr/>
                    <a:lstStyle/>
                    <a:p>
                      <a:pPr marL="0" marR="0">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Lockton Claims and  Loss Control </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tc>
                  <a:txBody>
                    <a:bodyPr/>
                    <a:lstStyle/>
                    <a:p>
                      <a:pPr marL="0" marR="0">
                        <a:lnSpc>
                          <a:spcPct val="115000"/>
                        </a:lnSpc>
                        <a:spcAft>
                          <a:spcPts val="300"/>
                        </a:spcAft>
                        <a:buNone/>
                      </a:pPr>
                      <a:r>
                        <a:rPr lang="en-US" sz="800"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Leading loss causes and loss control best practices </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extLst>
                  <a:ext uri="{0D108BD9-81ED-4DB2-BD59-A6C34878D82A}">
                    <a16:rowId xmlns:a16="http://schemas.microsoft.com/office/drawing/2014/main" val="4257330760"/>
                  </a:ext>
                </a:extLst>
              </a:tr>
              <a:tr h="494896">
                <a:tc>
                  <a:txBody>
                    <a:bodyPr/>
                    <a:lstStyle/>
                    <a:p>
                      <a:pPr marL="0" marR="0" algn="ctr">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11:45–12:20</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marL="0" marR="0">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Cyber Liability Program Changes and Required Security Controls</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marL="0" marR="0">
                        <a:lnSpc>
                          <a:spcPct val="115000"/>
                        </a:lnSpc>
                        <a:spcAft>
                          <a:spcPts val="300"/>
                        </a:spcAft>
                        <a:buNone/>
                      </a:pPr>
                      <a:r>
                        <a:rPr lang="en-US" sz="8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rPr>
                        <a:t>Coverage changes, required controls, compliance expectations, and the effect on coverage and deductibles.</a:t>
                      </a:r>
                      <a:endParaRPr lang="en-US" sz="10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414542290"/>
                  </a:ext>
                </a:extLst>
              </a:tr>
              <a:tr h="232060">
                <a:tc>
                  <a:txBody>
                    <a:bodyPr/>
                    <a:lstStyle/>
                    <a:p>
                      <a:pPr marL="0" marR="0" algn="ctr">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12:20–12:30</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6E2E7"/>
                    </a:solidFill>
                  </a:tcPr>
                </a:tc>
                <a:tc>
                  <a:txBody>
                    <a:bodyPr/>
                    <a:lstStyle/>
                    <a:p>
                      <a:pPr marL="0" marR="0">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Break</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6E2E7"/>
                    </a:solidFill>
                  </a:tcPr>
                </a:tc>
                <a:tc>
                  <a:txBody>
                    <a:bodyPr/>
                    <a:lstStyle/>
                    <a:p>
                      <a:pPr marL="0" marR="0">
                        <a:lnSpc>
                          <a:spcPct val="115000"/>
                        </a:lnSpc>
                        <a:spcAft>
                          <a:spcPts val="300"/>
                        </a:spcAft>
                        <a:buNone/>
                      </a:pPr>
                      <a:r>
                        <a:rPr lang="en-US" sz="800"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Grab your lunch</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6E2E7"/>
                    </a:solidFill>
                  </a:tcPr>
                </a:tc>
                <a:extLst>
                  <a:ext uri="{0D108BD9-81ED-4DB2-BD59-A6C34878D82A}">
                    <a16:rowId xmlns:a16="http://schemas.microsoft.com/office/drawing/2014/main" val="2945369304"/>
                  </a:ext>
                </a:extLst>
              </a:tr>
              <a:tr h="363482">
                <a:tc>
                  <a:txBody>
                    <a:bodyPr/>
                    <a:lstStyle/>
                    <a:p>
                      <a:pPr marL="0" marR="0" algn="ctr">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12:30–1:00</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tc>
                  <a:txBody>
                    <a:bodyPr/>
                    <a:lstStyle/>
                    <a:p>
                      <a:pPr marL="0" marR="0">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Working Lunch and Safe Environment Updates</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tc>
                  <a:txBody>
                    <a:bodyPr/>
                    <a:lstStyle/>
                    <a:p>
                      <a:pPr marL="0" marR="0">
                        <a:lnSpc>
                          <a:spcPct val="115000"/>
                        </a:lnSpc>
                        <a:spcAft>
                          <a:spcPts val="300"/>
                        </a:spcAft>
                        <a:buNone/>
                      </a:pPr>
                      <a:r>
                        <a:rPr lang="en-US" sz="8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rPr>
                        <a:t>Program updates, emerging issues, compliance expectations, and parish leadership responsibilities.</a:t>
                      </a:r>
                      <a:endParaRPr lang="en-US" sz="10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extLst>
                  <a:ext uri="{0D108BD9-81ED-4DB2-BD59-A6C34878D82A}">
                    <a16:rowId xmlns:a16="http://schemas.microsoft.com/office/drawing/2014/main" val="2805073525"/>
                  </a:ext>
                </a:extLst>
              </a:tr>
              <a:tr h="363482">
                <a:tc>
                  <a:txBody>
                    <a:bodyPr/>
                    <a:lstStyle/>
                    <a:p>
                      <a:pPr marL="0" marR="0" algn="ctr">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1:00–1:30</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marL="0" marR="0">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Safety and Security Updates and Compliance</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marL="0" marR="0">
                        <a:lnSpc>
                          <a:spcPct val="115000"/>
                        </a:lnSpc>
                        <a:spcAft>
                          <a:spcPts val="300"/>
                        </a:spcAft>
                        <a:buNone/>
                      </a:pPr>
                      <a:r>
                        <a:rPr lang="en-US" sz="8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rPr>
                        <a:t>Current initiatives, compliance requirements, available resources, and expectations for parishes.</a:t>
                      </a:r>
                      <a:endParaRPr lang="en-US" sz="10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2698628529"/>
                  </a:ext>
                </a:extLst>
              </a:tr>
              <a:tr h="494896">
                <a:tc>
                  <a:txBody>
                    <a:bodyPr/>
                    <a:lstStyle/>
                    <a:p>
                      <a:pPr marL="0" marR="0" algn="ctr">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1:30–2:00</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tc>
                  <a:txBody>
                    <a:bodyPr/>
                    <a:lstStyle/>
                    <a:p>
                      <a:pPr marL="0" marR="0">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Real Estate and Parish Asset Management</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tc>
                  <a:txBody>
                    <a:bodyPr/>
                    <a:lstStyle/>
                    <a:p>
                      <a:pPr marL="0" marR="0">
                        <a:lnSpc>
                          <a:spcPct val="115000"/>
                        </a:lnSpc>
                        <a:spcAft>
                          <a:spcPts val="300"/>
                        </a:spcAft>
                        <a:buNone/>
                      </a:pPr>
                      <a:r>
                        <a:rPr lang="en-US" sz="8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rPr>
                        <a:t>Asset management, deferred maintenance, property stewardship, capital planning, and other real estate topics.</a:t>
                      </a:r>
                      <a:endParaRPr lang="en-US" sz="10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extLst>
                  <a:ext uri="{0D108BD9-81ED-4DB2-BD59-A6C34878D82A}">
                    <a16:rowId xmlns:a16="http://schemas.microsoft.com/office/drawing/2014/main" val="874071521"/>
                  </a:ext>
                </a:extLst>
              </a:tr>
              <a:tr h="232060">
                <a:tc>
                  <a:txBody>
                    <a:bodyPr/>
                    <a:lstStyle/>
                    <a:p>
                      <a:pPr marL="0" marR="0" algn="ctr">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2:00–2:15</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6E2E7"/>
                    </a:solidFill>
                  </a:tcPr>
                </a:tc>
                <a:tc>
                  <a:txBody>
                    <a:bodyPr/>
                    <a:lstStyle/>
                    <a:p>
                      <a:pPr marL="0" marR="0">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Break</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6E2E7"/>
                    </a:solidFill>
                  </a:tcPr>
                </a:tc>
                <a:tc>
                  <a:txBody>
                    <a:bodyPr/>
                    <a:lstStyle/>
                    <a:p>
                      <a:pPr marL="0" marR="0">
                        <a:lnSpc>
                          <a:spcPct val="115000"/>
                        </a:lnSpc>
                        <a:spcAft>
                          <a:spcPts val="300"/>
                        </a:spcAft>
                        <a:buNone/>
                      </a:pPr>
                      <a:r>
                        <a:rPr lang="en-US" sz="800"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Grab your caffeine</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6E2E7"/>
                    </a:solidFill>
                  </a:tcPr>
                </a:tc>
                <a:extLst>
                  <a:ext uri="{0D108BD9-81ED-4DB2-BD59-A6C34878D82A}">
                    <a16:rowId xmlns:a16="http://schemas.microsoft.com/office/drawing/2014/main" val="2921725752"/>
                  </a:ext>
                </a:extLst>
              </a:tr>
              <a:tr h="494896">
                <a:tc>
                  <a:txBody>
                    <a:bodyPr/>
                    <a:lstStyle/>
                    <a:p>
                      <a:pPr marL="0" marR="0" algn="ctr">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2:15–2:45</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tc>
                  <a:txBody>
                    <a:bodyPr/>
                    <a:lstStyle/>
                    <a:p>
                      <a:pPr marL="0" marR="0">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School Compliance Topics and the Role of Business Managers</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tc>
                  <a:txBody>
                    <a:bodyPr/>
                    <a:lstStyle/>
                    <a:p>
                      <a:pPr marL="0" marR="0">
                        <a:lnSpc>
                          <a:spcPct val="115000"/>
                        </a:lnSpc>
                        <a:spcAft>
                          <a:spcPts val="300"/>
                        </a:spcAft>
                        <a:buNone/>
                      </a:pPr>
                      <a:r>
                        <a:rPr lang="en-US" sz="8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rPr>
                        <a:t>Coordination among parish and school leaders for inspections, AHERA, safety, facilities, and other compliance requirements.</a:t>
                      </a:r>
                      <a:endParaRPr lang="en-US" sz="10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EAF1F8"/>
                    </a:solidFill>
                  </a:tcPr>
                </a:tc>
                <a:extLst>
                  <a:ext uri="{0D108BD9-81ED-4DB2-BD59-A6C34878D82A}">
                    <a16:rowId xmlns:a16="http://schemas.microsoft.com/office/drawing/2014/main" val="2317743974"/>
                  </a:ext>
                </a:extLst>
              </a:tr>
              <a:tr h="232060">
                <a:tc>
                  <a:txBody>
                    <a:bodyPr/>
                    <a:lstStyle/>
                    <a:p>
                      <a:pPr marL="0" marR="0" algn="ctr">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2:45-3:00</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nSpc>
                          <a:spcPct val="115000"/>
                        </a:lnSpc>
                        <a:spcAft>
                          <a:spcPts val="300"/>
                        </a:spcAft>
                        <a:buNone/>
                      </a:pPr>
                      <a:r>
                        <a:rPr lang="en-US" sz="800" b="1" kern="100">
                          <a:solidFill>
                            <a:srgbClr val="000000"/>
                          </a:solidFill>
                          <a:effectLst/>
                          <a:latin typeface="Aptos" panose="020B0004020202020204" pitchFamily="34" charset="0"/>
                          <a:ea typeface="Yu Mincho" panose="02020400000000000000" pitchFamily="18" charset="-128"/>
                          <a:cs typeface="Arial" panose="020B0604020202020204" pitchFamily="34" charset="0"/>
                        </a:rPr>
                        <a:t>Meeting Recap and Adjourn</a:t>
                      </a:r>
                      <a:endParaRPr lang="en-US" sz="1000" kern="10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nSpc>
                          <a:spcPct val="115000"/>
                        </a:lnSpc>
                        <a:spcAft>
                          <a:spcPts val="300"/>
                        </a:spcAft>
                        <a:buNone/>
                      </a:pPr>
                      <a:r>
                        <a:rPr lang="en-US" sz="8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rPr>
                        <a:t>Thank You!!</a:t>
                      </a:r>
                      <a:endParaRPr lang="en-US" sz="1000" kern="100" dirty="0">
                        <a:solidFill>
                          <a:srgbClr val="000000"/>
                        </a:solidFill>
                        <a:effectLst/>
                        <a:latin typeface="Aptos" panose="020B0004020202020204" pitchFamily="34" charset="0"/>
                        <a:ea typeface="Yu Mincho" panose="02020400000000000000" pitchFamily="18" charset="-128"/>
                        <a:cs typeface="Arial" panose="020B0604020202020204" pitchFamily="34" charset="0"/>
                      </a:endParaRPr>
                    </a:p>
                  </a:txBody>
                  <a:tcPr marL="59875" marR="59875" marT="48988" marB="4898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337745895"/>
                  </a:ext>
                </a:extLst>
              </a:tr>
            </a:tbl>
          </a:graphicData>
        </a:graphic>
      </p:graphicFrame>
    </p:spTree>
    <p:extLst>
      <p:ext uri="{BB962C8B-B14F-4D97-AF65-F5344CB8AC3E}">
        <p14:creationId xmlns:p14="http://schemas.microsoft.com/office/powerpoint/2010/main" val="1700095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8F83C-CAC1-FB3C-5902-65522B3219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881EE4-127A-EE05-B840-C059E0834BC6}"/>
              </a:ext>
            </a:extLst>
          </p:cNvPr>
          <p:cNvSpPr>
            <a:spLocks noGrp="1"/>
          </p:cNvSpPr>
          <p:nvPr>
            <p:ph type="title"/>
          </p:nvPr>
        </p:nvSpPr>
        <p:spPr>
          <a:xfrm>
            <a:off x="571500" y="1827235"/>
            <a:ext cx="10515600" cy="1143000"/>
          </a:xfrm>
        </p:spPr>
        <p:txBody>
          <a:bodyPr>
            <a:noAutofit/>
          </a:bodyPr>
          <a:lstStyle/>
          <a:p>
            <a:pPr algn="ctr"/>
            <a:r>
              <a:rPr lang="en-US" sz="4000" i="1" dirty="0">
                <a:latin typeface="Garamond" panose="02020404030301010803" pitchFamily="18" charset="0"/>
              </a:rPr>
              <a:t>What is the difference between Risk and Risk Management?</a:t>
            </a:r>
          </a:p>
        </p:txBody>
      </p:sp>
    </p:spTree>
    <p:extLst>
      <p:ext uri="{BB962C8B-B14F-4D97-AF65-F5344CB8AC3E}">
        <p14:creationId xmlns:p14="http://schemas.microsoft.com/office/powerpoint/2010/main" val="190602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93695-16D3-CE0C-B516-97A1065EEE5B}"/>
              </a:ext>
            </a:extLst>
          </p:cNvPr>
          <p:cNvSpPr>
            <a:spLocks noGrp="1"/>
          </p:cNvSpPr>
          <p:nvPr>
            <p:ph type="title"/>
          </p:nvPr>
        </p:nvSpPr>
        <p:spPr>
          <a:xfrm>
            <a:off x="914400" y="372519"/>
            <a:ext cx="10515600" cy="1143000"/>
          </a:xfrm>
        </p:spPr>
        <p:txBody>
          <a:bodyPr>
            <a:normAutofit/>
          </a:bodyPr>
          <a:lstStyle/>
          <a:p>
            <a:pPr algn="ctr"/>
            <a:r>
              <a:rPr lang="en-US" sz="4800" dirty="0"/>
              <a:t>What is Risk?</a:t>
            </a:r>
          </a:p>
        </p:txBody>
      </p:sp>
      <p:sp>
        <p:nvSpPr>
          <p:cNvPr id="4" name="Title 1">
            <a:extLst>
              <a:ext uri="{FF2B5EF4-FFF2-40B4-BE49-F238E27FC236}">
                <a16:creationId xmlns:a16="http://schemas.microsoft.com/office/drawing/2014/main" id="{9E5C5546-0094-A0CF-081C-B975A2476E00}"/>
              </a:ext>
            </a:extLst>
          </p:cNvPr>
          <p:cNvSpPr>
            <a:spLocks noGrp="1"/>
          </p:cNvSpPr>
          <p:nvPr>
            <p:ph type="body" idx="1"/>
          </p:nvPr>
        </p:nvSpPr>
        <p:spPr>
          <a:xfrm>
            <a:off x="609599" y="1600187"/>
            <a:ext cx="10515600" cy="1508125"/>
          </a:xfrm>
        </p:spPr>
        <p:txBody>
          <a:bodyPr>
            <a:normAutofit/>
          </a:bodyPr>
          <a:lstStyle/>
          <a:p>
            <a:pPr marL="0" marR="0" lvl="1" indent="0" algn="ctr"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5569"/>
                </a:solidFill>
                <a:effectLst/>
                <a:uLnTx/>
                <a:uFillTx/>
                <a:latin typeface="Arial" panose="020B0604020202020204"/>
                <a:ea typeface="Source Sans Pro"/>
                <a:cs typeface="+mn-cs"/>
              </a:rPr>
              <a:t>For a Catholic Archdiocese, risks are the factors (internal and external) that influence the Church's ability to carry out its Mission. They are not mission failures themselves, but the uncertainties and drivers, both positive and negative, that can affect pastoral effectiveness, financial stewardship, compliance, reputation, and long-term sustainability.</a:t>
            </a:r>
            <a:endParaRPr kumimoji="0" lang="en-US" b="0" i="0" u="none" strike="noStrike" kern="1200" cap="none" spc="0" normalizeH="0" baseline="0" noProof="0" dirty="0">
              <a:ln>
                <a:noFill/>
              </a:ln>
              <a:solidFill>
                <a:srgbClr val="005569"/>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77579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58AD-B6B9-A2DF-C910-0941B2E070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8849A9-6114-0777-2CFF-3DE8A078920F}"/>
              </a:ext>
            </a:extLst>
          </p:cNvPr>
          <p:cNvSpPr>
            <a:spLocks noGrp="1"/>
          </p:cNvSpPr>
          <p:nvPr>
            <p:ph type="title"/>
          </p:nvPr>
        </p:nvSpPr>
        <p:spPr>
          <a:xfrm>
            <a:off x="914400" y="533392"/>
            <a:ext cx="10515600" cy="1143000"/>
          </a:xfrm>
        </p:spPr>
        <p:txBody>
          <a:bodyPr>
            <a:normAutofit/>
          </a:bodyPr>
          <a:lstStyle/>
          <a:p>
            <a:pPr algn="ctr"/>
            <a:r>
              <a:rPr lang="en-US" sz="4800" dirty="0"/>
              <a:t>What is Risk Management?</a:t>
            </a:r>
          </a:p>
        </p:txBody>
      </p:sp>
      <p:sp>
        <p:nvSpPr>
          <p:cNvPr id="4" name="Title 1">
            <a:extLst>
              <a:ext uri="{FF2B5EF4-FFF2-40B4-BE49-F238E27FC236}">
                <a16:creationId xmlns:a16="http://schemas.microsoft.com/office/drawing/2014/main" id="{4D36AF13-D7D6-9A67-BC40-28460CA4C532}"/>
              </a:ext>
            </a:extLst>
          </p:cNvPr>
          <p:cNvSpPr>
            <a:spLocks noGrp="1"/>
          </p:cNvSpPr>
          <p:nvPr>
            <p:ph type="body" idx="1"/>
          </p:nvPr>
        </p:nvSpPr>
        <p:spPr>
          <a:xfrm>
            <a:off x="304798" y="1777984"/>
            <a:ext cx="10515600" cy="1508125"/>
          </a:xfrm>
        </p:spPr>
        <p:txBody>
          <a:bodyP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a:pPr>
            <a:r>
              <a:rPr lang="en-US" dirty="0">
                <a:solidFill>
                  <a:schemeClr val="tx2"/>
                </a:solidFill>
                <a:effectLst/>
                <a:latin typeface="Calibri" panose="020F0502020204030204" pitchFamily="34" charset="0"/>
              </a:rPr>
              <a:t>Risk management for the Archdiocese is about protecting the people, property, and resources entrusted to the Church so our </a:t>
            </a:r>
            <a:r>
              <a:rPr lang="en-US" dirty="0">
                <a:solidFill>
                  <a:schemeClr val="tx2"/>
                </a:solidFill>
                <a:latin typeface="Calibri" panose="020F0502020204030204" pitchFamily="34" charset="0"/>
              </a:rPr>
              <a:t>Parishes, Schools, and other Ecclesiastical Entities (EEs)</a:t>
            </a:r>
            <a:r>
              <a:rPr lang="en-US" dirty="0">
                <a:solidFill>
                  <a:schemeClr val="tx2"/>
                </a:solidFill>
                <a:effectLst/>
                <a:latin typeface="Calibri" panose="020F0502020204030204" pitchFamily="34" charset="0"/>
              </a:rPr>
              <a:t> can carry out their mission. We help them identify risks, prevent harm, and respond when something goes wrong—through safety, insurance, claims support, and practical guidance. Our goal is to help leaders make informed decisions, safeguard the faithful, and be good stewards of the Church’s resources. It is not the role of one person or department, but the responsibility of all.</a:t>
            </a:r>
            <a:endParaRPr kumimoji="0" lang="en-US" b="0" i="0" u="none" strike="noStrike" kern="1200" cap="none" spc="0" normalizeH="0" baseline="0" noProof="0" dirty="0">
              <a:ln>
                <a:noFill/>
              </a:ln>
              <a:solidFill>
                <a:schemeClr val="tx2"/>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81125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C4BB4-9140-6EF6-2C15-B4752EC745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1967A8-038E-482F-99EC-A45240AC4FE6}"/>
              </a:ext>
            </a:extLst>
          </p:cNvPr>
          <p:cNvSpPr>
            <a:spLocks noGrp="1"/>
          </p:cNvSpPr>
          <p:nvPr>
            <p:ph type="title"/>
          </p:nvPr>
        </p:nvSpPr>
        <p:spPr>
          <a:xfrm>
            <a:off x="1417320" y="365760"/>
            <a:ext cx="9829800" cy="1325563"/>
          </a:xfrm>
        </p:spPr>
        <p:txBody>
          <a:bodyPr>
            <a:normAutofit/>
          </a:bodyPr>
          <a:lstStyle/>
          <a:p>
            <a:r>
              <a:rPr lang="en-US" sz="3200" dirty="0">
                <a:latin typeface="Oswald" panose="00000500000000000000" pitchFamily="2" charset="0"/>
                <a:ea typeface="Calibri" panose="020F0502020204030204" pitchFamily="34" charset="0"/>
                <a:cs typeface="Calibri" panose="020F0502020204030204" pitchFamily="34" charset="0"/>
              </a:rPr>
              <a:t>Parish Risk Management—Why it Matters </a:t>
            </a:r>
          </a:p>
        </p:txBody>
      </p:sp>
      <p:sp>
        <p:nvSpPr>
          <p:cNvPr id="3" name="Content Placeholder 2">
            <a:extLst>
              <a:ext uri="{FF2B5EF4-FFF2-40B4-BE49-F238E27FC236}">
                <a16:creationId xmlns:a16="http://schemas.microsoft.com/office/drawing/2014/main" id="{CC7E1BD6-C9D6-E75A-16DC-41E9F0A58BFD}"/>
              </a:ext>
            </a:extLst>
          </p:cNvPr>
          <p:cNvSpPr>
            <a:spLocks noGrp="1"/>
          </p:cNvSpPr>
          <p:nvPr>
            <p:ph idx="1"/>
          </p:nvPr>
        </p:nvSpPr>
        <p:spPr>
          <a:xfrm>
            <a:off x="1828801" y="1526095"/>
            <a:ext cx="9418319" cy="1619441"/>
          </a:xfrm>
        </p:spPr>
        <p:txBody>
          <a:bodyPr>
            <a:noAutofit/>
          </a:bodyPr>
          <a:lstStyle/>
          <a:p>
            <a:pPr>
              <a:buFont typeface="Wingdings" panose="05000000000000000000" pitchFamily="2" charset="2"/>
              <a:buChar char="Ø"/>
            </a:pPr>
            <a:r>
              <a:rPr lang="en-US" sz="2000" dirty="0">
                <a:solidFill>
                  <a:schemeClr val="tx2"/>
                </a:solidFill>
                <a:latin typeface="+mn-lt"/>
                <a:ea typeface="Calibri" panose="020F0502020204030204" pitchFamily="34" charset="0"/>
                <a:cs typeface="Calibri" panose="020F0502020204030204" pitchFamily="34" charset="0"/>
              </a:rPr>
              <a:t>Risk Management is rooted in Stewardship and Prudence</a:t>
            </a:r>
          </a:p>
          <a:p>
            <a:pPr>
              <a:buFont typeface="Wingdings" panose="05000000000000000000" pitchFamily="2" charset="2"/>
              <a:buChar char="Ø"/>
            </a:pPr>
            <a:r>
              <a:rPr lang="en-US" sz="2000" dirty="0">
                <a:solidFill>
                  <a:schemeClr val="tx2"/>
                </a:solidFill>
                <a:latin typeface="+mn-lt"/>
                <a:ea typeface="Calibri" panose="020F0502020204030204" pitchFamily="34" charset="0"/>
                <a:cs typeface="Calibri" panose="020F0502020204030204" pitchFamily="34" charset="0"/>
              </a:rPr>
              <a:t>Parables of the Faithful and Prudent Steward—Jesus’ teachings in Luke emphasize proactive oversight of entrusted resources, with accountability for negligence:</a:t>
            </a:r>
          </a:p>
          <a:p>
            <a:pPr lvl="1"/>
            <a:r>
              <a:rPr lang="en-US" sz="1400" i="1" dirty="0">
                <a:solidFill>
                  <a:schemeClr val="tx2"/>
                </a:solidFill>
                <a:latin typeface="Calibri" panose="020F0502020204030204" pitchFamily="34" charset="0"/>
                <a:ea typeface="Calibri" panose="020F0502020204030204" pitchFamily="34" charset="0"/>
                <a:cs typeface="Calibri" panose="020F0502020204030204" pitchFamily="34" charset="0"/>
              </a:rPr>
              <a:t>Luke 12:42 – "Who then is the faithful and prudent manager whom his master will put in charge of his slaves, to give them their allowance of food at the proper time?“</a:t>
            </a:r>
          </a:p>
          <a:p>
            <a:pPr lvl="1"/>
            <a:r>
              <a:rPr lang="en-US" sz="1400" i="1" dirty="0">
                <a:solidFill>
                  <a:schemeClr val="tx2"/>
                </a:solidFill>
                <a:latin typeface="Calibri" panose="020F0502020204030204" pitchFamily="34" charset="0"/>
                <a:ea typeface="Calibri" panose="020F0502020204030204" pitchFamily="34" charset="0"/>
                <a:cs typeface="Calibri" panose="020F0502020204030204" pitchFamily="34" charset="0"/>
              </a:rPr>
              <a:t>Luke 12:43-44 – "Blessed is that slave whom his master will find at work when he arrives. Truly I tell you, he will put that one in charge of all his possessions.“</a:t>
            </a:r>
          </a:p>
          <a:p>
            <a:pPr lvl="1"/>
            <a:r>
              <a:rPr lang="en-US" sz="1400" i="1" dirty="0">
                <a:solidFill>
                  <a:schemeClr val="tx2"/>
                </a:solidFill>
                <a:latin typeface="Calibri" panose="020F0502020204030204" pitchFamily="34" charset="0"/>
                <a:ea typeface="Calibri" panose="020F0502020204030204" pitchFamily="34" charset="0"/>
                <a:cs typeface="Calibri" panose="020F0502020204030204" pitchFamily="34" charset="0"/>
              </a:rPr>
              <a:t>Luke 12:45-48 –"From everyone to whom much has been given, much will be required; and from the one to whom much has been entrusted, even more will be demanded.“</a:t>
            </a:r>
          </a:p>
          <a:p>
            <a:pPr defTabSz="457200">
              <a:lnSpc>
                <a:spcPct val="100000"/>
              </a:lnSpc>
              <a:spcBef>
                <a:spcPts val="0"/>
              </a:spcBef>
              <a:buFont typeface="Wingdings" panose="05000000000000000000" pitchFamily="2" charset="2"/>
              <a:buChar char="Ø"/>
              <a:defRPr/>
            </a:pPr>
            <a:r>
              <a:rPr kumimoji="0" lang="en-US" sz="2000" b="0" i="0" u="none" strike="noStrike" kern="1200" cap="none" spc="0" normalizeH="0" baseline="0" noProof="0" dirty="0">
                <a:ln>
                  <a:noFill/>
                </a:ln>
                <a:solidFill>
                  <a:srgbClr val="00556A"/>
                </a:solidFill>
                <a:effectLst/>
                <a:uLnTx/>
                <a:uFillTx/>
                <a:latin typeface="Arial" panose="020B0604020202020204"/>
                <a:ea typeface="+mn-ea"/>
                <a:cs typeface="+mn-cs"/>
              </a:rPr>
              <a:t>Risk affects everything we do.</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556A"/>
                </a:solidFill>
                <a:effectLst/>
                <a:uLnTx/>
                <a:uFillTx/>
                <a:latin typeface="Arial" panose="020B0604020202020204"/>
                <a:ea typeface="+mn-ea"/>
                <a:cs typeface="+mn-cs"/>
              </a:rPr>
              <a:t>The typical Catholic parish is exposed to numerous risks daily.</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556A"/>
                </a:solidFill>
                <a:effectLst/>
                <a:uLnTx/>
                <a:uFillTx/>
                <a:latin typeface="Arial" panose="020B0604020202020204"/>
                <a:ea typeface="+mn-ea"/>
                <a:cs typeface="+mn-cs"/>
              </a:rPr>
              <a:t>Unbudgeted losses detract from the parish mission.</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556A"/>
                </a:solidFill>
                <a:effectLst/>
                <a:uLnTx/>
                <a:uFillTx/>
                <a:latin typeface="Arial" panose="020B0604020202020204"/>
                <a:ea typeface="+mn-ea"/>
                <a:cs typeface="+mn-cs"/>
              </a:rPr>
              <a:t>Adverse events can impact a parishes reputation and drive people away from the Catholic Church.</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556A"/>
                </a:solidFill>
                <a:effectLst/>
                <a:uLnTx/>
                <a:uFillTx/>
                <a:latin typeface="Arial" panose="020B0604020202020204"/>
                <a:ea typeface="+mn-ea"/>
                <a:cs typeface="+mn-cs"/>
              </a:rPr>
              <a:t>Good risk management processes help ensure long-term sustainability and the smooth functioning of parish operation</a:t>
            </a:r>
          </a:p>
        </p:txBody>
      </p:sp>
    </p:spTree>
    <p:extLst>
      <p:ext uri="{BB962C8B-B14F-4D97-AF65-F5344CB8AC3E}">
        <p14:creationId xmlns:p14="http://schemas.microsoft.com/office/powerpoint/2010/main" val="1932674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A1FCA-0881-AEC7-304C-A5C1F03DF31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A4B7C7C-DFE1-9EF0-496F-CCE9B06CCAB7}"/>
              </a:ext>
            </a:extLst>
          </p:cNvPr>
          <p:cNvSpPr txBox="1"/>
          <p:nvPr/>
        </p:nvSpPr>
        <p:spPr>
          <a:xfrm>
            <a:off x="457200" y="430771"/>
            <a:ext cx="6409944"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schemeClr val="tx2"/>
                </a:solidFill>
                <a:effectLst/>
                <a:uLnTx/>
                <a:uFillTx/>
                <a:latin typeface="Oswald" panose="00000500000000000000" pitchFamily="2" charset="0"/>
              </a:rPr>
              <a:t>Parish Risk Management—</a:t>
            </a:r>
            <a:r>
              <a:rPr lang="en-US" sz="2400" dirty="0">
                <a:solidFill>
                  <a:schemeClr val="tx2"/>
                </a:solidFill>
                <a:latin typeface="Oswald" panose="00000500000000000000" pitchFamily="2" charset="0"/>
              </a:rPr>
              <a:t>How It Is Different in an Apostolic Age </a:t>
            </a:r>
            <a:endParaRPr kumimoji="0" lang="en-US" sz="2400" i="0" u="none" strike="noStrike" kern="1200" cap="none" spc="0" normalizeH="0" baseline="0" noProof="0" dirty="0">
              <a:ln>
                <a:noFill/>
              </a:ln>
              <a:solidFill>
                <a:schemeClr val="tx2"/>
              </a:solidFill>
              <a:effectLst/>
              <a:uLnTx/>
              <a:uFillTx/>
              <a:latin typeface="Oswald" panose="00000500000000000000" pitchFamily="2" charset="0"/>
            </a:endParaRPr>
          </a:p>
        </p:txBody>
      </p:sp>
      <p:sp>
        <p:nvSpPr>
          <p:cNvPr id="3" name="TextBox 2">
            <a:extLst>
              <a:ext uri="{FF2B5EF4-FFF2-40B4-BE49-F238E27FC236}">
                <a16:creationId xmlns:a16="http://schemas.microsoft.com/office/drawing/2014/main" id="{58E96A61-DA45-E864-841B-B30470C3F629}"/>
              </a:ext>
            </a:extLst>
          </p:cNvPr>
          <p:cNvSpPr txBox="1"/>
          <p:nvPr/>
        </p:nvSpPr>
        <p:spPr>
          <a:xfrm>
            <a:off x="291233" y="1390914"/>
            <a:ext cx="7185152" cy="4524315"/>
          </a:xfrm>
          <a:prstGeom prst="rect">
            <a:avLst/>
          </a:prstGeom>
          <a:noFill/>
        </p:spPr>
        <p:txBody>
          <a:bodyPr wrap="square">
            <a:spAutoFit/>
          </a:bodyPr>
          <a:lstStyle/>
          <a:p>
            <a:pPr marL="285750" indent="-285750">
              <a:buFont typeface="Wingdings" panose="05000000000000000000" pitchFamily="2" charset="2"/>
              <a:buChar char="Ø"/>
            </a:pPr>
            <a:r>
              <a:rPr lang="en-US" sz="1600" dirty="0">
                <a:solidFill>
                  <a:schemeClr val="tx2"/>
                </a:solidFill>
              </a:rPr>
              <a:t>The legal climate has created an entire class of litigation welfare. The Church is a key target.</a:t>
            </a:r>
          </a:p>
          <a:p>
            <a:pPr marL="285750" indent="-285750">
              <a:buFont typeface="Wingdings" panose="05000000000000000000" pitchFamily="2" charset="2"/>
              <a:buChar char="Ø"/>
            </a:pPr>
            <a:r>
              <a:rPr lang="en-US" sz="1600" dirty="0">
                <a:solidFill>
                  <a:schemeClr val="tx2"/>
                </a:solidFill>
              </a:rPr>
              <a:t>It is not uncommon for parishioners and school families to sue their parish/school.</a:t>
            </a:r>
          </a:p>
          <a:p>
            <a:pPr marL="285750" indent="-285750">
              <a:buFont typeface="Wingdings" panose="05000000000000000000" pitchFamily="2" charset="2"/>
              <a:buChar char="Ø"/>
            </a:pPr>
            <a:r>
              <a:rPr lang="en-US" sz="1600" dirty="0">
                <a:solidFill>
                  <a:schemeClr val="tx2"/>
                </a:solidFill>
              </a:rPr>
              <a:t>Employees can abuse the workers compensation system.</a:t>
            </a:r>
          </a:p>
          <a:p>
            <a:pPr marL="285750" indent="-285750">
              <a:buFont typeface="Wingdings" panose="05000000000000000000" pitchFamily="2" charset="2"/>
              <a:buChar char="Ø"/>
            </a:pPr>
            <a:r>
              <a:rPr lang="en-US" sz="1600" dirty="0">
                <a:solidFill>
                  <a:schemeClr val="tx2"/>
                </a:solidFill>
              </a:rPr>
              <a:t>Our Parishes are targets for Cyber theft and security breaches which can cause significant financial and reputational harm.</a:t>
            </a:r>
          </a:p>
          <a:p>
            <a:pPr marL="285750" indent="-285750">
              <a:buFont typeface="Wingdings" panose="05000000000000000000" pitchFamily="2" charset="2"/>
              <a:buChar char="Ø"/>
            </a:pPr>
            <a:r>
              <a:rPr lang="en-US" sz="1600" dirty="0">
                <a:solidFill>
                  <a:schemeClr val="tx2"/>
                </a:solidFill>
              </a:rPr>
              <a:t>Aging buildings are creating financial and moral hazards.</a:t>
            </a:r>
          </a:p>
          <a:p>
            <a:pPr marL="285750" indent="-285750">
              <a:buFont typeface="Wingdings" panose="05000000000000000000" pitchFamily="2" charset="2"/>
              <a:buChar char="Ø"/>
            </a:pPr>
            <a:r>
              <a:rPr lang="en-US" sz="1600" dirty="0">
                <a:solidFill>
                  <a:schemeClr val="tx2"/>
                </a:solidFill>
              </a:rPr>
              <a:t>In Colorado (and other states) unfriendly legislatures are creating undue regulatory pressures for the Church.</a:t>
            </a:r>
          </a:p>
          <a:p>
            <a:pPr marL="285750" indent="-285750">
              <a:buFont typeface="Wingdings" panose="05000000000000000000" pitchFamily="2" charset="2"/>
              <a:buChar char="Ø"/>
            </a:pPr>
            <a:r>
              <a:rPr lang="en-US" sz="1600" dirty="0">
                <a:solidFill>
                  <a:schemeClr val="tx2"/>
                </a:solidFill>
              </a:rPr>
              <a:t>Many parishes still feel the effects of the COVID shutdowns.</a:t>
            </a:r>
          </a:p>
          <a:p>
            <a:pPr marL="285750" indent="-285750">
              <a:buFont typeface="Wingdings" panose="05000000000000000000" pitchFamily="2" charset="2"/>
              <a:buChar char="Ø"/>
            </a:pPr>
            <a:r>
              <a:rPr lang="en-US" sz="1600" dirty="0">
                <a:solidFill>
                  <a:schemeClr val="tx2"/>
                </a:solidFill>
              </a:rPr>
              <a:t>Geographic swings are impacting parish dynamics and financial wherewithal. </a:t>
            </a:r>
          </a:p>
          <a:p>
            <a:pPr marL="285750" indent="-285750">
              <a:buFont typeface="Wingdings" panose="05000000000000000000" pitchFamily="2" charset="2"/>
              <a:buChar char="Ø"/>
            </a:pPr>
            <a:endParaRPr lang="en-US" sz="1600" dirty="0">
              <a:solidFill>
                <a:schemeClr val="tx2"/>
              </a:solidFill>
            </a:endParaRPr>
          </a:p>
          <a:p>
            <a:pPr marL="285750" indent="-285750">
              <a:buFont typeface="Wingdings" panose="05000000000000000000" pitchFamily="2" charset="2"/>
              <a:buChar char="Ø"/>
            </a:pPr>
            <a:endParaRPr lang="en-US" sz="1600" dirty="0">
              <a:solidFill>
                <a:schemeClr val="tx2"/>
              </a:solidFill>
            </a:endParaRPr>
          </a:p>
          <a:p>
            <a:pPr marL="285750" indent="-285750">
              <a:buFont typeface="Wingdings" panose="05000000000000000000" pitchFamily="2" charset="2"/>
              <a:buChar char="Ø"/>
            </a:pPr>
            <a:endParaRPr lang="en-US" sz="1600" dirty="0">
              <a:solidFill>
                <a:schemeClr val="tx2"/>
              </a:solidFill>
            </a:endParaRPr>
          </a:p>
          <a:p>
            <a:pPr marL="285750" indent="-285750">
              <a:buFont typeface="Wingdings" panose="05000000000000000000" pitchFamily="2" charset="2"/>
              <a:buChar char="Ø"/>
            </a:pPr>
            <a:endParaRPr lang="en-US" sz="1600" dirty="0">
              <a:solidFill>
                <a:schemeClr val="tx2"/>
              </a:solidFill>
            </a:endParaRPr>
          </a:p>
          <a:p>
            <a:endParaRPr lang="en-US" sz="1600" dirty="0">
              <a:solidFill>
                <a:schemeClr val="tx2"/>
              </a:solidFill>
            </a:endParaRPr>
          </a:p>
        </p:txBody>
      </p:sp>
      <p:pic>
        <p:nvPicPr>
          <p:cNvPr id="9" name="Picture 8">
            <a:extLst>
              <a:ext uri="{FF2B5EF4-FFF2-40B4-BE49-F238E27FC236}">
                <a16:creationId xmlns:a16="http://schemas.microsoft.com/office/drawing/2014/main" id="{2D512EE9-F3F8-AF3D-45EE-80B63B47A694}"/>
              </a:ext>
            </a:extLst>
          </p:cNvPr>
          <p:cNvPicPr>
            <a:picLocks noChangeAspect="1"/>
          </p:cNvPicPr>
          <p:nvPr/>
        </p:nvPicPr>
        <p:blipFill>
          <a:blip r:embed="rId3"/>
          <a:stretch>
            <a:fillRect/>
          </a:stretch>
        </p:blipFill>
        <p:spPr>
          <a:xfrm>
            <a:off x="7532604" y="3819929"/>
            <a:ext cx="3719594" cy="2286000"/>
          </a:xfrm>
          <a:prstGeom prst="rect">
            <a:avLst/>
          </a:prstGeom>
        </p:spPr>
      </p:pic>
      <p:pic>
        <p:nvPicPr>
          <p:cNvPr id="10" name="Picture 9">
            <a:extLst>
              <a:ext uri="{FF2B5EF4-FFF2-40B4-BE49-F238E27FC236}">
                <a16:creationId xmlns:a16="http://schemas.microsoft.com/office/drawing/2014/main" id="{92085E2A-B2A8-1358-4290-27C6C5B4F562}"/>
              </a:ext>
            </a:extLst>
          </p:cNvPr>
          <p:cNvPicPr>
            <a:picLocks noChangeAspect="1"/>
          </p:cNvPicPr>
          <p:nvPr/>
        </p:nvPicPr>
        <p:blipFill>
          <a:blip r:embed="rId4"/>
          <a:srcRect l="7642" t="3209" r="4797" b="7672"/>
          <a:stretch>
            <a:fillRect/>
          </a:stretch>
        </p:blipFill>
        <p:spPr>
          <a:xfrm>
            <a:off x="7946136" y="389799"/>
            <a:ext cx="3282696" cy="3300984"/>
          </a:xfrm>
          <a:prstGeom prst="rect">
            <a:avLst/>
          </a:prstGeom>
        </p:spPr>
      </p:pic>
    </p:spTree>
    <p:extLst>
      <p:ext uri="{BB962C8B-B14F-4D97-AF65-F5344CB8AC3E}">
        <p14:creationId xmlns:p14="http://schemas.microsoft.com/office/powerpoint/2010/main" val="3869239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E080F-D84E-6E56-40CC-A5C5BE9CCC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8E5B83-182F-3086-7533-45D29F645344}"/>
              </a:ext>
            </a:extLst>
          </p:cNvPr>
          <p:cNvSpPr>
            <a:spLocks noGrp="1"/>
          </p:cNvSpPr>
          <p:nvPr>
            <p:ph type="title"/>
          </p:nvPr>
        </p:nvSpPr>
        <p:spPr>
          <a:xfrm>
            <a:off x="914400" y="1786454"/>
            <a:ext cx="10515600" cy="1143000"/>
          </a:xfrm>
        </p:spPr>
        <p:txBody>
          <a:bodyPr>
            <a:noAutofit/>
          </a:bodyPr>
          <a:lstStyle/>
          <a:p>
            <a:pPr algn="ctr"/>
            <a:r>
              <a:rPr lang="en-US" sz="4000" i="1" dirty="0">
                <a:latin typeface="Garamond" panose="02020404030301010803" pitchFamily="18" charset="0"/>
              </a:rPr>
              <a:t>Is Gallagher Bassett our Insurance Company, Third Party Administrator, or Insurance Broker?</a:t>
            </a:r>
          </a:p>
        </p:txBody>
      </p:sp>
    </p:spTree>
    <p:extLst>
      <p:ext uri="{BB962C8B-B14F-4D97-AF65-F5344CB8AC3E}">
        <p14:creationId xmlns:p14="http://schemas.microsoft.com/office/powerpoint/2010/main" val="4117068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0E6B06E9-280E-38A3-BAAB-4D8522829D02}"/>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447"/>
            <a:ext cx="12190414" cy="6857330"/>
          </a:xfrm>
          <a:prstGeom prst="rect">
            <a:avLst/>
          </a:prstGeom>
        </p:spPr>
      </p:pic>
      <p:sp>
        <p:nvSpPr>
          <p:cNvPr id="36" name="Rectangle 35">
            <a:extLst>
              <a:ext uri="{FF2B5EF4-FFF2-40B4-BE49-F238E27FC236}">
                <a16:creationId xmlns:a16="http://schemas.microsoft.com/office/drawing/2014/main" id="{4A426F3A-6EF6-A2B9-36F5-E5009AC95A83}"/>
              </a:ext>
            </a:extLst>
          </p:cNvPr>
          <p:cNvSpPr/>
          <p:nvPr/>
        </p:nvSpPr>
        <p:spPr>
          <a:xfrm flipH="1">
            <a:off x="0" y="447"/>
            <a:ext cx="12190414" cy="6857330"/>
          </a:xfrm>
          <a:prstGeom prst="rect">
            <a:avLst/>
          </a:prstGeom>
          <a:solidFill>
            <a:schemeClr val="accent4">
              <a:lumMod val="75000"/>
              <a:alpha val="82000"/>
            </a:schemeClr>
          </a:solidFill>
          <a:ln w="9525">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1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37" name="Rectangle 36">
            <a:extLst>
              <a:ext uri="{FF2B5EF4-FFF2-40B4-BE49-F238E27FC236}">
                <a16:creationId xmlns:a16="http://schemas.microsoft.com/office/drawing/2014/main" id="{96B72349-E47A-E23A-D03C-3D744DFF37E0}"/>
              </a:ext>
            </a:extLst>
          </p:cNvPr>
          <p:cNvSpPr/>
          <p:nvPr/>
        </p:nvSpPr>
        <p:spPr bwMode="auto">
          <a:xfrm>
            <a:off x="794" y="6337410"/>
            <a:ext cx="12190414" cy="520367"/>
          </a:xfrm>
          <a:prstGeom prst="rect">
            <a:avLst/>
          </a:prstGeom>
          <a:solidFill>
            <a:schemeClr val="tx1">
              <a:lumMod val="95000"/>
              <a:lumOff val="5000"/>
              <a:alpha val="76059"/>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31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sp>
        <p:nvSpPr>
          <p:cNvPr id="38" name="TextBox 37">
            <a:extLst>
              <a:ext uri="{FF2B5EF4-FFF2-40B4-BE49-F238E27FC236}">
                <a16:creationId xmlns:a16="http://schemas.microsoft.com/office/drawing/2014/main" id="{1B9F8457-C5A1-E79B-E3E3-72F906593538}"/>
              </a:ext>
            </a:extLst>
          </p:cNvPr>
          <p:cNvSpPr txBox="1"/>
          <p:nvPr/>
        </p:nvSpPr>
        <p:spPr>
          <a:xfrm>
            <a:off x="11634052" y="6455487"/>
            <a:ext cx="269626" cy="276999"/>
          </a:xfrm>
          <a:prstGeom prst="rect">
            <a:avLst/>
          </a:prstGeom>
          <a:noFill/>
        </p:spPr>
        <p:txBody>
          <a:bodyPr wrap="none" rtlCol="0">
            <a:spAutoFit/>
          </a:bodyPr>
          <a:lstStyle/>
          <a:p>
            <a:pPr marL="0" marR="0" lvl="0" indent="0" algn="l" defTabSz="914310" rtl="0" eaLnBrk="1" fontAlgn="auto" latinLnBrk="0" hangingPunct="1">
              <a:lnSpc>
                <a:spcPct val="100000"/>
              </a:lnSpc>
              <a:spcBef>
                <a:spcPts val="0"/>
              </a:spcBef>
              <a:spcAft>
                <a:spcPts val="0"/>
              </a:spcAft>
              <a:buClrTx/>
              <a:buSzTx/>
              <a:buFontTx/>
              <a:buNone/>
              <a:tabLst/>
              <a:defRPr/>
            </a:pPr>
            <a:fld id="{174FED9F-9B3F-46A1-AA7A-E1862A4326D4}" type="slidenum">
              <a:rPr kumimoji="0" lang="en-US" sz="1200" b="0" i="0" u="none" strike="noStrike" kern="1200" cap="none" spc="0" normalizeH="0" baseline="0" noProof="0" dirty="0">
                <a:ln>
                  <a:noFill/>
                </a:ln>
                <a:solidFill>
                  <a:srgbClr val="FFFFFF"/>
                </a:solidFill>
                <a:effectLst/>
                <a:uLnTx/>
                <a:uFillTx/>
                <a:latin typeface="Century Gothic"/>
                <a:ea typeface="+mn-ea"/>
                <a:cs typeface="Century Gothic"/>
              </a:rPr>
              <a:pPr marL="0" marR="0" lvl="0" indent="0" algn="l" defTabSz="91431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FFFFFF"/>
              </a:solidFill>
              <a:effectLst/>
              <a:uLnTx/>
              <a:uFillTx/>
              <a:latin typeface="Century Gothic"/>
              <a:ea typeface="+mn-ea"/>
              <a:cs typeface="Century Gothic"/>
            </a:endParaRPr>
          </a:p>
        </p:txBody>
      </p:sp>
      <p:sp>
        <p:nvSpPr>
          <p:cNvPr id="39" name="TextBox 3">
            <a:extLst>
              <a:ext uri="{FF2B5EF4-FFF2-40B4-BE49-F238E27FC236}">
                <a16:creationId xmlns:a16="http://schemas.microsoft.com/office/drawing/2014/main" id="{F79A62A9-0BC7-357C-2EA2-E840439BD39B}"/>
              </a:ext>
            </a:extLst>
          </p:cNvPr>
          <p:cNvSpPr txBox="1">
            <a:spLocks noChangeArrowheads="1"/>
          </p:cNvSpPr>
          <p:nvPr/>
        </p:nvSpPr>
        <p:spPr bwMode="auto">
          <a:xfrm>
            <a:off x="10314834" y="6482291"/>
            <a:ext cx="1439677"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pPr marL="0" marR="0" lvl="0" indent="0" algn="l" defTabSz="914310" rtl="0" eaLnBrk="1" fontAlgn="auto" latinLnBrk="0" hangingPunct="1">
              <a:lnSpc>
                <a:spcPct val="100000"/>
              </a:lnSpc>
              <a:spcBef>
                <a:spcPts val="0"/>
              </a:spcBef>
              <a:spcAft>
                <a:spcPts val="0"/>
              </a:spcAft>
              <a:buClrTx/>
              <a:buSzTx/>
              <a:buFontTx/>
              <a:buNone/>
              <a:tabLst/>
              <a:defRPr/>
            </a:pPr>
            <a:r>
              <a:rPr kumimoji="0" lang="en-US" altLang="en-US" sz="900" b="0" i="0"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All rights reserved. ©</a:t>
            </a:r>
          </a:p>
        </p:txBody>
      </p:sp>
      <p:pic>
        <p:nvPicPr>
          <p:cNvPr id="40" name="Picture 39">
            <a:extLst>
              <a:ext uri="{FF2B5EF4-FFF2-40B4-BE49-F238E27FC236}">
                <a16:creationId xmlns:a16="http://schemas.microsoft.com/office/drawing/2014/main" id="{4E5F2EFF-81D7-6E44-BE26-3DE592D47AE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215360" y="6421167"/>
            <a:ext cx="2358255" cy="355554"/>
          </a:xfrm>
          <a:prstGeom prst="rect">
            <a:avLst/>
          </a:prstGeom>
        </p:spPr>
      </p:pic>
      <p:sp>
        <p:nvSpPr>
          <p:cNvPr id="41" name="Title 38">
            <a:extLst>
              <a:ext uri="{FF2B5EF4-FFF2-40B4-BE49-F238E27FC236}">
                <a16:creationId xmlns:a16="http://schemas.microsoft.com/office/drawing/2014/main" id="{1F9B6763-8C7C-5820-F7FE-162F0367E08E}"/>
              </a:ext>
            </a:extLst>
          </p:cNvPr>
          <p:cNvSpPr>
            <a:spLocks noGrp="1"/>
          </p:cNvSpPr>
          <p:nvPr>
            <p:ph type="title"/>
          </p:nvPr>
        </p:nvSpPr>
        <p:spPr>
          <a:xfrm>
            <a:off x="362263" y="189044"/>
            <a:ext cx="10813737" cy="595810"/>
          </a:xfrm>
        </p:spPr>
        <p:txBody>
          <a:bodyPr>
            <a:noAutofit/>
          </a:bodyPr>
          <a:lstStyle/>
          <a:p>
            <a:r>
              <a:rPr lang="en-US" dirty="0">
                <a:solidFill>
                  <a:schemeClr val="bg1"/>
                </a:solidFill>
              </a:rPr>
              <a:t>Archdiocese of Denver – Client Services Team</a:t>
            </a:r>
          </a:p>
        </p:txBody>
      </p:sp>
      <p:grpSp>
        <p:nvGrpSpPr>
          <p:cNvPr id="31" name="Group 30">
            <a:extLst>
              <a:ext uri="{FF2B5EF4-FFF2-40B4-BE49-F238E27FC236}">
                <a16:creationId xmlns:a16="http://schemas.microsoft.com/office/drawing/2014/main" id="{B3A1AA01-45BE-0C02-EDBA-403EE984CD7E}"/>
              </a:ext>
            </a:extLst>
          </p:cNvPr>
          <p:cNvGrpSpPr/>
          <p:nvPr/>
        </p:nvGrpSpPr>
        <p:grpSpPr>
          <a:xfrm>
            <a:off x="3727505" y="2298044"/>
            <a:ext cx="4287742" cy="936100"/>
            <a:chOff x="3649980" y="969860"/>
            <a:chExt cx="4287742" cy="936100"/>
          </a:xfrm>
        </p:grpSpPr>
        <p:sp>
          <p:nvSpPr>
            <p:cNvPr id="6" name="object 6">
              <a:extLst>
                <a:ext uri="{FF2B5EF4-FFF2-40B4-BE49-F238E27FC236}">
                  <a16:creationId xmlns:a16="http://schemas.microsoft.com/office/drawing/2014/main" id="{7223809A-C1A7-38AC-6374-3E33343936C8}"/>
                </a:ext>
              </a:extLst>
            </p:cNvPr>
            <p:cNvSpPr txBox="1"/>
            <p:nvPr/>
          </p:nvSpPr>
          <p:spPr>
            <a:xfrm>
              <a:off x="5097528" y="969860"/>
              <a:ext cx="2349152" cy="936100"/>
            </a:xfrm>
            <a:prstGeom prst="rect">
              <a:avLst/>
            </a:prstGeom>
            <a:noFill/>
          </p:spPr>
          <p:txBody>
            <a:bodyPr vert="horz" wrap="none" lIns="0" tIns="0" rIns="0" bIns="91440" rtlCol="0" anchor="b">
              <a:noAutofit/>
            </a:bodyPr>
            <a:lstStyle/>
            <a:p>
              <a:pPr marL="0" marR="0" lvl="0" indent="0" algn="l" defTabSz="914400" rtl="0" eaLnBrk="1" fontAlgn="auto" latinLnBrk="0" hangingPunct="1">
                <a:lnSpc>
                  <a:spcPct val="100000"/>
                </a:lnSpc>
                <a:spcBef>
                  <a:spcPts val="305"/>
                </a:spcBef>
                <a:spcAft>
                  <a:spcPts val="0"/>
                </a:spcAft>
                <a:buClrTx/>
                <a:buSzTx/>
                <a:buFontTx/>
                <a:buNone/>
                <a:tabLst/>
                <a:defRPr/>
              </a:pPr>
              <a:r>
                <a:rPr kumimoji="0" lang="en-US" sz="1400" b="1" i="0" u="none" strike="noStrike" kern="1200" cap="none" spc="-5" normalizeH="0" baseline="0" noProof="0" dirty="0">
                  <a:ln>
                    <a:noFill/>
                  </a:ln>
                  <a:solidFill>
                    <a:srgbClr val="FFFFFF"/>
                  </a:solidFill>
                  <a:effectLst/>
                  <a:uLnTx/>
                  <a:uFillTx/>
                  <a:latin typeface="Century Gothic"/>
                  <a:ea typeface="MS PGothic" panose="020B0600070205080204" pitchFamily="34" charset="-128"/>
                  <a:cs typeface="Century Gothic"/>
                </a:rPr>
                <a:t>Karin Mahoney-Burke,</a:t>
              </a:r>
              <a:br>
                <a:rPr kumimoji="0" lang="en-US" sz="1400" b="1" i="0" u="none" strike="noStrike" kern="1200" cap="none" spc="0" normalizeH="0" baseline="0" noProof="0" dirty="0">
                  <a:ln>
                    <a:noFill/>
                  </a:ln>
                  <a:solidFill>
                    <a:srgbClr val="FFFFFF"/>
                  </a:solidFill>
                  <a:effectLst/>
                  <a:uLnTx/>
                  <a:uFillTx/>
                  <a:latin typeface="Century Gothic"/>
                  <a:ea typeface="MS PGothic" panose="020B0600070205080204" pitchFamily="34" charset="-128"/>
                  <a:cs typeface="Century Gothic"/>
                </a:rPr>
              </a:br>
              <a:r>
                <a:rPr kumimoji="0" lang="en-US" sz="1400" b="1" i="0" u="none" strike="noStrike" kern="1200" cap="none" spc="0" normalizeH="0" baseline="0" noProof="0" dirty="0">
                  <a:ln>
                    <a:noFill/>
                  </a:ln>
                  <a:solidFill>
                    <a:srgbClr val="FFFFFF"/>
                  </a:solidFill>
                  <a:effectLst/>
                  <a:uLnTx/>
                  <a:uFillTx/>
                  <a:latin typeface="Century Gothic"/>
                  <a:ea typeface="MS PGothic" panose="020B0600070205080204" pitchFamily="34" charset="-128"/>
                  <a:cs typeface="Century Gothic"/>
                </a:rPr>
                <a:t>Director, Client Services</a:t>
              </a:r>
              <a:endParaRPr kumimoji="0" lang="en-US" sz="1400" b="0" i="0" u="none" strike="noStrike" kern="1200" cap="none" spc="0" normalizeH="0" baseline="0" noProof="0" dirty="0">
                <a:ln>
                  <a:noFill/>
                </a:ln>
                <a:solidFill>
                  <a:srgbClr val="FFFFFF"/>
                </a:solidFill>
                <a:effectLst/>
                <a:uLnTx/>
                <a:uFillTx/>
                <a:latin typeface="Century Gothic"/>
                <a:ea typeface="MS PGothic" panose="020B0600070205080204" pitchFamily="34" charset="-128"/>
                <a:cs typeface="Century Gothic"/>
              </a:endParaRPr>
            </a:p>
            <a:p>
              <a:pPr marL="0" marR="0" lvl="0" indent="0" algn="l" defTabSz="914400" rtl="0" eaLnBrk="1" fontAlgn="auto" latinLnBrk="0" hangingPunct="1">
                <a:lnSpc>
                  <a:spcPct val="100000"/>
                </a:lnSpc>
                <a:spcBef>
                  <a:spcPts val="305"/>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entury Gothic"/>
                  <a:ea typeface="MS PGothic" panose="020B0600070205080204" pitchFamily="34" charset="-128"/>
                  <a:cs typeface="Century Gothic"/>
                </a:rPr>
                <a:t>Direct &amp; Mobile:</a:t>
              </a:r>
              <a:r>
                <a:rPr kumimoji="0" lang="en-US" sz="1100" b="0" i="0" u="none" strike="noStrike" kern="1200" cap="none" spc="10" normalizeH="0" baseline="0" noProof="0" dirty="0">
                  <a:ln>
                    <a:noFill/>
                  </a:ln>
                  <a:solidFill>
                    <a:srgbClr val="FFFFFF"/>
                  </a:solidFill>
                  <a:effectLst/>
                  <a:uLnTx/>
                  <a:uFillTx/>
                  <a:latin typeface="Century Gothic"/>
                  <a:ea typeface="MS PGothic" panose="020B0600070205080204" pitchFamily="34" charset="-128"/>
                  <a:cs typeface="Century Gothic"/>
                </a:rPr>
                <a:t> 630-470-4840</a:t>
              </a:r>
            </a:p>
            <a:p>
              <a:pPr marL="0" marR="0" lvl="0" indent="0" algn="l" defTabSz="914400" rtl="0" eaLnBrk="1" fontAlgn="auto" latinLnBrk="0" hangingPunct="1">
                <a:lnSpc>
                  <a:spcPct val="100000"/>
                </a:lnSpc>
                <a:spcBef>
                  <a:spcPts val="110"/>
                </a:spcBef>
                <a:spcAft>
                  <a:spcPts val="0"/>
                </a:spcAft>
                <a:buClrTx/>
                <a:buSzTx/>
                <a:buFontTx/>
                <a:buNone/>
                <a:tabLst/>
                <a:defRPr/>
              </a:pPr>
              <a:r>
                <a:rPr kumimoji="0" lang="en-US" sz="1100" b="0" i="0" u="none" strike="noStrike" kern="1200" cap="none" spc="-5" normalizeH="0" baseline="0" noProof="0" dirty="0">
                  <a:ln>
                    <a:noFill/>
                  </a:ln>
                  <a:solidFill>
                    <a:srgbClr val="00B3BE"/>
                  </a:solidFill>
                  <a:effectLst/>
                  <a:uLnTx/>
                  <a:uFill>
                    <a:solidFill>
                      <a:srgbClr val="FFFFFF"/>
                    </a:solidFill>
                  </a:uFill>
                  <a:latin typeface="Century Gothic"/>
                  <a:ea typeface="MS PGothic" panose="020B0600070205080204" pitchFamily="34" charset="-128"/>
                  <a:cs typeface="Century Gothic"/>
                </a:rPr>
                <a:t>Karin_Mahone</a:t>
              </a:r>
              <a:r>
                <a:rPr kumimoji="0" lang="en-US" sz="1100" b="0" i="0" u="none" strike="noStrike" kern="1200" cap="none" spc="-5" normalizeH="0" baseline="0" noProof="0" dirty="0" err="1">
                  <a:ln>
                    <a:noFill/>
                  </a:ln>
                  <a:solidFill>
                    <a:srgbClr val="00B3BE"/>
                  </a:solidFill>
                  <a:effectLst/>
                  <a:uLnTx/>
                  <a:uFill>
                    <a:solidFill>
                      <a:srgbClr val="FFFFFF"/>
                    </a:solidFill>
                  </a:uFill>
                  <a:latin typeface="Century Gothic"/>
                  <a:ea typeface="MS PGothic" panose="020B0600070205080204" pitchFamily="34" charset="-128"/>
                  <a:cs typeface="Century Gothic"/>
                </a:rPr>
                <a:t>yBurke</a:t>
              </a:r>
              <a:r>
                <a:rPr kumimoji="0" lang="en-US" sz="1100" b="0" i="0" u="none" strike="noStrike" kern="1200" cap="none" spc="-5" normalizeH="0" baseline="0" noProof="0" dirty="0">
                  <a:ln>
                    <a:noFill/>
                  </a:ln>
                  <a:solidFill>
                    <a:srgbClr val="00B3BE"/>
                  </a:solidFill>
                  <a:effectLst/>
                  <a:uLnTx/>
                  <a:uFill>
                    <a:solidFill>
                      <a:srgbClr val="FFFFFF"/>
                    </a:solidFill>
                  </a:uFill>
                  <a:latin typeface="Century Gothic"/>
                  <a:ea typeface="MS PGothic" panose="020B0600070205080204" pitchFamily="34" charset="-128"/>
                  <a:cs typeface="Century Gothic"/>
                </a:rPr>
                <a:t>@gbtpa.com </a:t>
              </a:r>
              <a:endParaRPr kumimoji="0" lang="en-US" sz="1100" b="0" i="0" u="none" strike="noStrike" kern="1200" cap="none" spc="0" normalizeH="0" baseline="0" noProof="0" dirty="0">
                <a:ln>
                  <a:noFill/>
                </a:ln>
                <a:solidFill>
                  <a:srgbClr val="00B3BE"/>
                </a:solidFill>
                <a:effectLst/>
                <a:uLnTx/>
                <a:uFillTx/>
                <a:latin typeface="Century Gothic"/>
                <a:ea typeface="MS PGothic" panose="020B0600070205080204" pitchFamily="34" charset="-128"/>
                <a:cs typeface="Century Gothic"/>
              </a:endParaRPr>
            </a:p>
          </p:txBody>
        </p:sp>
        <p:cxnSp>
          <p:nvCxnSpPr>
            <p:cNvPr id="8" name="Straight Connector 7">
              <a:extLst>
                <a:ext uri="{FF2B5EF4-FFF2-40B4-BE49-F238E27FC236}">
                  <a16:creationId xmlns:a16="http://schemas.microsoft.com/office/drawing/2014/main" id="{D917AFD8-8931-8B50-2154-C290C8835FE6}"/>
                </a:ext>
              </a:extLst>
            </p:cNvPr>
            <p:cNvCxnSpPr>
              <a:cxnSpLocks/>
            </p:cNvCxnSpPr>
            <p:nvPr/>
          </p:nvCxnSpPr>
          <p:spPr>
            <a:xfrm>
              <a:off x="3649980" y="1834664"/>
              <a:ext cx="4287742" cy="0"/>
            </a:xfrm>
            <a:prstGeom prst="line">
              <a:avLst/>
            </a:prstGeom>
            <a:ln w="19050">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0E8380E6-E2CA-382B-51C9-F34E4868156E}"/>
              </a:ext>
            </a:extLst>
          </p:cNvPr>
          <p:cNvGrpSpPr/>
          <p:nvPr/>
        </p:nvGrpSpPr>
        <p:grpSpPr>
          <a:xfrm>
            <a:off x="3625260" y="3842258"/>
            <a:ext cx="4287742" cy="1318301"/>
            <a:chOff x="3301189" y="2742109"/>
            <a:chExt cx="4287742" cy="1318301"/>
          </a:xfrm>
        </p:grpSpPr>
        <p:pic>
          <p:nvPicPr>
            <p:cNvPr id="56" name="Picture 55">
              <a:extLst>
                <a:ext uri="{FF2B5EF4-FFF2-40B4-BE49-F238E27FC236}">
                  <a16:creationId xmlns:a16="http://schemas.microsoft.com/office/drawing/2014/main" id="{E63D3A82-E029-BBA7-1406-5E445314AFE3}"/>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5000"/>
                      </a14:imgEffect>
                    </a14:imgLayer>
                  </a14:imgProps>
                </a:ext>
                <a:ext uri="{28A0092B-C50C-407E-A947-70E740481C1C}">
                  <a14:useLocalDpi xmlns:a14="http://schemas.microsoft.com/office/drawing/2010/main" val="0"/>
                </a:ext>
              </a:extLst>
            </a:blip>
            <a:srcRect l="8559" t="5851" b="11304"/>
            <a:stretch>
              <a:fillRect/>
            </a:stretch>
          </p:blipFill>
          <p:spPr>
            <a:xfrm>
              <a:off x="3510864" y="2742109"/>
              <a:ext cx="1183803" cy="1249975"/>
            </a:xfrm>
            <a:prstGeom prst="rect">
              <a:avLst/>
            </a:prstGeom>
            <a:ln>
              <a:noFill/>
            </a:ln>
          </p:spPr>
        </p:pic>
        <p:grpSp>
          <p:nvGrpSpPr>
            <p:cNvPr id="48" name="Group 47">
              <a:extLst>
                <a:ext uri="{FF2B5EF4-FFF2-40B4-BE49-F238E27FC236}">
                  <a16:creationId xmlns:a16="http://schemas.microsoft.com/office/drawing/2014/main" id="{63093D51-0CBB-F189-E773-8BE76CA1188B}"/>
                </a:ext>
              </a:extLst>
            </p:cNvPr>
            <p:cNvGrpSpPr/>
            <p:nvPr/>
          </p:nvGrpSpPr>
          <p:grpSpPr>
            <a:xfrm>
              <a:off x="3301189" y="2998867"/>
              <a:ext cx="4287742" cy="1061543"/>
              <a:chOff x="3649980" y="5012051"/>
              <a:chExt cx="4287742" cy="1061543"/>
            </a:xfrm>
          </p:grpSpPr>
          <p:sp>
            <p:nvSpPr>
              <p:cNvPr id="49" name="object 4">
                <a:extLst>
                  <a:ext uri="{FF2B5EF4-FFF2-40B4-BE49-F238E27FC236}">
                    <a16:creationId xmlns:a16="http://schemas.microsoft.com/office/drawing/2014/main" id="{E26520CD-CE1A-BC4A-5BBC-B73D7BAD86D0}"/>
                  </a:ext>
                </a:extLst>
              </p:cNvPr>
              <p:cNvSpPr txBox="1"/>
              <p:nvPr/>
            </p:nvSpPr>
            <p:spPr>
              <a:xfrm>
                <a:off x="5162717" y="5012051"/>
                <a:ext cx="2437175" cy="1061543"/>
              </a:xfrm>
              <a:prstGeom prst="rect">
                <a:avLst/>
              </a:prstGeom>
              <a:noFill/>
              <a:ln>
                <a:noFill/>
              </a:ln>
            </p:spPr>
            <p:txBody>
              <a:bodyPr vert="horz" wrap="none" lIns="0" tIns="0" rIns="0" bIns="91440" rtlCol="0" anchor="b">
                <a:noAutofit/>
              </a:bodyPr>
              <a:lstStyle/>
              <a:p>
                <a:pPr marL="0" marR="0" lvl="0" indent="0" algn="l" defTabSz="914400" rtl="0" eaLnBrk="1" fontAlgn="auto" latinLnBrk="0" hangingPunct="1">
                  <a:lnSpc>
                    <a:spcPct val="100000"/>
                  </a:lnSpc>
                  <a:spcBef>
                    <a:spcPts val="305"/>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entury Gothic"/>
                    <a:ea typeface="+mn-ea"/>
                    <a:cs typeface="Century Gothic"/>
                  </a:rPr>
                  <a:t>Michelle Sears,</a:t>
                </a:r>
                <a:br>
                  <a:rPr kumimoji="0" lang="en-US" sz="1400" b="1" i="0" u="none" strike="noStrike" kern="1200" cap="none" spc="0" normalizeH="0" baseline="0" noProof="0" dirty="0">
                    <a:ln>
                      <a:noFill/>
                    </a:ln>
                    <a:solidFill>
                      <a:srgbClr val="FFFFFF"/>
                    </a:solidFill>
                    <a:effectLst/>
                    <a:uLnTx/>
                    <a:uFillTx/>
                    <a:latin typeface="Century Gothic"/>
                    <a:ea typeface="+mn-ea"/>
                    <a:cs typeface="Century Gothic"/>
                  </a:rPr>
                </a:br>
                <a:r>
                  <a:rPr kumimoji="0" lang="en-US" sz="1400" b="1" i="0" u="none" strike="noStrike" kern="1200" cap="none" spc="0" normalizeH="0" baseline="0" noProof="0" dirty="0">
                    <a:ln>
                      <a:noFill/>
                    </a:ln>
                    <a:solidFill>
                      <a:srgbClr val="FFFFFF"/>
                    </a:solidFill>
                    <a:effectLst/>
                    <a:uLnTx/>
                    <a:uFillTx/>
                    <a:latin typeface="Century Gothic"/>
                    <a:ea typeface="+mn-ea"/>
                    <a:cs typeface="Century Gothic"/>
                  </a:rPr>
                  <a:t>VP – Client Services</a:t>
                </a:r>
              </a:p>
              <a:p>
                <a:pPr marL="0" marR="0" lvl="0" indent="0" algn="l" defTabSz="914400" rtl="0" eaLnBrk="1" fontAlgn="auto" latinLnBrk="0" hangingPunct="1">
                  <a:lnSpc>
                    <a:spcPct val="100000"/>
                  </a:lnSpc>
                  <a:spcBef>
                    <a:spcPts val="305"/>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entury Gothic"/>
                    <a:ea typeface="+mn-ea"/>
                    <a:cs typeface="Century Gothic"/>
                  </a:rPr>
                  <a:t>Religious &amp; Public Sector Leader</a:t>
                </a:r>
                <a:endParaRPr kumimoji="0" lang="en-US" sz="1400" b="0" i="0" u="none" strike="noStrike" kern="1200" cap="none" spc="0" normalizeH="0" baseline="0" noProof="0" dirty="0">
                  <a:ln>
                    <a:noFill/>
                  </a:ln>
                  <a:solidFill>
                    <a:srgbClr val="FFFFFF"/>
                  </a:solidFill>
                  <a:effectLst/>
                  <a:uLnTx/>
                  <a:uFillTx/>
                  <a:latin typeface="Century Gothic"/>
                  <a:ea typeface="+mn-ea"/>
                  <a:cs typeface="Century Gothic"/>
                </a:endParaRPr>
              </a:p>
              <a:p>
                <a:pPr marL="0" marR="0" lvl="0" indent="0" algn="l" defTabSz="914400" rtl="0" eaLnBrk="1" fontAlgn="auto" latinLnBrk="0" hangingPunct="1">
                  <a:lnSpc>
                    <a:spcPct val="100000"/>
                  </a:lnSpc>
                  <a:spcBef>
                    <a:spcPts val="305"/>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entury Gothic"/>
                    <a:ea typeface="+mn-ea"/>
                    <a:cs typeface="Century Gothic"/>
                  </a:rPr>
                  <a:t>Direct &amp; Mobile: 331-625-9274</a:t>
                </a:r>
              </a:p>
              <a:p>
                <a:pPr marL="0" marR="0" lvl="0" indent="0" algn="l" defTabSz="914400" rtl="0" eaLnBrk="1" fontAlgn="auto" latinLnBrk="0" hangingPunct="1">
                  <a:lnSpc>
                    <a:spcPct val="100000"/>
                  </a:lnSpc>
                  <a:spcBef>
                    <a:spcPts val="110"/>
                  </a:spcBef>
                  <a:spcAft>
                    <a:spcPts val="0"/>
                  </a:spcAft>
                  <a:buClrTx/>
                  <a:buSzTx/>
                  <a:buFontTx/>
                  <a:buNone/>
                  <a:tabLst/>
                  <a:defRPr/>
                </a:pPr>
                <a:r>
                  <a:rPr kumimoji="0" lang="en-US" sz="1100" b="0" i="0" u="none" strike="noStrike" kern="1200" cap="none" spc="-5" normalizeH="0" baseline="0" noProof="0" dirty="0">
                    <a:ln>
                      <a:noFill/>
                    </a:ln>
                    <a:solidFill>
                      <a:srgbClr val="00B3BE"/>
                    </a:solidFill>
                    <a:effectLst/>
                    <a:uLnTx/>
                    <a:uFill>
                      <a:solidFill>
                        <a:srgbClr val="FFFFFF"/>
                      </a:solidFill>
                    </a:uFill>
                    <a:latin typeface="Century Gothic"/>
                    <a:ea typeface="+mn-ea"/>
                    <a:cs typeface="Century Gothic"/>
                  </a:rPr>
                  <a:t>Michelle_Sears@gbtpa.com</a:t>
                </a:r>
                <a:endParaRPr kumimoji="0" lang="en-US" sz="1100" b="0" i="0" u="none" strike="noStrike" kern="1200" cap="none" spc="0" normalizeH="0" baseline="0" noProof="0" dirty="0">
                  <a:ln>
                    <a:noFill/>
                  </a:ln>
                  <a:solidFill>
                    <a:srgbClr val="00B3BE"/>
                  </a:solidFill>
                  <a:effectLst/>
                  <a:uLnTx/>
                  <a:uFillTx/>
                  <a:latin typeface="Century Gothic"/>
                  <a:ea typeface="+mn-ea"/>
                  <a:cs typeface="Century Gothic"/>
                </a:endParaRPr>
              </a:p>
            </p:txBody>
          </p:sp>
          <p:cxnSp>
            <p:nvCxnSpPr>
              <p:cNvPr id="51" name="Straight Connector 50">
                <a:extLst>
                  <a:ext uri="{FF2B5EF4-FFF2-40B4-BE49-F238E27FC236}">
                    <a16:creationId xmlns:a16="http://schemas.microsoft.com/office/drawing/2014/main" id="{ED51CC23-2A4A-76B0-A6F5-DE660AD8B9FB}"/>
                  </a:ext>
                </a:extLst>
              </p:cNvPr>
              <p:cNvCxnSpPr>
                <a:cxnSpLocks/>
              </p:cNvCxnSpPr>
              <p:nvPr/>
            </p:nvCxnSpPr>
            <p:spPr>
              <a:xfrm>
                <a:off x="3649980" y="5971521"/>
                <a:ext cx="4287742" cy="0"/>
              </a:xfrm>
              <a:prstGeom prst="line">
                <a:avLst/>
              </a:prstGeom>
              <a:ln w="19050">
                <a:noFill/>
              </a:ln>
            </p:spPr>
            <p:style>
              <a:lnRef idx="1">
                <a:schemeClr val="accent1"/>
              </a:lnRef>
              <a:fillRef idx="0">
                <a:schemeClr val="accent1"/>
              </a:fillRef>
              <a:effectRef idx="0">
                <a:schemeClr val="accent1"/>
              </a:effectRef>
              <a:fontRef idx="minor">
                <a:schemeClr val="tx1"/>
              </a:fontRef>
            </p:style>
          </p:cxnSp>
        </p:grpSp>
      </p:grpSp>
      <p:pic>
        <p:nvPicPr>
          <p:cNvPr id="21" name="Picture 20">
            <a:extLst>
              <a:ext uri="{FF2B5EF4-FFF2-40B4-BE49-F238E27FC236}">
                <a16:creationId xmlns:a16="http://schemas.microsoft.com/office/drawing/2014/main" id="{A95DE489-2739-C883-31A6-7E9E6232389C}"/>
              </a:ext>
            </a:extLst>
          </p:cNvPr>
          <p:cNvPicPr>
            <a:picLocks noChangeAspect="1"/>
          </p:cNvPicPr>
          <p:nvPr/>
        </p:nvPicPr>
        <p:blipFill>
          <a:blip r:embed="rId8"/>
          <a:stretch>
            <a:fillRect/>
          </a:stretch>
        </p:blipFill>
        <p:spPr>
          <a:xfrm>
            <a:off x="3834935" y="1988912"/>
            <a:ext cx="1064817" cy="1171022"/>
          </a:xfrm>
          <a:prstGeom prst="rect">
            <a:avLst/>
          </a:prstGeom>
        </p:spPr>
      </p:pic>
      <p:pic>
        <p:nvPicPr>
          <p:cNvPr id="23" name="Picture 22">
            <a:extLst>
              <a:ext uri="{FF2B5EF4-FFF2-40B4-BE49-F238E27FC236}">
                <a16:creationId xmlns:a16="http://schemas.microsoft.com/office/drawing/2014/main" id="{D74678DF-697E-AD32-D8CE-A53EDD303DCA}"/>
              </a:ext>
            </a:extLst>
          </p:cNvPr>
          <p:cNvPicPr>
            <a:picLocks noChangeAspect="1"/>
          </p:cNvPicPr>
          <p:nvPr/>
        </p:nvPicPr>
        <p:blipFill>
          <a:blip r:embed="rId9"/>
          <a:stretch>
            <a:fillRect/>
          </a:stretch>
        </p:blipFill>
        <p:spPr>
          <a:xfrm>
            <a:off x="3711098" y="5092233"/>
            <a:ext cx="4304149" cy="18290"/>
          </a:xfrm>
          <a:prstGeom prst="rect">
            <a:avLst/>
          </a:prstGeom>
          <a:ln w="3810">
            <a:solidFill>
              <a:schemeClr val="bg1"/>
            </a:solidFill>
          </a:ln>
        </p:spPr>
      </p:pic>
      <p:pic>
        <p:nvPicPr>
          <p:cNvPr id="24" name="Picture 23">
            <a:extLst>
              <a:ext uri="{FF2B5EF4-FFF2-40B4-BE49-F238E27FC236}">
                <a16:creationId xmlns:a16="http://schemas.microsoft.com/office/drawing/2014/main" id="{0F3C8026-977E-92C0-3474-7D904F36F8C6}"/>
              </a:ext>
            </a:extLst>
          </p:cNvPr>
          <p:cNvPicPr>
            <a:picLocks noChangeAspect="1"/>
          </p:cNvPicPr>
          <p:nvPr/>
        </p:nvPicPr>
        <p:blipFill>
          <a:blip r:embed="rId10"/>
          <a:stretch>
            <a:fillRect/>
          </a:stretch>
        </p:blipFill>
        <p:spPr>
          <a:xfrm>
            <a:off x="215360" y="0"/>
            <a:ext cx="36579" cy="914479"/>
          </a:xfrm>
          <a:prstGeom prst="rect">
            <a:avLst/>
          </a:prstGeom>
        </p:spPr>
      </p:pic>
    </p:spTree>
    <p:custDataLst>
      <p:tags r:id="rId1"/>
    </p:custDataLst>
    <p:extLst>
      <p:ext uri="{BB962C8B-B14F-4D97-AF65-F5344CB8AC3E}">
        <p14:creationId xmlns:p14="http://schemas.microsoft.com/office/powerpoint/2010/main" val="435353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74BB2-990E-FF23-F19E-F2FB9775C5D6}"/>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B610E67F-A8AA-7B0A-B4D0-5903BA3825CE}"/>
              </a:ext>
            </a:extLst>
          </p:cNvPr>
          <p:cNvSpPr>
            <a:spLocks noGrp="1"/>
          </p:cNvSpPr>
          <p:nvPr>
            <p:ph type="body" sz="quarter" idx="65"/>
          </p:nvPr>
        </p:nvSpPr>
        <p:spPr/>
        <p:txBody>
          <a:bodyPr/>
          <a:lstStyle/>
          <a:p>
            <a:endParaRPr lang="en-US" dirty="0"/>
          </a:p>
        </p:txBody>
      </p:sp>
      <p:pic>
        <p:nvPicPr>
          <p:cNvPr id="3" name="Picture 2">
            <a:extLst>
              <a:ext uri="{FF2B5EF4-FFF2-40B4-BE49-F238E27FC236}">
                <a16:creationId xmlns:a16="http://schemas.microsoft.com/office/drawing/2014/main" id="{C7D56F5F-9524-B0A3-326D-D50C397445B7}"/>
              </a:ext>
            </a:extLst>
          </p:cNvPr>
          <p:cNvPicPr>
            <a:picLocks noChangeAspect="1"/>
          </p:cNvPicPr>
          <p:nvPr/>
        </p:nvPicPr>
        <p:blipFill>
          <a:blip r:embed="rId3" cstate="print">
            <a:extLst>
              <a:ext uri="{28A0092B-C50C-407E-A947-70E740481C1C}">
                <a14:useLocalDpi xmlns:a14="http://schemas.microsoft.com/office/drawing/2010/main" val="0"/>
              </a:ext>
            </a:extLst>
          </a:blip>
          <a:srcRect t="1" b="18262"/>
          <a:stretch/>
        </p:blipFill>
        <p:spPr>
          <a:xfrm>
            <a:off x="794" y="447"/>
            <a:ext cx="12190414" cy="6857330"/>
          </a:xfrm>
          <a:prstGeom prst="rect">
            <a:avLst/>
          </a:prstGeom>
        </p:spPr>
      </p:pic>
      <p:sp>
        <p:nvSpPr>
          <p:cNvPr id="18" name="Rectangle 17">
            <a:extLst>
              <a:ext uri="{FF2B5EF4-FFF2-40B4-BE49-F238E27FC236}">
                <a16:creationId xmlns:a16="http://schemas.microsoft.com/office/drawing/2014/main" id="{B080BFA5-8019-72F5-CB4C-888CDFD6F062}"/>
              </a:ext>
            </a:extLst>
          </p:cNvPr>
          <p:cNvSpPr/>
          <p:nvPr/>
        </p:nvSpPr>
        <p:spPr>
          <a:xfrm flipH="1">
            <a:off x="0" y="-16355"/>
            <a:ext cx="12192000" cy="6857330"/>
          </a:xfrm>
          <a:prstGeom prst="rect">
            <a:avLst/>
          </a:prstGeom>
          <a:gradFill>
            <a:gsLst>
              <a:gs pos="46000">
                <a:srgbClr val="004565">
                  <a:alpha val="81919"/>
                </a:srgbClr>
              </a:gs>
              <a:gs pos="89000">
                <a:srgbClr val="005984">
                  <a:alpha val="90448"/>
                </a:srgbClr>
              </a:gs>
              <a:gs pos="12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7" name="Rectangle 6">
            <a:extLst>
              <a:ext uri="{FF2B5EF4-FFF2-40B4-BE49-F238E27FC236}">
                <a16:creationId xmlns:a16="http://schemas.microsoft.com/office/drawing/2014/main" id="{05A7DA11-00E1-6187-1FEA-F150861C52AD}"/>
              </a:ext>
            </a:extLst>
          </p:cNvPr>
          <p:cNvSpPr/>
          <p:nvPr/>
        </p:nvSpPr>
        <p:spPr bwMode="auto">
          <a:xfrm>
            <a:off x="794" y="6337410"/>
            <a:ext cx="12190414" cy="520367"/>
          </a:xfrm>
          <a:prstGeom prst="rect">
            <a:avLst/>
          </a:prstGeom>
          <a:solidFill>
            <a:schemeClr val="tx1">
              <a:lumMod val="95000"/>
              <a:lumOff val="5000"/>
              <a:alpha val="76059"/>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31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pic>
        <p:nvPicPr>
          <p:cNvPr id="12" name="Picture 11">
            <a:extLst>
              <a:ext uri="{FF2B5EF4-FFF2-40B4-BE49-F238E27FC236}">
                <a16:creationId xmlns:a16="http://schemas.microsoft.com/office/drawing/2014/main" id="{4E95B50E-8918-218B-BDEC-29FFEEB59E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8567" b="24034"/>
          <a:stretch/>
        </p:blipFill>
        <p:spPr>
          <a:xfrm>
            <a:off x="215360" y="6421167"/>
            <a:ext cx="2358255" cy="355554"/>
          </a:xfrm>
          <a:prstGeom prst="rect">
            <a:avLst/>
          </a:prstGeom>
        </p:spPr>
      </p:pic>
      <p:sp>
        <p:nvSpPr>
          <p:cNvPr id="20" name="Freeform: Shape 44">
            <a:extLst>
              <a:ext uri="{FF2B5EF4-FFF2-40B4-BE49-F238E27FC236}">
                <a16:creationId xmlns:a16="http://schemas.microsoft.com/office/drawing/2014/main" id="{1D660B99-0F96-86EF-DC75-4D494BC15716}"/>
              </a:ext>
            </a:extLst>
          </p:cNvPr>
          <p:cNvSpPr/>
          <p:nvPr/>
        </p:nvSpPr>
        <p:spPr>
          <a:xfrm>
            <a:off x="3093036" y="2333014"/>
            <a:ext cx="3196" cy="15929"/>
          </a:xfrm>
          <a:custGeom>
            <a:avLst/>
            <a:gdLst>
              <a:gd name="connsiteX0" fmla="*/ 1598 w 3196"/>
              <a:gd name="connsiteY0" fmla="*/ 0 h 15929"/>
              <a:gd name="connsiteX1" fmla="*/ 3196 w 3196"/>
              <a:gd name="connsiteY1" fmla="*/ 15929 h 15929"/>
              <a:gd name="connsiteX2" fmla="*/ 0 w 3196"/>
              <a:gd name="connsiteY2" fmla="*/ 15929 h 15929"/>
              <a:gd name="connsiteX3" fmla="*/ 1598 w 3196"/>
              <a:gd name="connsiteY3" fmla="*/ 0 h 15929"/>
            </a:gdLst>
            <a:ahLst/>
            <a:cxnLst>
              <a:cxn ang="0">
                <a:pos x="connsiteX0" y="connsiteY0"/>
              </a:cxn>
              <a:cxn ang="0">
                <a:pos x="connsiteX1" y="connsiteY1"/>
              </a:cxn>
              <a:cxn ang="0">
                <a:pos x="connsiteX2" y="connsiteY2"/>
              </a:cxn>
              <a:cxn ang="0">
                <a:pos x="connsiteX3" y="connsiteY3"/>
              </a:cxn>
            </a:cxnLst>
            <a:rect l="l" t="t" r="r" b="b"/>
            <a:pathLst>
              <a:path w="3196" h="15929">
                <a:moveTo>
                  <a:pt x="1598" y="0"/>
                </a:moveTo>
                <a:lnTo>
                  <a:pt x="3196" y="15929"/>
                </a:lnTo>
                <a:lnTo>
                  <a:pt x="0" y="15929"/>
                </a:lnTo>
                <a:lnTo>
                  <a:pt x="1598" y="0"/>
                </a:lnTo>
                <a:close/>
              </a:path>
            </a:pathLst>
          </a:custGeom>
          <a:gradFill flip="none" rotWithShape="1">
            <a:gsLst>
              <a:gs pos="0">
                <a:srgbClr val="171F2A"/>
              </a:gs>
              <a:gs pos="50000">
                <a:schemeClr val="accent4">
                  <a:lumMod val="50000"/>
                  <a:alpha val="90000"/>
                </a:schemeClr>
              </a:gs>
              <a:gs pos="100000">
                <a:schemeClr val="accent4"/>
              </a:gs>
            </a:gsLst>
            <a:lin ang="2700000" scaled="1"/>
            <a:tileRect/>
          </a:gra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cxnSp>
        <p:nvCxnSpPr>
          <p:cNvPr id="51" name="Straight Connector 50">
            <a:extLst>
              <a:ext uri="{FF2B5EF4-FFF2-40B4-BE49-F238E27FC236}">
                <a16:creationId xmlns:a16="http://schemas.microsoft.com/office/drawing/2014/main" id="{5A38718B-A91B-1110-9E2A-08C553916938}"/>
              </a:ext>
            </a:extLst>
          </p:cNvPr>
          <p:cNvCxnSpPr>
            <a:cxnSpLocks/>
          </p:cNvCxnSpPr>
          <p:nvPr/>
        </p:nvCxnSpPr>
        <p:spPr>
          <a:xfrm>
            <a:off x="235297" y="0"/>
            <a:ext cx="0" cy="895786"/>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6F5B6DC4-24D2-931B-1AE5-DBDE876130CA}"/>
              </a:ext>
            </a:extLst>
          </p:cNvPr>
          <p:cNvSpPr txBox="1">
            <a:spLocks noChangeArrowheads="1"/>
          </p:cNvSpPr>
          <p:nvPr/>
        </p:nvSpPr>
        <p:spPr bwMode="auto">
          <a:xfrm>
            <a:off x="346594" y="190452"/>
            <a:ext cx="8935599" cy="5355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PT Sans  " charset="0"/>
                <a:ea typeface="ＭＳ Ｐゴシック" charset="0"/>
                <a:cs typeface="ＭＳ Ｐゴシック" charset="0"/>
              </a:defRPr>
            </a:lvl1pPr>
            <a:lvl2pPr marL="742950" indent="-285750">
              <a:defRPr sz="2400">
                <a:solidFill>
                  <a:schemeClr val="tx1"/>
                </a:solidFill>
                <a:latin typeface="PT Sans  " charset="0"/>
                <a:ea typeface="ＭＳ Ｐゴシック" charset="0"/>
              </a:defRPr>
            </a:lvl2pPr>
            <a:lvl3pPr marL="1143000" indent="-228600">
              <a:defRPr sz="2400">
                <a:solidFill>
                  <a:schemeClr val="tx1"/>
                </a:solidFill>
                <a:latin typeface="PT Sans  " charset="0"/>
                <a:ea typeface="ＭＳ Ｐゴシック" charset="0"/>
              </a:defRPr>
            </a:lvl3pPr>
            <a:lvl4pPr marL="1600200" indent="-228600">
              <a:defRPr sz="2400">
                <a:solidFill>
                  <a:schemeClr val="tx1"/>
                </a:solidFill>
                <a:latin typeface="PT Sans  " charset="0"/>
                <a:ea typeface="ＭＳ Ｐゴシック" charset="0"/>
              </a:defRPr>
            </a:lvl4pPr>
            <a:lvl5pPr marL="2057400" indent="-228600">
              <a:defRPr sz="2400">
                <a:solidFill>
                  <a:schemeClr val="tx1"/>
                </a:solidFill>
                <a:latin typeface="PT Sans  " charset="0"/>
                <a:ea typeface="ＭＳ Ｐゴシック" charset="0"/>
              </a:defRPr>
            </a:lvl5pPr>
            <a:lvl6pPr marL="2514600" indent="-228600" eaLnBrk="0" fontAlgn="base" hangingPunct="0">
              <a:spcBef>
                <a:spcPct val="0"/>
              </a:spcBef>
              <a:spcAft>
                <a:spcPct val="0"/>
              </a:spcAft>
              <a:defRPr sz="2400">
                <a:solidFill>
                  <a:schemeClr val="tx1"/>
                </a:solidFill>
                <a:latin typeface="PT Sans  " charset="0"/>
                <a:ea typeface="ＭＳ Ｐゴシック" charset="0"/>
              </a:defRPr>
            </a:lvl6pPr>
            <a:lvl7pPr marL="2971800" indent="-228600" eaLnBrk="0" fontAlgn="base" hangingPunct="0">
              <a:spcBef>
                <a:spcPct val="0"/>
              </a:spcBef>
              <a:spcAft>
                <a:spcPct val="0"/>
              </a:spcAft>
              <a:defRPr sz="2400">
                <a:solidFill>
                  <a:schemeClr val="tx1"/>
                </a:solidFill>
                <a:latin typeface="PT Sans  " charset="0"/>
                <a:ea typeface="ＭＳ Ｐゴシック" charset="0"/>
              </a:defRPr>
            </a:lvl7pPr>
            <a:lvl8pPr marL="3429000" indent="-228600" eaLnBrk="0" fontAlgn="base" hangingPunct="0">
              <a:spcBef>
                <a:spcPct val="0"/>
              </a:spcBef>
              <a:spcAft>
                <a:spcPct val="0"/>
              </a:spcAft>
              <a:defRPr sz="2400">
                <a:solidFill>
                  <a:schemeClr val="tx1"/>
                </a:solidFill>
                <a:latin typeface="PT Sans  " charset="0"/>
                <a:ea typeface="ＭＳ Ｐゴシック" charset="0"/>
              </a:defRPr>
            </a:lvl8pPr>
            <a:lvl9pPr marL="3886200" indent="-228600" eaLnBrk="0" fontAlgn="base" hangingPunct="0">
              <a:spcBef>
                <a:spcPct val="0"/>
              </a:spcBef>
              <a:spcAft>
                <a:spcPct val="0"/>
              </a:spcAft>
              <a:defRPr sz="2400">
                <a:solidFill>
                  <a:schemeClr val="tx1"/>
                </a:solidFill>
                <a:latin typeface="PT Sans  " charset="0"/>
                <a:ea typeface="ＭＳ Ｐゴシック" charset="0"/>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Gothic"/>
                <a:ea typeface="ＭＳ Ｐゴシック" charset="0"/>
              </a:rPr>
              <a:t>Archdiocese of Denver -  GB Liability Team</a:t>
            </a:r>
            <a:endParaRPr kumimoji="0" lang="id-ID" sz="3200" b="1" i="0" u="none" strike="noStrike" kern="1200" cap="none" spc="0" normalizeH="0" baseline="0" noProof="0" dirty="0">
              <a:ln>
                <a:noFill/>
              </a:ln>
              <a:solidFill>
                <a:srgbClr val="FFFFFF"/>
              </a:solidFill>
              <a:effectLst/>
              <a:uLnTx/>
              <a:uFillTx/>
              <a:latin typeface="Century Gothic"/>
              <a:ea typeface="ＭＳ Ｐゴシック" charset="0"/>
              <a:cs typeface="Century Gothic"/>
            </a:endParaRPr>
          </a:p>
        </p:txBody>
      </p:sp>
      <p:sp>
        <p:nvSpPr>
          <p:cNvPr id="26" name="Freeform: Shape 25">
            <a:extLst>
              <a:ext uri="{FF2B5EF4-FFF2-40B4-BE49-F238E27FC236}">
                <a16:creationId xmlns:a16="http://schemas.microsoft.com/office/drawing/2014/main" id="{3D8611BB-5823-6DC1-D35F-017E0E1597C2}"/>
              </a:ext>
            </a:extLst>
          </p:cNvPr>
          <p:cNvSpPr/>
          <p:nvPr/>
        </p:nvSpPr>
        <p:spPr>
          <a:xfrm>
            <a:off x="4252992" y="3533454"/>
            <a:ext cx="1231873"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28" name="Freeform: Shape 27">
            <a:extLst>
              <a:ext uri="{FF2B5EF4-FFF2-40B4-BE49-F238E27FC236}">
                <a16:creationId xmlns:a16="http://schemas.microsoft.com/office/drawing/2014/main" id="{0A36E54A-1410-7EA5-EC75-F1FA174898F8}"/>
              </a:ext>
            </a:extLst>
          </p:cNvPr>
          <p:cNvSpPr/>
          <p:nvPr/>
        </p:nvSpPr>
        <p:spPr>
          <a:xfrm>
            <a:off x="4793808" y="4022800"/>
            <a:ext cx="2636302"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mn-cs"/>
              </a:rPr>
              <a:t>Jennifer Rajzer</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a:ea typeface="+mn-ea"/>
                <a:cs typeface="+mn-cs"/>
              </a:rPr>
              <a:t>Assistant Branch Manager</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a:ea typeface="+mn-ea"/>
                <a:cs typeface="+mn-cs"/>
              </a:rPr>
              <a:t>Religious &amp; Public Sector Practice</a:t>
            </a:r>
          </a:p>
        </p:txBody>
      </p:sp>
      <p:sp>
        <p:nvSpPr>
          <p:cNvPr id="54" name="Freeform: Shape 53">
            <a:extLst>
              <a:ext uri="{FF2B5EF4-FFF2-40B4-BE49-F238E27FC236}">
                <a16:creationId xmlns:a16="http://schemas.microsoft.com/office/drawing/2014/main" id="{741A09EB-01F8-6E22-B1CD-858D7727C3BC}"/>
              </a:ext>
            </a:extLst>
          </p:cNvPr>
          <p:cNvSpPr/>
          <p:nvPr/>
        </p:nvSpPr>
        <p:spPr>
          <a:xfrm>
            <a:off x="8096220" y="3533454"/>
            <a:ext cx="1231873"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55" name="Freeform: Shape 54">
            <a:extLst>
              <a:ext uri="{FF2B5EF4-FFF2-40B4-BE49-F238E27FC236}">
                <a16:creationId xmlns:a16="http://schemas.microsoft.com/office/drawing/2014/main" id="{EF5BA4AB-EFE5-E3E0-88AF-08E497881A8F}"/>
              </a:ext>
            </a:extLst>
          </p:cNvPr>
          <p:cNvSpPr/>
          <p:nvPr/>
        </p:nvSpPr>
        <p:spPr>
          <a:xfrm>
            <a:off x="9377296" y="3533454"/>
            <a:ext cx="1231873"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56" name="Freeform: Shape 55">
            <a:extLst>
              <a:ext uri="{FF2B5EF4-FFF2-40B4-BE49-F238E27FC236}">
                <a16:creationId xmlns:a16="http://schemas.microsoft.com/office/drawing/2014/main" id="{A73EF40E-4DE0-1A50-2D1E-CDB9EEF0E0D0}"/>
              </a:ext>
            </a:extLst>
          </p:cNvPr>
          <p:cNvSpPr/>
          <p:nvPr/>
        </p:nvSpPr>
        <p:spPr>
          <a:xfrm>
            <a:off x="10658373" y="3533454"/>
            <a:ext cx="1231873"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4" name="Rectangle 3">
            <a:extLst>
              <a:ext uri="{FF2B5EF4-FFF2-40B4-BE49-F238E27FC236}">
                <a16:creationId xmlns:a16="http://schemas.microsoft.com/office/drawing/2014/main" id="{552EC654-C8A8-F16F-297B-594E7CF17683}"/>
              </a:ext>
            </a:extLst>
          </p:cNvPr>
          <p:cNvSpPr/>
          <p:nvPr/>
        </p:nvSpPr>
        <p:spPr>
          <a:xfrm>
            <a:off x="1289052" y="2794202"/>
            <a:ext cx="2035448" cy="654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5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0" name="Rectangle 9">
            <a:extLst>
              <a:ext uri="{FF2B5EF4-FFF2-40B4-BE49-F238E27FC236}">
                <a16:creationId xmlns:a16="http://schemas.microsoft.com/office/drawing/2014/main" id="{8AD8C5A5-465E-6292-20D5-7ED2D3E7E04D}"/>
              </a:ext>
            </a:extLst>
          </p:cNvPr>
          <p:cNvSpPr/>
          <p:nvPr/>
        </p:nvSpPr>
        <p:spPr>
          <a:xfrm>
            <a:off x="7991255" y="2947249"/>
            <a:ext cx="2617914" cy="448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5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82" name="Freeform: Shape 40">
            <a:extLst>
              <a:ext uri="{FF2B5EF4-FFF2-40B4-BE49-F238E27FC236}">
                <a16:creationId xmlns:a16="http://schemas.microsoft.com/office/drawing/2014/main" id="{6AEC6DC3-5839-38AF-14E3-C6520579A644}"/>
              </a:ext>
            </a:extLst>
          </p:cNvPr>
          <p:cNvSpPr/>
          <p:nvPr/>
        </p:nvSpPr>
        <p:spPr>
          <a:xfrm>
            <a:off x="346594" y="2938208"/>
            <a:ext cx="4211930" cy="368660"/>
          </a:xfrm>
          <a:custGeom>
            <a:avLst/>
            <a:gdLst>
              <a:gd name="connsiteX0" fmla="*/ 264224 w 1875235"/>
              <a:gd name="connsiteY0" fmla="*/ 0 h 265478"/>
              <a:gd name="connsiteX1" fmla="*/ 1875235 w 1875235"/>
              <a:gd name="connsiteY1" fmla="*/ 1 h 265478"/>
              <a:gd name="connsiteX2" fmla="*/ 1875235 w 1875235"/>
              <a:gd name="connsiteY2" fmla="*/ 265478 h 265478"/>
              <a:gd name="connsiteX3" fmla="*/ 0 w 1875235"/>
              <a:gd name="connsiteY3" fmla="*/ 265478 h 265478"/>
              <a:gd name="connsiteX4" fmla="*/ 264224 w 1875235"/>
              <a:gd name="connsiteY4" fmla="*/ 0 h 265478"/>
              <a:gd name="connsiteX0" fmla="*/ 1875235 w 1966675"/>
              <a:gd name="connsiteY0" fmla="*/ 265478 h 356918"/>
              <a:gd name="connsiteX1" fmla="*/ 0 w 1966675"/>
              <a:gd name="connsiteY1" fmla="*/ 265478 h 356918"/>
              <a:gd name="connsiteX2" fmla="*/ 264224 w 1966675"/>
              <a:gd name="connsiteY2" fmla="*/ 0 h 356918"/>
              <a:gd name="connsiteX3" fmla="*/ 1875235 w 1966675"/>
              <a:gd name="connsiteY3" fmla="*/ 1 h 356918"/>
              <a:gd name="connsiteX4" fmla="*/ 1966675 w 1966675"/>
              <a:gd name="connsiteY4" fmla="*/ 356918 h 356918"/>
              <a:gd name="connsiteX0" fmla="*/ 1875235 w 1875235"/>
              <a:gd name="connsiteY0" fmla="*/ 265478 h 265478"/>
              <a:gd name="connsiteX1" fmla="*/ 0 w 1875235"/>
              <a:gd name="connsiteY1" fmla="*/ 265478 h 265478"/>
              <a:gd name="connsiteX2" fmla="*/ 264224 w 1875235"/>
              <a:gd name="connsiteY2" fmla="*/ 0 h 265478"/>
              <a:gd name="connsiteX3" fmla="*/ 1875235 w 1875235"/>
              <a:gd name="connsiteY3" fmla="*/ 1 h 265478"/>
              <a:gd name="connsiteX0" fmla="*/ 0 w 1875235"/>
              <a:gd name="connsiteY0" fmla="*/ 265478 h 265478"/>
              <a:gd name="connsiteX1" fmla="*/ 264224 w 1875235"/>
              <a:gd name="connsiteY1" fmla="*/ 0 h 265478"/>
              <a:gd name="connsiteX2" fmla="*/ 1875235 w 1875235"/>
              <a:gd name="connsiteY2" fmla="*/ 1 h 265478"/>
            </a:gdLst>
            <a:ahLst/>
            <a:cxnLst>
              <a:cxn ang="0">
                <a:pos x="connsiteX0" y="connsiteY0"/>
              </a:cxn>
              <a:cxn ang="0">
                <a:pos x="connsiteX1" y="connsiteY1"/>
              </a:cxn>
              <a:cxn ang="0">
                <a:pos x="connsiteX2" y="connsiteY2"/>
              </a:cxn>
            </a:cxnLst>
            <a:rect l="l" t="t" r="r" b="b"/>
            <a:pathLst>
              <a:path w="1875235" h="265478">
                <a:moveTo>
                  <a:pt x="0" y="265478"/>
                </a:moveTo>
                <a:cubicBezTo>
                  <a:pt x="0" y="118859"/>
                  <a:pt x="118297" y="0"/>
                  <a:pt x="264224" y="0"/>
                </a:cubicBezTo>
                <a:lnTo>
                  <a:pt x="1875235" y="1"/>
                </a:lnTo>
              </a:path>
            </a:pathLst>
          </a:custGeom>
          <a:noFill/>
          <a:ln>
            <a:solidFill>
              <a:schemeClr val="bg1"/>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83" name="Freeform: Shape 39">
            <a:extLst>
              <a:ext uri="{FF2B5EF4-FFF2-40B4-BE49-F238E27FC236}">
                <a16:creationId xmlns:a16="http://schemas.microsoft.com/office/drawing/2014/main" id="{141D7DE4-59DF-A2DF-F811-9038C9461C96}"/>
              </a:ext>
            </a:extLst>
          </p:cNvPr>
          <p:cNvSpPr/>
          <p:nvPr/>
        </p:nvSpPr>
        <p:spPr>
          <a:xfrm>
            <a:off x="7654952" y="2928821"/>
            <a:ext cx="4215384" cy="368660"/>
          </a:xfrm>
          <a:custGeom>
            <a:avLst/>
            <a:gdLst>
              <a:gd name="connsiteX0" fmla="*/ 0 w 1928420"/>
              <a:gd name="connsiteY0" fmla="*/ 0 h 265478"/>
              <a:gd name="connsiteX1" fmla="*/ 1664196 w 1928420"/>
              <a:gd name="connsiteY1" fmla="*/ 0 h 265478"/>
              <a:gd name="connsiteX2" fmla="*/ 1928420 w 1928420"/>
              <a:gd name="connsiteY2" fmla="*/ 265478 h 265478"/>
              <a:gd name="connsiteX3" fmla="*/ 0 w 1928420"/>
              <a:gd name="connsiteY3" fmla="*/ 265478 h 265478"/>
              <a:gd name="connsiteX4" fmla="*/ 0 w 1928420"/>
              <a:gd name="connsiteY4" fmla="*/ 0 h 265478"/>
              <a:gd name="connsiteX0" fmla="*/ 0 w 1928420"/>
              <a:gd name="connsiteY0" fmla="*/ 265478 h 356918"/>
              <a:gd name="connsiteX1" fmla="*/ 0 w 1928420"/>
              <a:gd name="connsiteY1" fmla="*/ 0 h 356918"/>
              <a:gd name="connsiteX2" fmla="*/ 1664196 w 1928420"/>
              <a:gd name="connsiteY2" fmla="*/ 0 h 356918"/>
              <a:gd name="connsiteX3" fmla="*/ 1928420 w 1928420"/>
              <a:gd name="connsiteY3" fmla="*/ 265478 h 356918"/>
              <a:gd name="connsiteX4" fmla="*/ 91440 w 1928420"/>
              <a:gd name="connsiteY4" fmla="*/ 356918 h 356918"/>
              <a:gd name="connsiteX0" fmla="*/ 0 w 1928420"/>
              <a:gd name="connsiteY0" fmla="*/ 265478 h 265478"/>
              <a:gd name="connsiteX1" fmla="*/ 0 w 1928420"/>
              <a:gd name="connsiteY1" fmla="*/ 0 h 265478"/>
              <a:gd name="connsiteX2" fmla="*/ 1664196 w 1928420"/>
              <a:gd name="connsiteY2" fmla="*/ 0 h 265478"/>
              <a:gd name="connsiteX3" fmla="*/ 1928420 w 1928420"/>
              <a:gd name="connsiteY3" fmla="*/ 265478 h 265478"/>
              <a:gd name="connsiteX0" fmla="*/ 0 w 1928420"/>
              <a:gd name="connsiteY0" fmla="*/ 0 h 265478"/>
              <a:gd name="connsiteX1" fmla="*/ 1664196 w 1928420"/>
              <a:gd name="connsiteY1" fmla="*/ 0 h 265478"/>
              <a:gd name="connsiteX2" fmla="*/ 1928420 w 1928420"/>
              <a:gd name="connsiteY2" fmla="*/ 265478 h 265478"/>
            </a:gdLst>
            <a:ahLst/>
            <a:cxnLst>
              <a:cxn ang="0">
                <a:pos x="connsiteX0" y="connsiteY0"/>
              </a:cxn>
              <a:cxn ang="0">
                <a:pos x="connsiteX1" y="connsiteY1"/>
              </a:cxn>
              <a:cxn ang="0">
                <a:pos x="connsiteX2" y="connsiteY2"/>
              </a:cxn>
            </a:cxnLst>
            <a:rect l="l" t="t" r="r" b="b"/>
            <a:pathLst>
              <a:path w="1928420" h="265478">
                <a:moveTo>
                  <a:pt x="0" y="0"/>
                </a:moveTo>
                <a:lnTo>
                  <a:pt x="1664196" y="0"/>
                </a:lnTo>
                <a:cubicBezTo>
                  <a:pt x="1810123" y="0"/>
                  <a:pt x="1928420" y="118859"/>
                  <a:pt x="1928420" y="265478"/>
                </a:cubicBezTo>
              </a:path>
            </a:pathLst>
          </a:custGeom>
          <a:noFill/>
          <a:ln>
            <a:solidFill>
              <a:schemeClr val="bg1"/>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grpSp>
        <p:nvGrpSpPr>
          <p:cNvPr id="91" name="Group 90">
            <a:extLst>
              <a:ext uri="{FF2B5EF4-FFF2-40B4-BE49-F238E27FC236}">
                <a16:creationId xmlns:a16="http://schemas.microsoft.com/office/drawing/2014/main" id="{7CD356DA-B4BD-3A9A-C991-DCB3CE090206}"/>
              </a:ext>
            </a:extLst>
          </p:cNvPr>
          <p:cNvGrpSpPr/>
          <p:nvPr/>
        </p:nvGrpSpPr>
        <p:grpSpPr>
          <a:xfrm>
            <a:off x="1917986" y="2060929"/>
            <a:ext cx="8356027" cy="3679831"/>
            <a:chOff x="3086879" y="1700826"/>
            <a:chExt cx="8356027" cy="3679831"/>
          </a:xfrm>
        </p:grpSpPr>
        <p:sp>
          <p:nvSpPr>
            <p:cNvPr id="88" name="Rectangle 87">
              <a:extLst>
                <a:ext uri="{FF2B5EF4-FFF2-40B4-BE49-F238E27FC236}">
                  <a16:creationId xmlns:a16="http://schemas.microsoft.com/office/drawing/2014/main" id="{8355EAD4-088D-083D-BFF4-07D9DB004F97}"/>
                </a:ext>
              </a:extLst>
            </p:cNvPr>
            <p:cNvSpPr/>
            <p:nvPr/>
          </p:nvSpPr>
          <p:spPr>
            <a:xfrm>
              <a:off x="3086879" y="4938517"/>
              <a:ext cx="2139276" cy="442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5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89" name="Rectangle 88">
              <a:extLst>
                <a:ext uri="{FF2B5EF4-FFF2-40B4-BE49-F238E27FC236}">
                  <a16:creationId xmlns:a16="http://schemas.microsoft.com/office/drawing/2014/main" id="{4FC730F8-595E-D0D3-0011-5C60F9D95794}"/>
                </a:ext>
              </a:extLst>
            </p:cNvPr>
            <p:cNvSpPr/>
            <p:nvPr/>
          </p:nvSpPr>
          <p:spPr>
            <a:xfrm>
              <a:off x="5794538" y="1700826"/>
              <a:ext cx="2937256" cy="448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5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Ron Rachlin</a:t>
              </a:r>
            </a:p>
            <a:p>
              <a:pPr marL="0" marR="0" lvl="0" indent="0" algn="ctr" defTabSz="914354" rtl="0" eaLnBrk="1" fontAlgn="auto" latinLnBrk="0" hangingPunct="1">
                <a:lnSpc>
                  <a:spcPct val="10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Vice President</a:t>
              </a:r>
            </a:p>
            <a:p>
              <a:pPr marL="0" marR="0" lvl="0" indent="0" algn="ctr" defTabSz="914354" rtl="0" eaLnBrk="1" fontAlgn="auto" latinLnBrk="0" hangingPunct="1">
                <a:lnSpc>
                  <a:spcPct val="10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Liability Practice</a:t>
              </a:r>
            </a:p>
          </p:txBody>
        </p:sp>
        <p:sp>
          <p:nvSpPr>
            <p:cNvPr id="90" name="Rectangle 89">
              <a:extLst>
                <a:ext uri="{FF2B5EF4-FFF2-40B4-BE49-F238E27FC236}">
                  <a16:creationId xmlns:a16="http://schemas.microsoft.com/office/drawing/2014/main" id="{C6DE981F-E3C9-DADD-A0C0-7FCD8F107BE4}"/>
                </a:ext>
              </a:extLst>
            </p:cNvPr>
            <p:cNvSpPr/>
            <p:nvPr/>
          </p:nvSpPr>
          <p:spPr>
            <a:xfrm>
              <a:off x="8938343" y="4932092"/>
              <a:ext cx="2504563" cy="448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5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grpSp>
      <p:sp>
        <p:nvSpPr>
          <p:cNvPr id="30" name="Left Brace 29">
            <a:extLst>
              <a:ext uri="{FF2B5EF4-FFF2-40B4-BE49-F238E27FC236}">
                <a16:creationId xmlns:a16="http://schemas.microsoft.com/office/drawing/2014/main" id="{50FCFB81-4985-A11E-1797-7E0AF06F0840}"/>
              </a:ext>
            </a:extLst>
          </p:cNvPr>
          <p:cNvSpPr/>
          <p:nvPr/>
        </p:nvSpPr>
        <p:spPr>
          <a:xfrm rot="5400000">
            <a:off x="6052783" y="1804014"/>
            <a:ext cx="181306" cy="1848669"/>
          </a:xfrm>
          <a:prstGeom prst="leftBrace">
            <a:avLst/>
          </a:prstGeom>
          <a:ln w="9525">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2" name="TextBox 31">
            <a:extLst>
              <a:ext uri="{FF2B5EF4-FFF2-40B4-BE49-F238E27FC236}">
                <a16:creationId xmlns:a16="http://schemas.microsoft.com/office/drawing/2014/main" id="{9CF70C49-99F9-39B7-00D2-EB1BF9E8766B}"/>
              </a:ext>
            </a:extLst>
          </p:cNvPr>
          <p:cNvSpPr txBox="1"/>
          <p:nvPr/>
        </p:nvSpPr>
        <p:spPr>
          <a:xfrm>
            <a:off x="1333948" y="4701970"/>
            <a:ext cx="247933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Megan Benedict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Senior Resolution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5"/>
              </a:rPr>
              <a:t>m</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6"/>
              </a:rPr>
              <a:t>egan_benedict@gbtpa.com</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 </a:t>
            </a:r>
          </a:p>
        </p:txBody>
      </p:sp>
      <p:sp>
        <p:nvSpPr>
          <p:cNvPr id="34" name="TextBox 33">
            <a:extLst>
              <a:ext uri="{FF2B5EF4-FFF2-40B4-BE49-F238E27FC236}">
                <a16:creationId xmlns:a16="http://schemas.microsoft.com/office/drawing/2014/main" id="{D3DBE34D-6670-A631-4932-E0C2A5DC914E}"/>
              </a:ext>
            </a:extLst>
          </p:cNvPr>
          <p:cNvSpPr txBox="1"/>
          <p:nvPr/>
        </p:nvSpPr>
        <p:spPr>
          <a:xfrm>
            <a:off x="1333948" y="5489151"/>
            <a:ext cx="247933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Bryan Reinard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Senior Resolution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7"/>
              </a:rPr>
              <a:t>bryan_reinard@gbtpa.com</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 </a:t>
            </a:r>
          </a:p>
        </p:txBody>
      </p:sp>
      <p:sp>
        <p:nvSpPr>
          <p:cNvPr id="5" name="Freeform: Shape 4">
            <a:extLst>
              <a:ext uri="{FF2B5EF4-FFF2-40B4-BE49-F238E27FC236}">
                <a16:creationId xmlns:a16="http://schemas.microsoft.com/office/drawing/2014/main" id="{7E240C4C-5647-BCD6-9667-DFCCC08F1DA5}"/>
              </a:ext>
            </a:extLst>
          </p:cNvPr>
          <p:cNvSpPr/>
          <p:nvPr/>
        </p:nvSpPr>
        <p:spPr>
          <a:xfrm>
            <a:off x="1255464" y="2362738"/>
            <a:ext cx="2636302" cy="497368"/>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mn-cs"/>
              </a:rPr>
              <a:t>Non-SML</a:t>
            </a:r>
          </a:p>
        </p:txBody>
      </p:sp>
      <p:sp>
        <p:nvSpPr>
          <p:cNvPr id="9" name="Freeform: Shape 8">
            <a:extLst>
              <a:ext uri="{FF2B5EF4-FFF2-40B4-BE49-F238E27FC236}">
                <a16:creationId xmlns:a16="http://schemas.microsoft.com/office/drawing/2014/main" id="{3B8BFAF4-4568-BEEA-36C6-7F9F3B474E02}"/>
              </a:ext>
            </a:extLst>
          </p:cNvPr>
          <p:cNvSpPr/>
          <p:nvPr/>
        </p:nvSpPr>
        <p:spPr>
          <a:xfrm>
            <a:off x="8532103" y="2380472"/>
            <a:ext cx="2636302"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mn-cs"/>
              </a:rPr>
              <a:t>SML</a:t>
            </a:r>
          </a:p>
        </p:txBody>
      </p:sp>
      <p:sp>
        <p:nvSpPr>
          <p:cNvPr id="11" name="TextBox 10">
            <a:extLst>
              <a:ext uri="{FF2B5EF4-FFF2-40B4-BE49-F238E27FC236}">
                <a16:creationId xmlns:a16="http://schemas.microsoft.com/office/drawing/2014/main" id="{A062BEBA-9E0E-3EC3-DC90-BC8B087A8F6C}"/>
              </a:ext>
            </a:extLst>
          </p:cNvPr>
          <p:cNvSpPr txBox="1"/>
          <p:nvPr/>
        </p:nvSpPr>
        <p:spPr>
          <a:xfrm>
            <a:off x="8632643" y="3071059"/>
            <a:ext cx="247933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Chris Spala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Supervisor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6"/>
              </a:rPr>
              <a:t>christopher_spala@gbtpa.com</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 </a:t>
            </a:r>
          </a:p>
        </p:txBody>
      </p:sp>
      <p:sp>
        <p:nvSpPr>
          <p:cNvPr id="13" name="TextBox 12">
            <a:extLst>
              <a:ext uri="{FF2B5EF4-FFF2-40B4-BE49-F238E27FC236}">
                <a16:creationId xmlns:a16="http://schemas.microsoft.com/office/drawing/2014/main" id="{05D022E0-0341-6FAE-CD63-11AF235818F0}"/>
              </a:ext>
            </a:extLst>
          </p:cNvPr>
          <p:cNvSpPr txBox="1"/>
          <p:nvPr/>
        </p:nvSpPr>
        <p:spPr>
          <a:xfrm>
            <a:off x="8610587" y="3838517"/>
            <a:ext cx="247933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Corina West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Senior Resolution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8"/>
              </a:rPr>
              <a:t>corina_west@gbtpa.com</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  </a:t>
            </a:r>
          </a:p>
        </p:txBody>
      </p:sp>
      <p:pic>
        <p:nvPicPr>
          <p:cNvPr id="1034" name="Picture 10">
            <a:extLst>
              <a:ext uri="{FF2B5EF4-FFF2-40B4-BE49-F238E27FC236}">
                <a16:creationId xmlns:a16="http://schemas.microsoft.com/office/drawing/2014/main" id="{DFDDF4DA-C8E3-EB23-8B38-937CE267943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11470" y="2799924"/>
            <a:ext cx="765606" cy="107536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90DC93A5-5543-2CBB-31D7-CB19CB8CF3EA}"/>
              </a:ext>
            </a:extLst>
          </p:cNvPr>
          <p:cNvPicPr>
            <a:picLocks noChangeAspect="1" noChangeArrowheads="1"/>
          </p:cNvPicPr>
          <p:nvPr/>
        </p:nvPicPr>
        <p:blipFill rotWithShape="1">
          <a:blip r:link="rId10">
            <a:extLst>
              <a:ext uri="{28A0092B-C50C-407E-A947-70E740481C1C}">
                <a14:useLocalDpi xmlns:a14="http://schemas.microsoft.com/office/drawing/2010/main" val="0"/>
              </a:ext>
            </a:extLst>
          </a:blip>
          <a:srcRect t="7411"/>
          <a:stretch>
            <a:fillRect/>
          </a:stretch>
        </p:blipFill>
        <p:spPr bwMode="auto">
          <a:xfrm>
            <a:off x="5711470" y="977109"/>
            <a:ext cx="765606" cy="1016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5504D369-61C5-0BFB-D753-43B65FC33CF6}"/>
              </a:ext>
            </a:extLst>
          </p:cNvPr>
          <p:cNvSpPr txBox="1"/>
          <p:nvPr/>
        </p:nvSpPr>
        <p:spPr>
          <a:xfrm>
            <a:off x="1333948" y="3089145"/>
            <a:ext cx="247933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Daisy Montano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Supervisor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6"/>
              </a:rPr>
              <a:t>daisy_montano@gbtpa.com</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 </a:t>
            </a:r>
          </a:p>
        </p:txBody>
      </p:sp>
      <p:sp>
        <p:nvSpPr>
          <p:cNvPr id="16" name="TextBox 15">
            <a:extLst>
              <a:ext uri="{FF2B5EF4-FFF2-40B4-BE49-F238E27FC236}">
                <a16:creationId xmlns:a16="http://schemas.microsoft.com/office/drawing/2014/main" id="{66907194-0260-9F1C-761F-E7FD0F91B5BB}"/>
              </a:ext>
            </a:extLst>
          </p:cNvPr>
          <p:cNvSpPr txBox="1"/>
          <p:nvPr/>
        </p:nvSpPr>
        <p:spPr>
          <a:xfrm>
            <a:off x="1333948" y="3895893"/>
            <a:ext cx="247933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Matthew Gibbs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Lead Resolution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11"/>
              </a:rPr>
              <a:t>matthew_gibbs@gbtpa.com</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  </a:t>
            </a:r>
          </a:p>
        </p:txBody>
      </p:sp>
      <p:sp>
        <p:nvSpPr>
          <p:cNvPr id="19" name="TextBox 3">
            <a:extLst>
              <a:ext uri="{FF2B5EF4-FFF2-40B4-BE49-F238E27FC236}">
                <a16:creationId xmlns:a16="http://schemas.microsoft.com/office/drawing/2014/main" id="{191D7188-29CB-F00E-CB35-14E759BD3A02}"/>
              </a:ext>
            </a:extLst>
          </p:cNvPr>
          <p:cNvSpPr txBox="1">
            <a:spLocks noChangeArrowheads="1"/>
          </p:cNvSpPr>
          <p:nvPr/>
        </p:nvSpPr>
        <p:spPr bwMode="auto">
          <a:xfrm>
            <a:off x="10314834" y="6482291"/>
            <a:ext cx="1439677"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pPr marL="0" marR="0" lvl="0" indent="0" algn="l" defTabSz="914310" rtl="0" eaLnBrk="1" fontAlgn="auto" latinLnBrk="0" hangingPunct="1">
              <a:lnSpc>
                <a:spcPct val="100000"/>
              </a:lnSpc>
              <a:spcBef>
                <a:spcPts val="0"/>
              </a:spcBef>
              <a:spcAft>
                <a:spcPts val="0"/>
              </a:spcAft>
              <a:buClrTx/>
              <a:buSzTx/>
              <a:buFontTx/>
              <a:buNone/>
              <a:tabLst/>
              <a:defRPr/>
            </a:pPr>
            <a:r>
              <a:rPr kumimoji="0" lang="en-US" altLang="en-US" sz="900" b="0" i="0"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All rights reserved. ©</a:t>
            </a:r>
          </a:p>
        </p:txBody>
      </p:sp>
      <p:sp>
        <p:nvSpPr>
          <p:cNvPr id="22" name="TextBox 21">
            <a:extLst>
              <a:ext uri="{FF2B5EF4-FFF2-40B4-BE49-F238E27FC236}">
                <a16:creationId xmlns:a16="http://schemas.microsoft.com/office/drawing/2014/main" id="{24868923-9437-3AAC-B35C-59A5D3BE9A23}"/>
              </a:ext>
            </a:extLst>
          </p:cNvPr>
          <p:cNvSpPr txBox="1"/>
          <p:nvPr/>
        </p:nvSpPr>
        <p:spPr>
          <a:xfrm>
            <a:off x="11634052" y="6455487"/>
            <a:ext cx="269626" cy="276999"/>
          </a:xfrm>
          <a:prstGeom prst="rect">
            <a:avLst/>
          </a:prstGeom>
          <a:noFill/>
        </p:spPr>
        <p:txBody>
          <a:bodyPr wrap="none" rtlCol="0">
            <a:spAutoFit/>
          </a:bodyPr>
          <a:lstStyle/>
          <a:p>
            <a:pPr marL="0" marR="0" lvl="0" indent="0" algn="l" defTabSz="914310" rtl="0" eaLnBrk="1" fontAlgn="auto" latinLnBrk="0" hangingPunct="1">
              <a:lnSpc>
                <a:spcPct val="100000"/>
              </a:lnSpc>
              <a:spcBef>
                <a:spcPts val="0"/>
              </a:spcBef>
              <a:spcAft>
                <a:spcPts val="0"/>
              </a:spcAft>
              <a:buClrTx/>
              <a:buSzTx/>
              <a:buFontTx/>
              <a:buNone/>
              <a:tabLst/>
              <a:defRPr/>
            </a:pPr>
            <a:fld id="{174FED9F-9B3F-46A1-AA7A-E1862A4326D4}" type="slidenum">
              <a:rPr kumimoji="0" lang="en-US" sz="1200" b="0" i="0" u="none" strike="noStrike" kern="1200" cap="none" spc="0" normalizeH="0" baseline="0" noProof="0" dirty="0">
                <a:ln>
                  <a:noFill/>
                </a:ln>
                <a:solidFill>
                  <a:srgbClr val="FFFFFF"/>
                </a:solidFill>
                <a:effectLst/>
                <a:uLnTx/>
                <a:uFillTx/>
                <a:latin typeface="Century Gothic"/>
                <a:ea typeface="+mn-ea"/>
                <a:cs typeface="Century Gothic"/>
              </a:rPr>
              <a:pPr marL="0" marR="0" lvl="0" indent="0" algn="l" defTabSz="91431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srgbClr val="FFFFFF"/>
              </a:solidFill>
              <a:effectLst/>
              <a:uLnTx/>
              <a:uFillTx/>
              <a:latin typeface="Century Gothic"/>
              <a:ea typeface="+mn-ea"/>
              <a:cs typeface="Century Gothic"/>
            </a:endParaRPr>
          </a:p>
        </p:txBody>
      </p:sp>
    </p:spTree>
    <p:extLst>
      <p:ext uri="{BB962C8B-B14F-4D97-AF65-F5344CB8AC3E}">
        <p14:creationId xmlns:p14="http://schemas.microsoft.com/office/powerpoint/2010/main" val="37535743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4A0AA-7107-AB3D-BA2A-585BDCD81750}"/>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BE39732F-CC88-CCD2-9533-3D06DBBEB608}"/>
              </a:ext>
            </a:extLst>
          </p:cNvPr>
          <p:cNvSpPr>
            <a:spLocks noGrp="1"/>
          </p:cNvSpPr>
          <p:nvPr>
            <p:ph type="body" sz="quarter" idx="65"/>
          </p:nvPr>
        </p:nvSpPr>
        <p:spPr/>
        <p:txBody>
          <a:bodyPr/>
          <a:lstStyle/>
          <a:p>
            <a:endParaRPr lang="en-US" dirty="0"/>
          </a:p>
        </p:txBody>
      </p:sp>
      <p:pic>
        <p:nvPicPr>
          <p:cNvPr id="3" name="Picture 2">
            <a:extLst>
              <a:ext uri="{FF2B5EF4-FFF2-40B4-BE49-F238E27FC236}">
                <a16:creationId xmlns:a16="http://schemas.microsoft.com/office/drawing/2014/main" id="{C673C8FE-EF7E-F69B-59D0-47918EC40514}"/>
              </a:ext>
            </a:extLst>
          </p:cNvPr>
          <p:cNvPicPr>
            <a:picLocks noChangeAspect="1"/>
          </p:cNvPicPr>
          <p:nvPr/>
        </p:nvPicPr>
        <p:blipFill>
          <a:blip r:embed="rId3" cstate="print">
            <a:extLst>
              <a:ext uri="{28A0092B-C50C-407E-A947-70E740481C1C}">
                <a14:useLocalDpi xmlns:a14="http://schemas.microsoft.com/office/drawing/2010/main" val="0"/>
              </a:ext>
            </a:extLst>
          </a:blip>
          <a:srcRect t="1" b="18262"/>
          <a:stretch/>
        </p:blipFill>
        <p:spPr>
          <a:xfrm>
            <a:off x="794" y="447"/>
            <a:ext cx="12190414" cy="6857330"/>
          </a:xfrm>
          <a:prstGeom prst="rect">
            <a:avLst/>
          </a:prstGeom>
        </p:spPr>
      </p:pic>
      <p:sp>
        <p:nvSpPr>
          <p:cNvPr id="18" name="Rectangle 17">
            <a:extLst>
              <a:ext uri="{FF2B5EF4-FFF2-40B4-BE49-F238E27FC236}">
                <a16:creationId xmlns:a16="http://schemas.microsoft.com/office/drawing/2014/main" id="{4CA2347D-CB18-A6D6-0BAC-983F701FA686}"/>
              </a:ext>
            </a:extLst>
          </p:cNvPr>
          <p:cNvSpPr/>
          <p:nvPr/>
        </p:nvSpPr>
        <p:spPr>
          <a:xfrm flipH="1">
            <a:off x="27356" y="-8956"/>
            <a:ext cx="12192000" cy="6857330"/>
          </a:xfrm>
          <a:prstGeom prst="rect">
            <a:avLst/>
          </a:prstGeom>
          <a:gradFill>
            <a:gsLst>
              <a:gs pos="46000">
                <a:srgbClr val="004565">
                  <a:alpha val="81919"/>
                </a:srgbClr>
              </a:gs>
              <a:gs pos="89000">
                <a:srgbClr val="005984">
                  <a:alpha val="90448"/>
                </a:srgbClr>
              </a:gs>
              <a:gs pos="12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7" name="Rectangle 6">
            <a:extLst>
              <a:ext uri="{FF2B5EF4-FFF2-40B4-BE49-F238E27FC236}">
                <a16:creationId xmlns:a16="http://schemas.microsoft.com/office/drawing/2014/main" id="{B2BC84FC-1CFC-88C4-E509-A417AEA89A81}"/>
              </a:ext>
            </a:extLst>
          </p:cNvPr>
          <p:cNvSpPr/>
          <p:nvPr/>
        </p:nvSpPr>
        <p:spPr bwMode="auto">
          <a:xfrm>
            <a:off x="794" y="6337410"/>
            <a:ext cx="12190414" cy="520367"/>
          </a:xfrm>
          <a:prstGeom prst="rect">
            <a:avLst/>
          </a:prstGeom>
          <a:solidFill>
            <a:schemeClr val="tx1">
              <a:lumMod val="95000"/>
              <a:lumOff val="5000"/>
              <a:alpha val="76059"/>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31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pic>
        <p:nvPicPr>
          <p:cNvPr id="12" name="Picture 11">
            <a:extLst>
              <a:ext uri="{FF2B5EF4-FFF2-40B4-BE49-F238E27FC236}">
                <a16:creationId xmlns:a16="http://schemas.microsoft.com/office/drawing/2014/main" id="{55A9B31C-35BB-63A5-22F0-5D12E5E1972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8567" b="24034"/>
          <a:stretch/>
        </p:blipFill>
        <p:spPr>
          <a:xfrm>
            <a:off x="215360" y="6421167"/>
            <a:ext cx="2358255" cy="355554"/>
          </a:xfrm>
          <a:prstGeom prst="rect">
            <a:avLst/>
          </a:prstGeom>
        </p:spPr>
      </p:pic>
      <p:sp>
        <p:nvSpPr>
          <p:cNvPr id="20" name="Freeform: Shape 44">
            <a:extLst>
              <a:ext uri="{FF2B5EF4-FFF2-40B4-BE49-F238E27FC236}">
                <a16:creationId xmlns:a16="http://schemas.microsoft.com/office/drawing/2014/main" id="{90E39028-F73E-B64D-3B4D-A9A8411BC6A7}"/>
              </a:ext>
            </a:extLst>
          </p:cNvPr>
          <p:cNvSpPr/>
          <p:nvPr/>
        </p:nvSpPr>
        <p:spPr>
          <a:xfrm>
            <a:off x="3093036" y="2333014"/>
            <a:ext cx="3196" cy="15929"/>
          </a:xfrm>
          <a:custGeom>
            <a:avLst/>
            <a:gdLst>
              <a:gd name="connsiteX0" fmla="*/ 1598 w 3196"/>
              <a:gd name="connsiteY0" fmla="*/ 0 h 15929"/>
              <a:gd name="connsiteX1" fmla="*/ 3196 w 3196"/>
              <a:gd name="connsiteY1" fmla="*/ 15929 h 15929"/>
              <a:gd name="connsiteX2" fmla="*/ 0 w 3196"/>
              <a:gd name="connsiteY2" fmla="*/ 15929 h 15929"/>
              <a:gd name="connsiteX3" fmla="*/ 1598 w 3196"/>
              <a:gd name="connsiteY3" fmla="*/ 0 h 15929"/>
            </a:gdLst>
            <a:ahLst/>
            <a:cxnLst>
              <a:cxn ang="0">
                <a:pos x="connsiteX0" y="connsiteY0"/>
              </a:cxn>
              <a:cxn ang="0">
                <a:pos x="connsiteX1" y="connsiteY1"/>
              </a:cxn>
              <a:cxn ang="0">
                <a:pos x="connsiteX2" y="connsiteY2"/>
              </a:cxn>
              <a:cxn ang="0">
                <a:pos x="connsiteX3" y="connsiteY3"/>
              </a:cxn>
            </a:cxnLst>
            <a:rect l="l" t="t" r="r" b="b"/>
            <a:pathLst>
              <a:path w="3196" h="15929">
                <a:moveTo>
                  <a:pt x="1598" y="0"/>
                </a:moveTo>
                <a:lnTo>
                  <a:pt x="3196" y="15929"/>
                </a:lnTo>
                <a:lnTo>
                  <a:pt x="0" y="15929"/>
                </a:lnTo>
                <a:lnTo>
                  <a:pt x="1598" y="0"/>
                </a:lnTo>
                <a:close/>
              </a:path>
            </a:pathLst>
          </a:custGeom>
          <a:gradFill flip="none" rotWithShape="1">
            <a:gsLst>
              <a:gs pos="0">
                <a:srgbClr val="171F2A"/>
              </a:gs>
              <a:gs pos="50000">
                <a:schemeClr val="accent4">
                  <a:lumMod val="50000"/>
                  <a:alpha val="90000"/>
                </a:schemeClr>
              </a:gs>
              <a:gs pos="100000">
                <a:schemeClr val="accent4"/>
              </a:gs>
            </a:gsLst>
            <a:lin ang="2700000" scaled="1"/>
            <a:tileRect/>
          </a:gra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cxnSp>
        <p:nvCxnSpPr>
          <p:cNvPr id="51" name="Straight Connector 50">
            <a:extLst>
              <a:ext uri="{FF2B5EF4-FFF2-40B4-BE49-F238E27FC236}">
                <a16:creationId xmlns:a16="http://schemas.microsoft.com/office/drawing/2014/main" id="{1CDEE972-888C-41DE-9E9E-A8132650509E}"/>
              </a:ext>
            </a:extLst>
          </p:cNvPr>
          <p:cNvCxnSpPr>
            <a:cxnSpLocks/>
          </p:cNvCxnSpPr>
          <p:nvPr/>
        </p:nvCxnSpPr>
        <p:spPr>
          <a:xfrm>
            <a:off x="235297" y="0"/>
            <a:ext cx="0" cy="895786"/>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4A9C324E-3E94-E24F-6F25-D4D0E9D5117E}"/>
              </a:ext>
            </a:extLst>
          </p:cNvPr>
          <p:cNvSpPr txBox="1">
            <a:spLocks noChangeArrowheads="1"/>
          </p:cNvSpPr>
          <p:nvPr/>
        </p:nvSpPr>
        <p:spPr bwMode="auto">
          <a:xfrm>
            <a:off x="346594" y="190452"/>
            <a:ext cx="8935599"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PT Sans  " charset="0"/>
                <a:ea typeface="ＭＳ Ｐゴシック" charset="0"/>
                <a:cs typeface="ＭＳ Ｐゴシック" charset="0"/>
              </a:defRPr>
            </a:lvl1pPr>
            <a:lvl2pPr marL="742950" indent="-285750">
              <a:defRPr sz="2400">
                <a:solidFill>
                  <a:schemeClr val="tx1"/>
                </a:solidFill>
                <a:latin typeface="PT Sans  " charset="0"/>
                <a:ea typeface="ＭＳ Ｐゴシック" charset="0"/>
              </a:defRPr>
            </a:lvl2pPr>
            <a:lvl3pPr marL="1143000" indent="-228600">
              <a:defRPr sz="2400">
                <a:solidFill>
                  <a:schemeClr val="tx1"/>
                </a:solidFill>
                <a:latin typeface="PT Sans  " charset="0"/>
                <a:ea typeface="ＭＳ Ｐゴシック" charset="0"/>
              </a:defRPr>
            </a:lvl3pPr>
            <a:lvl4pPr marL="1600200" indent="-228600">
              <a:defRPr sz="2400">
                <a:solidFill>
                  <a:schemeClr val="tx1"/>
                </a:solidFill>
                <a:latin typeface="PT Sans  " charset="0"/>
                <a:ea typeface="ＭＳ Ｐゴシック" charset="0"/>
              </a:defRPr>
            </a:lvl4pPr>
            <a:lvl5pPr marL="2057400" indent="-228600">
              <a:defRPr sz="2400">
                <a:solidFill>
                  <a:schemeClr val="tx1"/>
                </a:solidFill>
                <a:latin typeface="PT Sans  " charset="0"/>
                <a:ea typeface="ＭＳ Ｐゴシック" charset="0"/>
              </a:defRPr>
            </a:lvl5pPr>
            <a:lvl6pPr marL="2514600" indent="-228600" eaLnBrk="0" fontAlgn="base" hangingPunct="0">
              <a:spcBef>
                <a:spcPct val="0"/>
              </a:spcBef>
              <a:spcAft>
                <a:spcPct val="0"/>
              </a:spcAft>
              <a:defRPr sz="2400">
                <a:solidFill>
                  <a:schemeClr val="tx1"/>
                </a:solidFill>
                <a:latin typeface="PT Sans  " charset="0"/>
                <a:ea typeface="ＭＳ Ｐゴシック" charset="0"/>
              </a:defRPr>
            </a:lvl6pPr>
            <a:lvl7pPr marL="2971800" indent="-228600" eaLnBrk="0" fontAlgn="base" hangingPunct="0">
              <a:spcBef>
                <a:spcPct val="0"/>
              </a:spcBef>
              <a:spcAft>
                <a:spcPct val="0"/>
              </a:spcAft>
              <a:defRPr sz="2400">
                <a:solidFill>
                  <a:schemeClr val="tx1"/>
                </a:solidFill>
                <a:latin typeface="PT Sans  " charset="0"/>
                <a:ea typeface="ＭＳ Ｐゴシック" charset="0"/>
              </a:defRPr>
            </a:lvl7pPr>
            <a:lvl8pPr marL="3429000" indent="-228600" eaLnBrk="0" fontAlgn="base" hangingPunct="0">
              <a:spcBef>
                <a:spcPct val="0"/>
              </a:spcBef>
              <a:spcAft>
                <a:spcPct val="0"/>
              </a:spcAft>
              <a:defRPr sz="2400">
                <a:solidFill>
                  <a:schemeClr val="tx1"/>
                </a:solidFill>
                <a:latin typeface="PT Sans  " charset="0"/>
                <a:ea typeface="ＭＳ Ｐゴシック" charset="0"/>
              </a:defRPr>
            </a:lvl8pPr>
            <a:lvl9pPr marL="3886200" indent="-228600" eaLnBrk="0" fontAlgn="base" hangingPunct="0">
              <a:spcBef>
                <a:spcPct val="0"/>
              </a:spcBef>
              <a:spcAft>
                <a:spcPct val="0"/>
              </a:spcAft>
              <a:defRPr sz="2400">
                <a:solidFill>
                  <a:schemeClr val="tx1"/>
                </a:solidFill>
                <a:latin typeface="PT Sans  " charset="0"/>
                <a:ea typeface="ＭＳ Ｐゴシック" charset="0"/>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Gothic"/>
                <a:ea typeface="ＭＳ Ｐゴシック" charset="0"/>
              </a:rPr>
              <a:t>Archdiocese of Denver -  GB Property Team</a:t>
            </a:r>
            <a:endParaRPr kumimoji="0" lang="id-ID" sz="3200" b="1" i="0" u="none" strike="noStrike" kern="1200" cap="none" spc="0" normalizeH="0" baseline="0" noProof="0" dirty="0">
              <a:ln>
                <a:noFill/>
              </a:ln>
              <a:solidFill>
                <a:srgbClr val="FFFFFF"/>
              </a:solidFill>
              <a:effectLst/>
              <a:uLnTx/>
              <a:uFillTx/>
              <a:latin typeface="Century Gothic"/>
              <a:ea typeface="ＭＳ Ｐゴシック" charset="0"/>
              <a:cs typeface="Century Gothic"/>
            </a:endParaRPr>
          </a:p>
        </p:txBody>
      </p:sp>
      <p:sp>
        <p:nvSpPr>
          <p:cNvPr id="26" name="Freeform: Shape 25">
            <a:extLst>
              <a:ext uri="{FF2B5EF4-FFF2-40B4-BE49-F238E27FC236}">
                <a16:creationId xmlns:a16="http://schemas.microsoft.com/office/drawing/2014/main" id="{F1A75A75-A252-45DF-0AA3-F0E09CBB9D10}"/>
              </a:ext>
            </a:extLst>
          </p:cNvPr>
          <p:cNvSpPr/>
          <p:nvPr/>
        </p:nvSpPr>
        <p:spPr>
          <a:xfrm>
            <a:off x="4252992" y="3533454"/>
            <a:ext cx="1231873"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28" name="Freeform: Shape 27">
            <a:extLst>
              <a:ext uri="{FF2B5EF4-FFF2-40B4-BE49-F238E27FC236}">
                <a16:creationId xmlns:a16="http://schemas.microsoft.com/office/drawing/2014/main" id="{5738B771-BDB0-3A24-0BC7-A1004B5C55E8}"/>
              </a:ext>
            </a:extLst>
          </p:cNvPr>
          <p:cNvSpPr/>
          <p:nvPr/>
        </p:nvSpPr>
        <p:spPr>
          <a:xfrm>
            <a:off x="4868928" y="3888511"/>
            <a:ext cx="2567930"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mn-cs"/>
              </a:rPr>
              <a:t>John Danielson</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a:ea typeface="+mn-ea"/>
                <a:cs typeface="+mn-cs"/>
              </a:rPr>
              <a:t>Assistant Branch Manager</a:t>
            </a:r>
          </a:p>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a:ea typeface="+mn-ea"/>
                <a:cs typeface="+mn-cs"/>
              </a:rPr>
              <a:t>Property Practice</a:t>
            </a:r>
          </a:p>
        </p:txBody>
      </p:sp>
      <p:sp>
        <p:nvSpPr>
          <p:cNvPr id="54" name="Freeform: Shape 53">
            <a:extLst>
              <a:ext uri="{FF2B5EF4-FFF2-40B4-BE49-F238E27FC236}">
                <a16:creationId xmlns:a16="http://schemas.microsoft.com/office/drawing/2014/main" id="{891F93B4-F4C3-B26A-63C6-F2E25AAA6EC0}"/>
              </a:ext>
            </a:extLst>
          </p:cNvPr>
          <p:cNvSpPr/>
          <p:nvPr/>
        </p:nvSpPr>
        <p:spPr>
          <a:xfrm>
            <a:off x="8096220" y="3533454"/>
            <a:ext cx="1231873"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55" name="Freeform: Shape 54">
            <a:extLst>
              <a:ext uri="{FF2B5EF4-FFF2-40B4-BE49-F238E27FC236}">
                <a16:creationId xmlns:a16="http://schemas.microsoft.com/office/drawing/2014/main" id="{CEA6238A-CC10-3FBF-B025-BDF8B2321D3C}"/>
              </a:ext>
            </a:extLst>
          </p:cNvPr>
          <p:cNvSpPr/>
          <p:nvPr/>
        </p:nvSpPr>
        <p:spPr>
          <a:xfrm>
            <a:off x="9377296" y="3533454"/>
            <a:ext cx="1231873"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56" name="Freeform: Shape 55">
            <a:extLst>
              <a:ext uri="{FF2B5EF4-FFF2-40B4-BE49-F238E27FC236}">
                <a16:creationId xmlns:a16="http://schemas.microsoft.com/office/drawing/2014/main" id="{EEC013C1-ACAB-B59F-1839-5479B280BC84}"/>
              </a:ext>
            </a:extLst>
          </p:cNvPr>
          <p:cNvSpPr/>
          <p:nvPr/>
        </p:nvSpPr>
        <p:spPr>
          <a:xfrm>
            <a:off x="10658373" y="3533454"/>
            <a:ext cx="1231873"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4" name="Rectangle 3">
            <a:extLst>
              <a:ext uri="{FF2B5EF4-FFF2-40B4-BE49-F238E27FC236}">
                <a16:creationId xmlns:a16="http://schemas.microsoft.com/office/drawing/2014/main" id="{89C132A4-C5C4-DE00-B045-C7B25E045712}"/>
              </a:ext>
            </a:extLst>
          </p:cNvPr>
          <p:cNvSpPr/>
          <p:nvPr/>
        </p:nvSpPr>
        <p:spPr>
          <a:xfrm>
            <a:off x="1289052" y="2794202"/>
            <a:ext cx="2035448" cy="654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5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0" name="Rectangle 9">
            <a:extLst>
              <a:ext uri="{FF2B5EF4-FFF2-40B4-BE49-F238E27FC236}">
                <a16:creationId xmlns:a16="http://schemas.microsoft.com/office/drawing/2014/main" id="{D61A5368-0227-FF92-81B3-D5780D978393}"/>
              </a:ext>
            </a:extLst>
          </p:cNvPr>
          <p:cNvSpPr/>
          <p:nvPr/>
        </p:nvSpPr>
        <p:spPr>
          <a:xfrm>
            <a:off x="7991255" y="2947249"/>
            <a:ext cx="2617914" cy="448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5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82" name="Freeform: Shape 40">
            <a:extLst>
              <a:ext uri="{FF2B5EF4-FFF2-40B4-BE49-F238E27FC236}">
                <a16:creationId xmlns:a16="http://schemas.microsoft.com/office/drawing/2014/main" id="{772E5524-B223-EEBE-0A2D-1CAD86DAB531}"/>
              </a:ext>
            </a:extLst>
          </p:cNvPr>
          <p:cNvSpPr/>
          <p:nvPr/>
        </p:nvSpPr>
        <p:spPr>
          <a:xfrm>
            <a:off x="596678" y="5023623"/>
            <a:ext cx="4211930" cy="368660"/>
          </a:xfrm>
          <a:custGeom>
            <a:avLst/>
            <a:gdLst>
              <a:gd name="connsiteX0" fmla="*/ 264224 w 1875235"/>
              <a:gd name="connsiteY0" fmla="*/ 0 h 265478"/>
              <a:gd name="connsiteX1" fmla="*/ 1875235 w 1875235"/>
              <a:gd name="connsiteY1" fmla="*/ 1 h 265478"/>
              <a:gd name="connsiteX2" fmla="*/ 1875235 w 1875235"/>
              <a:gd name="connsiteY2" fmla="*/ 265478 h 265478"/>
              <a:gd name="connsiteX3" fmla="*/ 0 w 1875235"/>
              <a:gd name="connsiteY3" fmla="*/ 265478 h 265478"/>
              <a:gd name="connsiteX4" fmla="*/ 264224 w 1875235"/>
              <a:gd name="connsiteY4" fmla="*/ 0 h 265478"/>
              <a:gd name="connsiteX0" fmla="*/ 1875235 w 1966675"/>
              <a:gd name="connsiteY0" fmla="*/ 265478 h 356918"/>
              <a:gd name="connsiteX1" fmla="*/ 0 w 1966675"/>
              <a:gd name="connsiteY1" fmla="*/ 265478 h 356918"/>
              <a:gd name="connsiteX2" fmla="*/ 264224 w 1966675"/>
              <a:gd name="connsiteY2" fmla="*/ 0 h 356918"/>
              <a:gd name="connsiteX3" fmla="*/ 1875235 w 1966675"/>
              <a:gd name="connsiteY3" fmla="*/ 1 h 356918"/>
              <a:gd name="connsiteX4" fmla="*/ 1966675 w 1966675"/>
              <a:gd name="connsiteY4" fmla="*/ 356918 h 356918"/>
              <a:gd name="connsiteX0" fmla="*/ 1875235 w 1875235"/>
              <a:gd name="connsiteY0" fmla="*/ 265478 h 265478"/>
              <a:gd name="connsiteX1" fmla="*/ 0 w 1875235"/>
              <a:gd name="connsiteY1" fmla="*/ 265478 h 265478"/>
              <a:gd name="connsiteX2" fmla="*/ 264224 w 1875235"/>
              <a:gd name="connsiteY2" fmla="*/ 0 h 265478"/>
              <a:gd name="connsiteX3" fmla="*/ 1875235 w 1875235"/>
              <a:gd name="connsiteY3" fmla="*/ 1 h 265478"/>
              <a:gd name="connsiteX0" fmla="*/ 0 w 1875235"/>
              <a:gd name="connsiteY0" fmla="*/ 265478 h 265478"/>
              <a:gd name="connsiteX1" fmla="*/ 264224 w 1875235"/>
              <a:gd name="connsiteY1" fmla="*/ 0 h 265478"/>
              <a:gd name="connsiteX2" fmla="*/ 1875235 w 1875235"/>
              <a:gd name="connsiteY2" fmla="*/ 1 h 265478"/>
            </a:gdLst>
            <a:ahLst/>
            <a:cxnLst>
              <a:cxn ang="0">
                <a:pos x="connsiteX0" y="connsiteY0"/>
              </a:cxn>
              <a:cxn ang="0">
                <a:pos x="connsiteX1" y="connsiteY1"/>
              </a:cxn>
              <a:cxn ang="0">
                <a:pos x="connsiteX2" y="connsiteY2"/>
              </a:cxn>
            </a:cxnLst>
            <a:rect l="l" t="t" r="r" b="b"/>
            <a:pathLst>
              <a:path w="1875235" h="265478">
                <a:moveTo>
                  <a:pt x="0" y="265478"/>
                </a:moveTo>
                <a:cubicBezTo>
                  <a:pt x="0" y="118859"/>
                  <a:pt x="118297" y="0"/>
                  <a:pt x="264224" y="0"/>
                </a:cubicBezTo>
                <a:lnTo>
                  <a:pt x="1875235" y="1"/>
                </a:lnTo>
              </a:path>
            </a:pathLst>
          </a:custGeom>
          <a:noFill/>
          <a:ln>
            <a:solidFill>
              <a:schemeClr val="bg1"/>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83" name="Freeform: Shape 39">
            <a:extLst>
              <a:ext uri="{FF2B5EF4-FFF2-40B4-BE49-F238E27FC236}">
                <a16:creationId xmlns:a16="http://schemas.microsoft.com/office/drawing/2014/main" id="{9457AC7F-E2EE-758F-170C-487EDA9D4193}"/>
              </a:ext>
            </a:extLst>
          </p:cNvPr>
          <p:cNvSpPr/>
          <p:nvPr/>
        </p:nvSpPr>
        <p:spPr>
          <a:xfrm>
            <a:off x="7683313" y="5023623"/>
            <a:ext cx="4215384" cy="368660"/>
          </a:xfrm>
          <a:custGeom>
            <a:avLst/>
            <a:gdLst>
              <a:gd name="connsiteX0" fmla="*/ 0 w 1928420"/>
              <a:gd name="connsiteY0" fmla="*/ 0 h 265478"/>
              <a:gd name="connsiteX1" fmla="*/ 1664196 w 1928420"/>
              <a:gd name="connsiteY1" fmla="*/ 0 h 265478"/>
              <a:gd name="connsiteX2" fmla="*/ 1928420 w 1928420"/>
              <a:gd name="connsiteY2" fmla="*/ 265478 h 265478"/>
              <a:gd name="connsiteX3" fmla="*/ 0 w 1928420"/>
              <a:gd name="connsiteY3" fmla="*/ 265478 h 265478"/>
              <a:gd name="connsiteX4" fmla="*/ 0 w 1928420"/>
              <a:gd name="connsiteY4" fmla="*/ 0 h 265478"/>
              <a:gd name="connsiteX0" fmla="*/ 0 w 1928420"/>
              <a:gd name="connsiteY0" fmla="*/ 265478 h 356918"/>
              <a:gd name="connsiteX1" fmla="*/ 0 w 1928420"/>
              <a:gd name="connsiteY1" fmla="*/ 0 h 356918"/>
              <a:gd name="connsiteX2" fmla="*/ 1664196 w 1928420"/>
              <a:gd name="connsiteY2" fmla="*/ 0 h 356918"/>
              <a:gd name="connsiteX3" fmla="*/ 1928420 w 1928420"/>
              <a:gd name="connsiteY3" fmla="*/ 265478 h 356918"/>
              <a:gd name="connsiteX4" fmla="*/ 91440 w 1928420"/>
              <a:gd name="connsiteY4" fmla="*/ 356918 h 356918"/>
              <a:gd name="connsiteX0" fmla="*/ 0 w 1928420"/>
              <a:gd name="connsiteY0" fmla="*/ 265478 h 265478"/>
              <a:gd name="connsiteX1" fmla="*/ 0 w 1928420"/>
              <a:gd name="connsiteY1" fmla="*/ 0 h 265478"/>
              <a:gd name="connsiteX2" fmla="*/ 1664196 w 1928420"/>
              <a:gd name="connsiteY2" fmla="*/ 0 h 265478"/>
              <a:gd name="connsiteX3" fmla="*/ 1928420 w 1928420"/>
              <a:gd name="connsiteY3" fmla="*/ 265478 h 265478"/>
              <a:gd name="connsiteX0" fmla="*/ 0 w 1928420"/>
              <a:gd name="connsiteY0" fmla="*/ 0 h 265478"/>
              <a:gd name="connsiteX1" fmla="*/ 1664196 w 1928420"/>
              <a:gd name="connsiteY1" fmla="*/ 0 h 265478"/>
              <a:gd name="connsiteX2" fmla="*/ 1928420 w 1928420"/>
              <a:gd name="connsiteY2" fmla="*/ 265478 h 265478"/>
            </a:gdLst>
            <a:ahLst/>
            <a:cxnLst>
              <a:cxn ang="0">
                <a:pos x="connsiteX0" y="connsiteY0"/>
              </a:cxn>
              <a:cxn ang="0">
                <a:pos x="connsiteX1" y="connsiteY1"/>
              </a:cxn>
              <a:cxn ang="0">
                <a:pos x="connsiteX2" y="connsiteY2"/>
              </a:cxn>
            </a:cxnLst>
            <a:rect l="l" t="t" r="r" b="b"/>
            <a:pathLst>
              <a:path w="1928420" h="265478">
                <a:moveTo>
                  <a:pt x="0" y="0"/>
                </a:moveTo>
                <a:lnTo>
                  <a:pt x="1664196" y="0"/>
                </a:lnTo>
                <a:cubicBezTo>
                  <a:pt x="1810123" y="0"/>
                  <a:pt x="1928420" y="118859"/>
                  <a:pt x="1928420" y="265478"/>
                </a:cubicBezTo>
              </a:path>
            </a:pathLst>
          </a:custGeom>
          <a:noFill/>
          <a:ln>
            <a:solidFill>
              <a:schemeClr val="bg1"/>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grpSp>
        <p:nvGrpSpPr>
          <p:cNvPr id="91" name="Group 90">
            <a:extLst>
              <a:ext uri="{FF2B5EF4-FFF2-40B4-BE49-F238E27FC236}">
                <a16:creationId xmlns:a16="http://schemas.microsoft.com/office/drawing/2014/main" id="{5F76A959-C427-2CA1-FC93-1E441C41E288}"/>
              </a:ext>
            </a:extLst>
          </p:cNvPr>
          <p:cNvGrpSpPr/>
          <p:nvPr/>
        </p:nvGrpSpPr>
        <p:grpSpPr>
          <a:xfrm>
            <a:off x="1917986" y="5292195"/>
            <a:ext cx="8356027" cy="448565"/>
            <a:chOff x="3086879" y="4932092"/>
            <a:chExt cx="8356027" cy="448565"/>
          </a:xfrm>
        </p:grpSpPr>
        <p:sp>
          <p:nvSpPr>
            <p:cNvPr id="88" name="Rectangle 87">
              <a:extLst>
                <a:ext uri="{FF2B5EF4-FFF2-40B4-BE49-F238E27FC236}">
                  <a16:creationId xmlns:a16="http://schemas.microsoft.com/office/drawing/2014/main" id="{37B9C6A1-2AD6-7984-B86A-87CA27181E9F}"/>
                </a:ext>
              </a:extLst>
            </p:cNvPr>
            <p:cNvSpPr/>
            <p:nvPr/>
          </p:nvSpPr>
          <p:spPr>
            <a:xfrm>
              <a:off x="3086879" y="4938517"/>
              <a:ext cx="2139276" cy="442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5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90" name="Rectangle 89">
              <a:extLst>
                <a:ext uri="{FF2B5EF4-FFF2-40B4-BE49-F238E27FC236}">
                  <a16:creationId xmlns:a16="http://schemas.microsoft.com/office/drawing/2014/main" id="{BAE682C8-4D0A-2AEB-CFF8-2D949E3F2DA7}"/>
                </a:ext>
              </a:extLst>
            </p:cNvPr>
            <p:cNvSpPr/>
            <p:nvPr/>
          </p:nvSpPr>
          <p:spPr>
            <a:xfrm>
              <a:off x="8938343" y="4932092"/>
              <a:ext cx="2504563" cy="448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5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grpSp>
      <p:sp>
        <p:nvSpPr>
          <p:cNvPr id="6" name="TextBox 5">
            <a:extLst>
              <a:ext uri="{FF2B5EF4-FFF2-40B4-BE49-F238E27FC236}">
                <a16:creationId xmlns:a16="http://schemas.microsoft.com/office/drawing/2014/main" id="{273B66AD-AE78-0B7E-5EAC-EAB06E21A026}"/>
              </a:ext>
            </a:extLst>
          </p:cNvPr>
          <p:cNvSpPr txBox="1"/>
          <p:nvPr/>
        </p:nvSpPr>
        <p:spPr>
          <a:xfrm>
            <a:off x="4911468" y="4718482"/>
            <a:ext cx="247933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Melissa Nederhoff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Supervisor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5"/>
              </a:rPr>
              <a:t>melissa_Nederhoff@gbtpa.com</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 </a:t>
            </a:r>
          </a:p>
        </p:txBody>
      </p:sp>
      <p:pic>
        <p:nvPicPr>
          <p:cNvPr id="23" name="Picture 22">
            <a:extLst>
              <a:ext uri="{FF2B5EF4-FFF2-40B4-BE49-F238E27FC236}">
                <a16:creationId xmlns:a16="http://schemas.microsoft.com/office/drawing/2014/main" id="{E2B70A2A-3F05-E5A7-7383-6F0D83AAE0A6}"/>
              </a:ext>
            </a:extLst>
          </p:cNvPr>
          <p:cNvPicPr>
            <a:picLocks noChangeAspect="1"/>
          </p:cNvPicPr>
          <p:nvPr/>
        </p:nvPicPr>
        <p:blipFill>
          <a:blip r:embed="rId6"/>
          <a:stretch>
            <a:fillRect/>
          </a:stretch>
        </p:blipFill>
        <p:spPr>
          <a:xfrm>
            <a:off x="5694096" y="2656694"/>
            <a:ext cx="860272" cy="1089191"/>
          </a:xfrm>
          <a:prstGeom prst="rect">
            <a:avLst/>
          </a:prstGeom>
        </p:spPr>
      </p:pic>
      <p:sp>
        <p:nvSpPr>
          <p:cNvPr id="30" name="Left Brace 29">
            <a:extLst>
              <a:ext uri="{FF2B5EF4-FFF2-40B4-BE49-F238E27FC236}">
                <a16:creationId xmlns:a16="http://schemas.microsoft.com/office/drawing/2014/main" id="{FEA92236-9865-9238-79B2-AC9E53401ECD}"/>
              </a:ext>
            </a:extLst>
          </p:cNvPr>
          <p:cNvSpPr/>
          <p:nvPr/>
        </p:nvSpPr>
        <p:spPr>
          <a:xfrm rot="5400000">
            <a:off x="6052783" y="1804014"/>
            <a:ext cx="181306" cy="1848669"/>
          </a:xfrm>
          <a:prstGeom prst="leftBrace">
            <a:avLst/>
          </a:prstGeom>
          <a:ln w="9525">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p:txBody>
      </p:sp>
      <p:pic>
        <p:nvPicPr>
          <p:cNvPr id="31" name="Picture 30">
            <a:extLst>
              <a:ext uri="{FF2B5EF4-FFF2-40B4-BE49-F238E27FC236}">
                <a16:creationId xmlns:a16="http://schemas.microsoft.com/office/drawing/2014/main" id="{57097C26-66AD-0121-E5D6-3629F356CE0E}"/>
              </a:ext>
            </a:extLst>
          </p:cNvPr>
          <p:cNvPicPr>
            <a:picLocks noChangeAspect="1"/>
          </p:cNvPicPr>
          <p:nvPr/>
        </p:nvPicPr>
        <p:blipFill>
          <a:blip r:embed="rId7"/>
          <a:stretch>
            <a:fillRect/>
          </a:stretch>
        </p:blipFill>
        <p:spPr>
          <a:xfrm>
            <a:off x="5221412" y="4521873"/>
            <a:ext cx="1859441" cy="182896"/>
          </a:xfrm>
          <a:prstGeom prst="rect">
            <a:avLst/>
          </a:prstGeom>
        </p:spPr>
      </p:pic>
      <p:sp>
        <p:nvSpPr>
          <p:cNvPr id="32" name="TextBox 31">
            <a:extLst>
              <a:ext uri="{FF2B5EF4-FFF2-40B4-BE49-F238E27FC236}">
                <a16:creationId xmlns:a16="http://schemas.microsoft.com/office/drawing/2014/main" id="{3B95B6DE-B695-8A66-2C26-F198A858AF50}"/>
              </a:ext>
            </a:extLst>
          </p:cNvPr>
          <p:cNvSpPr txBox="1"/>
          <p:nvPr/>
        </p:nvSpPr>
        <p:spPr>
          <a:xfrm>
            <a:off x="2629625" y="5244222"/>
            <a:ext cx="218915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Brad McHam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Senior Resolution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8"/>
              </a:rPr>
              <a:t>brad_mcham@gbtpa.com</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 </a:t>
            </a:r>
          </a:p>
        </p:txBody>
      </p:sp>
      <p:sp>
        <p:nvSpPr>
          <p:cNvPr id="34" name="TextBox 33">
            <a:extLst>
              <a:ext uri="{FF2B5EF4-FFF2-40B4-BE49-F238E27FC236}">
                <a16:creationId xmlns:a16="http://schemas.microsoft.com/office/drawing/2014/main" id="{B795AE28-7A46-CF70-C20D-7E508F0DA9D1}"/>
              </a:ext>
            </a:extLst>
          </p:cNvPr>
          <p:cNvSpPr txBox="1"/>
          <p:nvPr/>
        </p:nvSpPr>
        <p:spPr>
          <a:xfrm>
            <a:off x="7697681" y="5172639"/>
            <a:ext cx="247933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Phil Coello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Senior Resolution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9"/>
              </a:rPr>
              <a:t>phil_ceollo@gbtpa.com</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 </a:t>
            </a:r>
          </a:p>
        </p:txBody>
      </p:sp>
      <p:pic>
        <p:nvPicPr>
          <p:cNvPr id="15" name="Picture 14">
            <a:extLst>
              <a:ext uri="{FF2B5EF4-FFF2-40B4-BE49-F238E27FC236}">
                <a16:creationId xmlns:a16="http://schemas.microsoft.com/office/drawing/2014/main" id="{23E1BFA0-8BB0-41E9-75C4-E87AFA605E52}"/>
              </a:ext>
            </a:extLst>
          </p:cNvPr>
          <p:cNvPicPr>
            <a:picLocks noChangeAspect="1"/>
          </p:cNvPicPr>
          <p:nvPr/>
        </p:nvPicPr>
        <p:blipFill>
          <a:blip r:embed="rId10"/>
          <a:stretch>
            <a:fillRect/>
          </a:stretch>
        </p:blipFill>
        <p:spPr>
          <a:xfrm>
            <a:off x="4681870" y="1969793"/>
            <a:ext cx="2938527" cy="713294"/>
          </a:xfrm>
          <a:prstGeom prst="rect">
            <a:avLst/>
          </a:prstGeom>
        </p:spPr>
      </p:pic>
      <p:pic>
        <p:nvPicPr>
          <p:cNvPr id="17" name="Picture 2">
            <a:extLst>
              <a:ext uri="{FF2B5EF4-FFF2-40B4-BE49-F238E27FC236}">
                <a16:creationId xmlns:a16="http://schemas.microsoft.com/office/drawing/2014/main" id="{FC20E0EB-1C70-954A-498F-19641F386CC7}"/>
              </a:ext>
            </a:extLst>
          </p:cNvPr>
          <p:cNvPicPr>
            <a:picLocks noChangeAspect="1" noChangeArrowheads="1"/>
          </p:cNvPicPr>
          <p:nvPr/>
        </p:nvPicPr>
        <p:blipFill rotWithShape="1">
          <a:blip r:link="rId11">
            <a:extLst>
              <a:ext uri="{28A0092B-C50C-407E-A947-70E740481C1C}">
                <a14:useLocalDpi xmlns:a14="http://schemas.microsoft.com/office/drawing/2010/main" val="0"/>
              </a:ext>
            </a:extLst>
          </a:blip>
          <a:srcRect t="7411"/>
          <a:stretch>
            <a:fillRect/>
          </a:stretch>
        </p:blipFill>
        <p:spPr bwMode="auto">
          <a:xfrm>
            <a:off x="5740553" y="989973"/>
            <a:ext cx="765606" cy="1016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3">
            <a:extLst>
              <a:ext uri="{FF2B5EF4-FFF2-40B4-BE49-F238E27FC236}">
                <a16:creationId xmlns:a16="http://schemas.microsoft.com/office/drawing/2014/main" id="{429D8B75-506F-B70E-A3D0-4397AD280FF0}"/>
              </a:ext>
            </a:extLst>
          </p:cNvPr>
          <p:cNvSpPr txBox="1">
            <a:spLocks noChangeArrowheads="1"/>
          </p:cNvSpPr>
          <p:nvPr/>
        </p:nvSpPr>
        <p:spPr bwMode="auto">
          <a:xfrm>
            <a:off x="10314834" y="6482291"/>
            <a:ext cx="1439677"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pPr marL="0" marR="0" lvl="0" indent="0" algn="l" defTabSz="914310" rtl="0" eaLnBrk="1" fontAlgn="auto" latinLnBrk="0" hangingPunct="1">
              <a:lnSpc>
                <a:spcPct val="100000"/>
              </a:lnSpc>
              <a:spcBef>
                <a:spcPts val="0"/>
              </a:spcBef>
              <a:spcAft>
                <a:spcPts val="0"/>
              </a:spcAft>
              <a:buClrTx/>
              <a:buSzTx/>
              <a:buFontTx/>
              <a:buNone/>
              <a:tabLst/>
              <a:defRPr/>
            </a:pPr>
            <a:r>
              <a:rPr kumimoji="0" lang="en-US" altLang="en-US" sz="900" b="0" i="0"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All rights reserved. ©</a:t>
            </a:r>
          </a:p>
        </p:txBody>
      </p:sp>
      <p:sp>
        <p:nvSpPr>
          <p:cNvPr id="24" name="TextBox 23">
            <a:extLst>
              <a:ext uri="{FF2B5EF4-FFF2-40B4-BE49-F238E27FC236}">
                <a16:creationId xmlns:a16="http://schemas.microsoft.com/office/drawing/2014/main" id="{9F5B7F5E-1C7C-B603-B7D2-AC85D5EC5742}"/>
              </a:ext>
            </a:extLst>
          </p:cNvPr>
          <p:cNvSpPr txBox="1"/>
          <p:nvPr/>
        </p:nvSpPr>
        <p:spPr>
          <a:xfrm>
            <a:off x="11634052" y="6455487"/>
            <a:ext cx="269626" cy="276999"/>
          </a:xfrm>
          <a:prstGeom prst="rect">
            <a:avLst/>
          </a:prstGeom>
          <a:noFill/>
        </p:spPr>
        <p:txBody>
          <a:bodyPr wrap="none" rtlCol="0">
            <a:spAutoFit/>
          </a:bodyPr>
          <a:lstStyle/>
          <a:p>
            <a:pPr marL="0" marR="0" lvl="0" indent="0" algn="l" defTabSz="914310" rtl="0" eaLnBrk="1" fontAlgn="auto" latinLnBrk="0" hangingPunct="1">
              <a:lnSpc>
                <a:spcPct val="100000"/>
              </a:lnSpc>
              <a:spcBef>
                <a:spcPts val="0"/>
              </a:spcBef>
              <a:spcAft>
                <a:spcPts val="0"/>
              </a:spcAft>
              <a:buClrTx/>
              <a:buSzTx/>
              <a:buFontTx/>
              <a:buNone/>
              <a:tabLst/>
              <a:defRPr/>
            </a:pPr>
            <a:fld id="{174FED9F-9B3F-46A1-AA7A-E1862A4326D4}" type="slidenum">
              <a:rPr kumimoji="0" lang="en-US" sz="1200" b="0" i="0" u="none" strike="noStrike" kern="1200" cap="none" spc="0" normalizeH="0" baseline="0" noProof="0" dirty="0">
                <a:ln>
                  <a:noFill/>
                </a:ln>
                <a:solidFill>
                  <a:srgbClr val="FFFFFF"/>
                </a:solidFill>
                <a:effectLst/>
                <a:uLnTx/>
                <a:uFillTx/>
                <a:latin typeface="Century Gothic"/>
                <a:ea typeface="+mn-ea"/>
                <a:cs typeface="Century Gothic"/>
              </a:rPr>
              <a:pPr marL="0" marR="0" lvl="0" indent="0" algn="l" defTabSz="91431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srgbClr val="FFFFFF"/>
              </a:solidFill>
              <a:effectLst/>
              <a:uLnTx/>
              <a:uFillTx/>
              <a:latin typeface="Century Gothic"/>
              <a:ea typeface="+mn-ea"/>
              <a:cs typeface="Century Gothic"/>
            </a:endParaRPr>
          </a:p>
        </p:txBody>
      </p:sp>
    </p:spTree>
    <p:extLst>
      <p:ext uri="{BB962C8B-B14F-4D97-AF65-F5344CB8AC3E}">
        <p14:creationId xmlns:p14="http://schemas.microsoft.com/office/powerpoint/2010/main" val="28314461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78715-6E1F-9371-B66A-C2A8542360CD}"/>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EEADB401-DF7D-0C2D-FBEE-BE7EDE0CCFA5}"/>
              </a:ext>
            </a:extLst>
          </p:cNvPr>
          <p:cNvSpPr>
            <a:spLocks noGrp="1"/>
          </p:cNvSpPr>
          <p:nvPr>
            <p:ph type="body" sz="quarter" idx="65"/>
          </p:nvPr>
        </p:nvSpPr>
        <p:spPr/>
        <p:txBody>
          <a:bodyPr/>
          <a:lstStyle/>
          <a:p>
            <a:endParaRPr lang="en-US" dirty="0"/>
          </a:p>
        </p:txBody>
      </p:sp>
      <p:pic>
        <p:nvPicPr>
          <p:cNvPr id="3" name="Picture 2">
            <a:extLst>
              <a:ext uri="{FF2B5EF4-FFF2-40B4-BE49-F238E27FC236}">
                <a16:creationId xmlns:a16="http://schemas.microsoft.com/office/drawing/2014/main" id="{D02FEF6D-C91E-3AA6-A9E3-F1B3DDC7C8E4}"/>
              </a:ext>
            </a:extLst>
          </p:cNvPr>
          <p:cNvPicPr>
            <a:picLocks noChangeAspect="1"/>
          </p:cNvPicPr>
          <p:nvPr/>
        </p:nvPicPr>
        <p:blipFill>
          <a:blip r:embed="rId3" cstate="print">
            <a:extLst>
              <a:ext uri="{28A0092B-C50C-407E-A947-70E740481C1C}">
                <a14:useLocalDpi xmlns:a14="http://schemas.microsoft.com/office/drawing/2010/main" val="0"/>
              </a:ext>
            </a:extLst>
          </a:blip>
          <a:srcRect t="1" b="18262"/>
          <a:stretch/>
        </p:blipFill>
        <p:spPr>
          <a:xfrm>
            <a:off x="794" y="447"/>
            <a:ext cx="12190414" cy="6857330"/>
          </a:xfrm>
          <a:prstGeom prst="rect">
            <a:avLst/>
          </a:prstGeom>
        </p:spPr>
      </p:pic>
      <p:sp>
        <p:nvSpPr>
          <p:cNvPr id="18" name="Rectangle 17">
            <a:extLst>
              <a:ext uri="{FF2B5EF4-FFF2-40B4-BE49-F238E27FC236}">
                <a16:creationId xmlns:a16="http://schemas.microsoft.com/office/drawing/2014/main" id="{6DD7B0DC-0C17-56C5-74B4-8680EE0B3C21}"/>
              </a:ext>
            </a:extLst>
          </p:cNvPr>
          <p:cNvSpPr/>
          <p:nvPr/>
        </p:nvSpPr>
        <p:spPr>
          <a:xfrm flipH="1">
            <a:off x="0" y="19784"/>
            <a:ext cx="12192000" cy="6857330"/>
          </a:xfrm>
          <a:prstGeom prst="rect">
            <a:avLst/>
          </a:prstGeom>
          <a:gradFill>
            <a:gsLst>
              <a:gs pos="46000">
                <a:srgbClr val="004565">
                  <a:alpha val="81919"/>
                </a:srgbClr>
              </a:gs>
              <a:gs pos="89000">
                <a:srgbClr val="005984">
                  <a:alpha val="90448"/>
                </a:srgbClr>
              </a:gs>
              <a:gs pos="12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7" name="Rectangle 6">
            <a:extLst>
              <a:ext uri="{FF2B5EF4-FFF2-40B4-BE49-F238E27FC236}">
                <a16:creationId xmlns:a16="http://schemas.microsoft.com/office/drawing/2014/main" id="{8215941F-9C84-90AC-8A12-6F960732B237}"/>
              </a:ext>
            </a:extLst>
          </p:cNvPr>
          <p:cNvSpPr/>
          <p:nvPr/>
        </p:nvSpPr>
        <p:spPr bwMode="auto">
          <a:xfrm>
            <a:off x="794" y="6337410"/>
            <a:ext cx="12190414" cy="520367"/>
          </a:xfrm>
          <a:prstGeom prst="rect">
            <a:avLst/>
          </a:prstGeom>
          <a:solidFill>
            <a:schemeClr val="tx1">
              <a:lumMod val="95000"/>
              <a:lumOff val="5000"/>
              <a:alpha val="76059"/>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31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pic>
        <p:nvPicPr>
          <p:cNvPr id="12" name="Picture 11">
            <a:extLst>
              <a:ext uri="{FF2B5EF4-FFF2-40B4-BE49-F238E27FC236}">
                <a16:creationId xmlns:a16="http://schemas.microsoft.com/office/drawing/2014/main" id="{9F44CB42-C168-6B54-8F71-368D64D29F6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8567" b="24034"/>
          <a:stretch/>
        </p:blipFill>
        <p:spPr>
          <a:xfrm>
            <a:off x="215360" y="6421167"/>
            <a:ext cx="2358255" cy="355554"/>
          </a:xfrm>
          <a:prstGeom prst="rect">
            <a:avLst/>
          </a:prstGeom>
        </p:spPr>
      </p:pic>
      <p:sp>
        <p:nvSpPr>
          <p:cNvPr id="20" name="Freeform: Shape 44">
            <a:extLst>
              <a:ext uri="{FF2B5EF4-FFF2-40B4-BE49-F238E27FC236}">
                <a16:creationId xmlns:a16="http://schemas.microsoft.com/office/drawing/2014/main" id="{7D0E7FA1-9F17-3359-5A18-84C92DCB6B1D}"/>
              </a:ext>
            </a:extLst>
          </p:cNvPr>
          <p:cNvSpPr/>
          <p:nvPr/>
        </p:nvSpPr>
        <p:spPr>
          <a:xfrm>
            <a:off x="3093036" y="2333014"/>
            <a:ext cx="3196" cy="15929"/>
          </a:xfrm>
          <a:custGeom>
            <a:avLst/>
            <a:gdLst>
              <a:gd name="connsiteX0" fmla="*/ 1598 w 3196"/>
              <a:gd name="connsiteY0" fmla="*/ 0 h 15929"/>
              <a:gd name="connsiteX1" fmla="*/ 3196 w 3196"/>
              <a:gd name="connsiteY1" fmla="*/ 15929 h 15929"/>
              <a:gd name="connsiteX2" fmla="*/ 0 w 3196"/>
              <a:gd name="connsiteY2" fmla="*/ 15929 h 15929"/>
              <a:gd name="connsiteX3" fmla="*/ 1598 w 3196"/>
              <a:gd name="connsiteY3" fmla="*/ 0 h 15929"/>
            </a:gdLst>
            <a:ahLst/>
            <a:cxnLst>
              <a:cxn ang="0">
                <a:pos x="connsiteX0" y="connsiteY0"/>
              </a:cxn>
              <a:cxn ang="0">
                <a:pos x="connsiteX1" y="connsiteY1"/>
              </a:cxn>
              <a:cxn ang="0">
                <a:pos x="connsiteX2" y="connsiteY2"/>
              </a:cxn>
              <a:cxn ang="0">
                <a:pos x="connsiteX3" y="connsiteY3"/>
              </a:cxn>
            </a:cxnLst>
            <a:rect l="l" t="t" r="r" b="b"/>
            <a:pathLst>
              <a:path w="3196" h="15929">
                <a:moveTo>
                  <a:pt x="1598" y="0"/>
                </a:moveTo>
                <a:lnTo>
                  <a:pt x="3196" y="15929"/>
                </a:lnTo>
                <a:lnTo>
                  <a:pt x="0" y="15929"/>
                </a:lnTo>
                <a:lnTo>
                  <a:pt x="1598" y="0"/>
                </a:lnTo>
                <a:close/>
              </a:path>
            </a:pathLst>
          </a:custGeom>
          <a:gradFill flip="none" rotWithShape="1">
            <a:gsLst>
              <a:gs pos="0">
                <a:srgbClr val="171F2A"/>
              </a:gs>
              <a:gs pos="50000">
                <a:schemeClr val="accent4">
                  <a:lumMod val="50000"/>
                  <a:alpha val="90000"/>
                </a:schemeClr>
              </a:gs>
              <a:gs pos="100000">
                <a:schemeClr val="accent4"/>
              </a:gs>
            </a:gsLst>
            <a:lin ang="2700000" scaled="1"/>
            <a:tileRect/>
          </a:gra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cxnSp>
        <p:nvCxnSpPr>
          <p:cNvPr id="51" name="Straight Connector 50">
            <a:extLst>
              <a:ext uri="{FF2B5EF4-FFF2-40B4-BE49-F238E27FC236}">
                <a16:creationId xmlns:a16="http://schemas.microsoft.com/office/drawing/2014/main" id="{E8A32DC1-3596-6066-1B13-2972654ED7D3}"/>
              </a:ext>
            </a:extLst>
          </p:cNvPr>
          <p:cNvCxnSpPr>
            <a:cxnSpLocks/>
          </p:cNvCxnSpPr>
          <p:nvPr/>
        </p:nvCxnSpPr>
        <p:spPr>
          <a:xfrm>
            <a:off x="235297" y="0"/>
            <a:ext cx="0" cy="895786"/>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3214EDFA-1B99-DDE2-E398-A72CE1D72F6B}"/>
              </a:ext>
            </a:extLst>
          </p:cNvPr>
          <p:cNvSpPr txBox="1">
            <a:spLocks noChangeArrowheads="1"/>
          </p:cNvSpPr>
          <p:nvPr/>
        </p:nvSpPr>
        <p:spPr bwMode="auto">
          <a:xfrm>
            <a:off x="346594" y="190452"/>
            <a:ext cx="8935599" cy="5355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PT Sans  " charset="0"/>
                <a:ea typeface="ＭＳ Ｐゴシック" charset="0"/>
                <a:cs typeface="ＭＳ Ｐゴシック" charset="0"/>
              </a:defRPr>
            </a:lvl1pPr>
            <a:lvl2pPr marL="742950" indent="-285750">
              <a:defRPr sz="2400">
                <a:solidFill>
                  <a:schemeClr val="tx1"/>
                </a:solidFill>
                <a:latin typeface="PT Sans  " charset="0"/>
                <a:ea typeface="ＭＳ Ｐゴシック" charset="0"/>
              </a:defRPr>
            </a:lvl2pPr>
            <a:lvl3pPr marL="1143000" indent="-228600">
              <a:defRPr sz="2400">
                <a:solidFill>
                  <a:schemeClr val="tx1"/>
                </a:solidFill>
                <a:latin typeface="PT Sans  " charset="0"/>
                <a:ea typeface="ＭＳ Ｐゴシック" charset="0"/>
              </a:defRPr>
            </a:lvl3pPr>
            <a:lvl4pPr marL="1600200" indent="-228600">
              <a:defRPr sz="2400">
                <a:solidFill>
                  <a:schemeClr val="tx1"/>
                </a:solidFill>
                <a:latin typeface="PT Sans  " charset="0"/>
                <a:ea typeface="ＭＳ Ｐゴシック" charset="0"/>
              </a:defRPr>
            </a:lvl4pPr>
            <a:lvl5pPr marL="2057400" indent="-228600">
              <a:defRPr sz="2400">
                <a:solidFill>
                  <a:schemeClr val="tx1"/>
                </a:solidFill>
                <a:latin typeface="PT Sans  " charset="0"/>
                <a:ea typeface="ＭＳ Ｐゴシック" charset="0"/>
              </a:defRPr>
            </a:lvl5pPr>
            <a:lvl6pPr marL="2514600" indent="-228600" eaLnBrk="0" fontAlgn="base" hangingPunct="0">
              <a:spcBef>
                <a:spcPct val="0"/>
              </a:spcBef>
              <a:spcAft>
                <a:spcPct val="0"/>
              </a:spcAft>
              <a:defRPr sz="2400">
                <a:solidFill>
                  <a:schemeClr val="tx1"/>
                </a:solidFill>
                <a:latin typeface="PT Sans  " charset="0"/>
                <a:ea typeface="ＭＳ Ｐゴシック" charset="0"/>
              </a:defRPr>
            </a:lvl6pPr>
            <a:lvl7pPr marL="2971800" indent="-228600" eaLnBrk="0" fontAlgn="base" hangingPunct="0">
              <a:spcBef>
                <a:spcPct val="0"/>
              </a:spcBef>
              <a:spcAft>
                <a:spcPct val="0"/>
              </a:spcAft>
              <a:defRPr sz="2400">
                <a:solidFill>
                  <a:schemeClr val="tx1"/>
                </a:solidFill>
                <a:latin typeface="PT Sans  " charset="0"/>
                <a:ea typeface="ＭＳ Ｐゴシック" charset="0"/>
              </a:defRPr>
            </a:lvl7pPr>
            <a:lvl8pPr marL="3429000" indent="-228600" eaLnBrk="0" fontAlgn="base" hangingPunct="0">
              <a:spcBef>
                <a:spcPct val="0"/>
              </a:spcBef>
              <a:spcAft>
                <a:spcPct val="0"/>
              </a:spcAft>
              <a:defRPr sz="2400">
                <a:solidFill>
                  <a:schemeClr val="tx1"/>
                </a:solidFill>
                <a:latin typeface="PT Sans  " charset="0"/>
                <a:ea typeface="ＭＳ Ｐゴシック" charset="0"/>
              </a:defRPr>
            </a:lvl8pPr>
            <a:lvl9pPr marL="3886200" indent="-228600" eaLnBrk="0" fontAlgn="base" hangingPunct="0">
              <a:spcBef>
                <a:spcPct val="0"/>
              </a:spcBef>
              <a:spcAft>
                <a:spcPct val="0"/>
              </a:spcAft>
              <a:defRPr sz="2400">
                <a:solidFill>
                  <a:schemeClr val="tx1"/>
                </a:solidFill>
                <a:latin typeface="PT Sans  " charset="0"/>
                <a:ea typeface="ＭＳ Ｐゴシック" charset="0"/>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entury Gothic"/>
                <a:ea typeface="ＭＳ Ｐゴシック" charset="0"/>
              </a:rPr>
              <a:t>Archdiocese of Denver -  GB WC Team</a:t>
            </a:r>
            <a:endParaRPr kumimoji="0" lang="id-ID" sz="3200" b="1" i="0" u="none" strike="noStrike" kern="1200" cap="none" spc="0" normalizeH="0" baseline="0" noProof="0" dirty="0">
              <a:ln>
                <a:noFill/>
              </a:ln>
              <a:solidFill>
                <a:srgbClr val="FFFFFF"/>
              </a:solidFill>
              <a:effectLst/>
              <a:uLnTx/>
              <a:uFillTx/>
              <a:latin typeface="Century Gothic"/>
              <a:ea typeface="ＭＳ Ｐゴシック" charset="0"/>
              <a:cs typeface="Century Gothic"/>
            </a:endParaRPr>
          </a:p>
        </p:txBody>
      </p:sp>
      <p:sp>
        <p:nvSpPr>
          <p:cNvPr id="26" name="Freeform: Shape 25">
            <a:extLst>
              <a:ext uri="{FF2B5EF4-FFF2-40B4-BE49-F238E27FC236}">
                <a16:creationId xmlns:a16="http://schemas.microsoft.com/office/drawing/2014/main" id="{1DBCC60D-1259-7D7F-B383-A82A40082F6E}"/>
              </a:ext>
            </a:extLst>
          </p:cNvPr>
          <p:cNvSpPr/>
          <p:nvPr/>
        </p:nvSpPr>
        <p:spPr>
          <a:xfrm>
            <a:off x="4252992" y="3533454"/>
            <a:ext cx="1231873"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54" name="Freeform: Shape 53">
            <a:extLst>
              <a:ext uri="{FF2B5EF4-FFF2-40B4-BE49-F238E27FC236}">
                <a16:creationId xmlns:a16="http://schemas.microsoft.com/office/drawing/2014/main" id="{696DCDB9-0542-3FBB-9571-A11608C0BE5D}"/>
              </a:ext>
            </a:extLst>
          </p:cNvPr>
          <p:cNvSpPr/>
          <p:nvPr/>
        </p:nvSpPr>
        <p:spPr>
          <a:xfrm>
            <a:off x="8096220" y="3533454"/>
            <a:ext cx="1231873"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55" name="Freeform: Shape 54">
            <a:extLst>
              <a:ext uri="{FF2B5EF4-FFF2-40B4-BE49-F238E27FC236}">
                <a16:creationId xmlns:a16="http://schemas.microsoft.com/office/drawing/2014/main" id="{0AF0EDD7-ACD1-255F-6534-286A6DA6EC92}"/>
              </a:ext>
            </a:extLst>
          </p:cNvPr>
          <p:cNvSpPr/>
          <p:nvPr/>
        </p:nvSpPr>
        <p:spPr>
          <a:xfrm>
            <a:off x="9377296" y="3533454"/>
            <a:ext cx="1231873"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56" name="Freeform: Shape 55">
            <a:extLst>
              <a:ext uri="{FF2B5EF4-FFF2-40B4-BE49-F238E27FC236}">
                <a16:creationId xmlns:a16="http://schemas.microsoft.com/office/drawing/2014/main" id="{E738CD6A-3DB0-1FE5-57A7-EE4941AD2C19}"/>
              </a:ext>
            </a:extLst>
          </p:cNvPr>
          <p:cNvSpPr/>
          <p:nvPr/>
        </p:nvSpPr>
        <p:spPr>
          <a:xfrm>
            <a:off x="10658373" y="3533454"/>
            <a:ext cx="1231873"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4" name="Rectangle 3">
            <a:extLst>
              <a:ext uri="{FF2B5EF4-FFF2-40B4-BE49-F238E27FC236}">
                <a16:creationId xmlns:a16="http://schemas.microsoft.com/office/drawing/2014/main" id="{FDC22B57-6223-497B-4411-1EDCE2BE40A2}"/>
              </a:ext>
            </a:extLst>
          </p:cNvPr>
          <p:cNvSpPr/>
          <p:nvPr/>
        </p:nvSpPr>
        <p:spPr>
          <a:xfrm>
            <a:off x="1289052" y="2794202"/>
            <a:ext cx="2035448" cy="654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5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10" name="Rectangle 9">
            <a:extLst>
              <a:ext uri="{FF2B5EF4-FFF2-40B4-BE49-F238E27FC236}">
                <a16:creationId xmlns:a16="http://schemas.microsoft.com/office/drawing/2014/main" id="{7C185203-C3AC-0F64-9EB5-33757B573259}"/>
              </a:ext>
            </a:extLst>
          </p:cNvPr>
          <p:cNvSpPr/>
          <p:nvPr/>
        </p:nvSpPr>
        <p:spPr>
          <a:xfrm>
            <a:off x="7991255" y="2947249"/>
            <a:ext cx="2617914" cy="448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5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82" name="Freeform: Shape 40">
            <a:extLst>
              <a:ext uri="{FF2B5EF4-FFF2-40B4-BE49-F238E27FC236}">
                <a16:creationId xmlns:a16="http://schemas.microsoft.com/office/drawing/2014/main" id="{DED44B58-4B95-14C4-E75D-131196AAE8AC}"/>
              </a:ext>
            </a:extLst>
          </p:cNvPr>
          <p:cNvSpPr/>
          <p:nvPr/>
        </p:nvSpPr>
        <p:spPr>
          <a:xfrm>
            <a:off x="539262" y="3909584"/>
            <a:ext cx="4211930" cy="368660"/>
          </a:xfrm>
          <a:custGeom>
            <a:avLst/>
            <a:gdLst>
              <a:gd name="connsiteX0" fmla="*/ 264224 w 1875235"/>
              <a:gd name="connsiteY0" fmla="*/ 0 h 265478"/>
              <a:gd name="connsiteX1" fmla="*/ 1875235 w 1875235"/>
              <a:gd name="connsiteY1" fmla="*/ 1 h 265478"/>
              <a:gd name="connsiteX2" fmla="*/ 1875235 w 1875235"/>
              <a:gd name="connsiteY2" fmla="*/ 265478 h 265478"/>
              <a:gd name="connsiteX3" fmla="*/ 0 w 1875235"/>
              <a:gd name="connsiteY3" fmla="*/ 265478 h 265478"/>
              <a:gd name="connsiteX4" fmla="*/ 264224 w 1875235"/>
              <a:gd name="connsiteY4" fmla="*/ 0 h 265478"/>
              <a:gd name="connsiteX0" fmla="*/ 1875235 w 1966675"/>
              <a:gd name="connsiteY0" fmla="*/ 265478 h 356918"/>
              <a:gd name="connsiteX1" fmla="*/ 0 w 1966675"/>
              <a:gd name="connsiteY1" fmla="*/ 265478 h 356918"/>
              <a:gd name="connsiteX2" fmla="*/ 264224 w 1966675"/>
              <a:gd name="connsiteY2" fmla="*/ 0 h 356918"/>
              <a:gd name="connsiteX3" fmla="*/ 1875235 w 1966675"/>
              <a:gd name="connsiteY3" fmla="*/ 1 h 356918"/>
              <a:gd name="connsiteX4" fmla="*/ 1966675 w 1966675"/>
              <a:gd name="connsiteY4" fmla="*/ 356918 h 356918"/>
              <a:gd name="connsiteX0" fmla="*/ 1875235 w 1875235"/>
              <a:gd name="connsiteY0" fmla="*/ 265478 h 265478"/>
              <a:gd name="connsiteX1" fmla="*/ 0 w 1875235"/>
              <a:gd name="connsiteY1" fmla="*/ 265478 h 265478"/>
              <a:gd name="connsiteX2" fmla="*/ 264224 w 1875235"/>
              <a:gd name="connsiteY2" fmla="*/ 0 h 265478"/>
              <a:gd name="connsiteX3" fmla="*/ 1875235 w 1875235"/>
              <a:gd name="connsiteY3" fmla="*/ 1 h 265478"/>
              <a:gd name="connsiteX0" fmla="*/ 0 w 1875235"/>
              <a:gd name="connsiteY0" fmla="*/ 265478 h 265478"/>
              <a:gd name="connsiteX1" fmla="*/ 264224 w 1875235"/>
              <a:gd name="connsiteY1" fmla="*/ 0 h 265478"/>
              <a:gd name="connsiteX2" fmla="*/ 1875235 w 1875235"/>
              <a:gd name="connsiteY2" fmla="*/ 1 h 265478"/>
            </a:gdLst>
            <a:ahLst/>
            <a:cxnLst>
              <a:cxn ang="0">
                <a:pos x="connsiteX0" y="connsiteY0"/>
              </a:cxn>
              <a:cxn ang="0">
                <a:pos x="connsiteX1" y="connsiteY1"/>
              </a:cxn>
              <a:cxn ang="0">
                <a:pos x="connsiteX2" y="connsiteY2"/>
              </a:cxn>
            </a:cxnLst>
            <a:rect l="l" t="t" r="r" b="b"/>
            <a:pathLst>
              <a:path w="1875235" h="265478">
                <a:moveTo>
                  <a:pt x="0" y="265478"/>
                </a:moveTo>
                <a:cubicBezTo>
                  <a:pt x="0" y="118859"/>
                  <a:pt x="118297" y="0"/>
                  <a:pt x="264224" y="0"/>
                </a:cubicBezTo>
                <a:lnTo>
                  <a:pt x="1875235" y="1"/>
                </a:lnTo>
              </a:path>
            </a:pathLst>
          </a:custGeom>
          <a:noFill/>
          <a:ln>
            <a:solidFill>
              <a:schemeClr val="bg1"/>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83" name="Freeform: Shape 39">
            <a:extLst>
              <a:ext uri="{FF2B5EF4-FFF2-40B4-BE49-F238E27FC236}">
                <a16:creationId xmlns:a16="http://schemas.microsoft.com/office/drawing/2014/main" id="{302CD7D3-B5C5-9C5A-A72C-67C2A2980DCB}"/>
              </a:ext>
            </a:extLst>
          </p:cNvPr>
          <p:cNvSpPr/>
          <p:nvPr/>
        </p:nvSpPr>
        <p:spPr>
          <a:xfrm>
            <a:off x="7605267" y="3907371"/>
            <a:ext cx="4215384" cy="368660"/>
          </a:xfrm>
          <a:custGeom>
            <a:avLst/>
            <a:gdLst>
              <a:gd name="connsiteX0" fmla="*/ 0 w 1928420"/>
              <a:gd name="connsiteY0" fmla="*/ 0 h 265478"/>
              <a:gd name="connsiteX1" fmla="*/ 1664196 w 1928420"/>
              <a:gd name="connsiteY1" fmla="*/ 0 h 265478"/>
              <a:gd name="connsiteX2" fmla="*/ 1928420 w 1928420"/>
              <a:gd name="connsiteY2" fmla="*/ 265478 h 265478"/>
              <a:gd name="connsiteX3" fmla="*/ 0 w 1928420"/>
              <a:gd name="connsiteY3" fmla="*/ 265478 h 265478"/>
              <a:gd name="connsiteX4" fmla="*/ 0 w 1928420"/>
              <a:gd name="connsiteY4" fmla="*/ 0 h 265478"/>
              <a:gd name="connsiteX0" fmla="*/ 0 w 1928420"/>
              <a:gd name="connsiteY0" fmla="*/ 265478 h 356918"/>
              <a:gd name="connsiteX1" fmla="*/ 0 w 1928420"/>
              <a:gd name="connsiteY1" fmla="*/ 0 h 356918"/>
              <a:gd name="connsiteX2" fmla="*/ 1664196 w 1928420"/>
              <a:gd name="connsiteY2" fmla="*/ 0 h 356918"/>
              <a:gd name="connsiteX3" fmla="*/ 1928420 w 1928420"/>
              <a:gd name="connsiteY3" fmla="*/ 265478 h 356918"/>
              <a:gd name="connsiteX4" fmla="*/ 91440 w 1928420"/>
              <a:gd name="connsiteY4" fmla="*/ 356918 h 356918"/>
              <a:gd name="connsiteX0" fmla="*/ 0 w 1928420"/>
              <a:gd name="connsiteY0" fmla="*/ 265478 h 265478"/>
              <a:gd name="connsiteX1" fmla="*/ 0 w 1928420"/>
              <a:gd name="connsiteY1" fmla="*/ 0 h 265478"/>
              <a:gd name="connsiteX2" fmla="*/ 1664196 w 1928420"/>
              <a:gd name="connsiteY2" fmla="*/ 0 h 265478"/>
              <a:gd name="connsiteX3" fmla="*/ 1928420 w 1928420"/>
              <a:gd name="connsiteY3" fmla="*/ 265478 h 265478"/>
              <a:gd name="connsiteX0" fmla="*/ 0 w 1928420"/>
              <a:gd name="connsiteY0" fmla="*/ 0 h 265478"/>
              <a:gd name="connsiteX1" fmla="*/ 1664196 w 1928420"/>
              <a:gd name="connsiteY1" fmla="*/ 0 h 265478"/>
              <a:gd name="connsiteX2" fmla="*/ 1928420 w 1928420"/>
              <a:gd name="connsiteY2" fmla="*/ 265478 h 265478"/>
            </a:gdLst>
            <a:ahLst/>
            <a:cxnLst>
              <a:cxn ang="0">
                <a:pos x="connsiteX0" y="connsiteY0"/>
              </a:cxn>
              <a:cxn ang="0">
                <a:pos x="connsiteX1" y="connsiteY1"/>
              </a:cxn>
              <a:cxn ang="0">
                <a:pos x="connsiteX2" y="connsiteY2"/>
              </a:cxn>
            </a:cxnLst>
            <a:rect l="l" t="t" r="r" b="b"/>
            <a:pathLst>
              <a:path w="1928420" h="265478">
                <a:moveTo>
                  <a:pt x="0" y="0"/>
                </a:moveTo>
                <a:lnTo>
                  <a:pt x="1664196" y="0"/>
                </a:lnTo>
                <a:cubicBezTo>
                  <a:pt x="1810123" y="0"/>
                  <a:pt x="1928420" y="118859"/>
                  <a:pt x="1928420" y="265478"/>
                </a:cubicBezTo>
              </a:path>
            </a:pathLst>
          </a:custGeom>
          <a:noFill/>
          <a:ln>
            <a:solidFill>
              <a:schemeClr val="bg1"/>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grpSp>
        <p:nvGrpSpPr>
          <p:cNvPr id="91" name="Group 90">
            <a:extLst>
              <a:ext uri="{FF2B5EF4-FFF2-40B4-BE49-F238E27FC236}">
                <a16:creationId xmlns:a16="http://schemas.microsoft.com/office/drawing/2014/main" id="{9FD27F09-8C7A-CC22-E998-08DBB7B69739}"/>
              </a:ext>
            </a:extLst>
          </p:cNvPr>
          <p:cNvGrpSpPr/>
          <p:nvPr/>
        </p:nvGrpSpPr>
        <p:grpSpPr>
          <a:xfrm>
            <a:off x="1917986" y="5292195"/>
            <a:ext cx="8356027" cy="448565"/>
            <a:chOff x="3086879" y="4932092"/>
            <a:chExt cx="8356027" cy="448565"/>
          </a:xfrm>
        </p:grpSpPr>
        <p:sp>
          <p:nvSpPr>
            <p:cNvPr id="88" name="Rectangle 87">
              <a:extLst>
                <a:ext uri="{FF2B5EF4-FFF2-40B4-BE49-F238E27FC236}">
                  <a16:creationId xmlns:a16="http://schemas.microsoft.com/office/drawing/2014/main" id="{0D13A164-FE8D-92D6-14C9-C72DE4246826}"/>
                </a:ext>
              </a:extLst>
            </p:cNvPr>
            <p:cNvSpPr/>
            <p:nvPr/>
          </p:nvSpPr>
          <p:spPr>
            <a:xfrm>
              <a:off x="3086879" y="4938517"/>
              <a:ext cx="2139276" cy="442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5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90" name="Rectangle 89">
              <a:extLst>
                <a:ext uri="{FF2B5EF4-FFF2-40B4-BE49-F238E27FC236}">
                  <a16:creationId xmlns:a16="http://schemas.microsoft.com/office/drawing/2014/main" id="{D4213A32-E2C7-1DE3-B1C8-1E262BF58C48}"/>
                </a:ext>
              </a:extLst>
            </p:cNvPr>
            <p:cNvSpPr/>
            <p:nvPr/>
          </p:nvSpPr>
          <p:spPr>
            <a:xfrm>
              <a:off x="8938343" y="4932092"/>
              <a:ext cx="2504563" cy="4485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682" tIns="40341" rIns="80682" bIns="40341" numCol="1" spcCol="0" rtlCol="0" fromWordArt="0" anchor="ctr" anchorCtr="0" forceAA="0" compatLnSpc="1">
              <a:prstTxWarp prst="textNoShape">
                <a:avLst/>
              </a:prstTxWarp>
              <a:noAutofit/>
            </a:bodyPr>
            <a:lstStyle/>
            <a:p>
              <a:pPr marL="0" marR="0" lvl="0" indent="0" algn="ctr" defTabSz="914354" rtl="0" eaLnBrk="1" fontAlgn="auto" latinLnBrk="0" hangingPunct="1">
                <a:lnSpc>
                  <a:spcPct val="105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grpSp>
      <p:sp>
        <p:nvSpPr>
          <p:cNvPr id="30" name="Left Brace 29">
            <a:extLst>
              <a:ext uri="{FF2B5EF4-FFF2-40B4-BE49-F238E27FC236}">
                <a16:creationId xmlns:a16="http://schemas.microsoft.com/office/drawing/2014/main" id="{07CC966E-F806-11C1-E059-041358A548C0}"/>
              </a:ext>
            </a:extLst>
          </p:cNvPr>
          <p:cNvSpPr/>
          <p:nvPr/>
        </p:nvSpPr>
        <p:spPr>
          <a:xfrm rot="5400000">
            <a:off x="6005346" y="1799940"/>
            <a:ext cx="181306" cy="1848669"/>
          </a:xfrm>
          <a:prstGeom prst="leftBrace">
            <a:avLst/>
          </a:prstGeom>
          <a:ln w="9525">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2" name="TextBox 31">
            <a:extLst>
              <a:ext uri="{FF2B5EF4-FFF2-40B4-BE49-F238E27FC236}">
                <a16:creationId xmlns:a16="http://schemas.microsoft.com/office/drawing/2014/main" id="{E8394499-F809-A492-0E1A-67CD624056AE}"/>
              </a:ext>
            </a:extLst>
          </p:cNvPr>
          <p:cNvSpPr txBox="1"/>
          <p:nvPr/>
        </p:nvSpPr>
        <p:spPr>
          <a:xfrm>
            <a:off x="1425438" y="5272986"/>
            <a:ext cx="250456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Barbara Sanders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Medical Only Representative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5"/>
              </a:rPr>
              <a:t>barbara_sanders@gbtpa.com</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 </a:t>
            </a:r>
          </a:p>
        </p:txBody>
      </p:sp>
      <p:sp>
        <p:nvSpPr>
          <p:cNvPr id="34" name="TextBox 33">
            <a:extLst>
              <a:ext uri="{FF2B5EF4-FFF2-40B4-BE49-F238E27FC236}">
                <a16:creationId xmlns:a16="http://schemas.microsoft.com/office/drawing/2014/main" id="{600B4C78-6E61-616D-2141-415986A1B4CD}"/>
              </a:ext>
            </a:extLst>
          </p:cNvPr>
          <p:cNvSpPr txBox="1"/>
          <p:nvPr/>
        </p:nvSpPr>
        <p:spPr>
          <a:xfrm>
            <a:off x="8274614" y="5193311"/>
            <a:ext cx="247933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Shirley Smith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Senior Resolution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6"/>
              </a:rPr>
              <a:t>shirley_smith@gbtpa.com</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 </a:t>
            </a:r>
          </a:p>
        </p:txBody>
      </p:sp>
      <p:pic>
        <p:nvPicPr>
          <p:cNvPr id="5" name="Picture 4">
            <a:extLst>
              <a:ext uri="{FF2B5EF4-FFF2-40B4-BE49-F238E27FC236}">
                <a16:creationId xmlns:a16="http://schemas.microsoft.com/office/drawing/2014/main" id="{043447B0-1DEF-912E-F259-843223867CA0}"/>
              </a:ext>
            </a:extLst>
          </p:cNvPr>
          <p:cNvPicPr>
            <a:picLocks noChangeAspect="1"/>
          </p:cNvPicPr>
          <p:nvPr/>
        </p:nvPicPr>
        <p:blipFill>
          <a:blip r:embed="rId7"/>
          <a:stretch>
            <a:fillRect/>
          </a:stretch>
        </p:blipFill>
        <p:spPr>
          <a:xfrm>
            <a:off x="5052154" y="2041388"/>
            <a:ext cx="2182557" cy="518205"/>
          </a:xfrm>
          <a:prstGeom prst="rect">
            <a:avLst/>
          </a:prstGeom>
        </p:spPr>
      </p:pic>
      <p:pic>
        <p:nvPicPr>
          <p:cNvPr id="9" name="Picture 8">
            <a:extLst>
              <a:ext uri="{FF2B5EF4-FFF2-40B4-BE49-F238E27FC236}">
                <a16:creationId xmlns:a16="http://schemas.microsoft.com/office/drawing/2014/main" id="{A17C4826-E759-FE93-7F95-54C14C5C2FF3}"/>
              </a:ext>
            </a:extLst>
          </p:cNvPr>
          <p:cNvPicPr>
            <a:picLocks noChangeAspect="1"/>
          </p:cNvPicPr>
          <p:nvPr/>
        </p:nvPicPr>
        <p:blipFill>
          <a:blip r:embed="rId8"/>
          <a:stretch>
            <a:fillRect/>
          </a:stretch>
        </p:blipFill>
        <p:spPr>
          <a:xfrm>
            <a:off x="5683145" y="1146791"/>
            <a:ext cx="920576" cy="920576"/>
          </a:xfrm>
          <a:prstGeom prst="rect">
            <a:avLst/>
          </a:prstGeom>
          <a:ln>
            <a:noFill/>
          </a:ln>
        </p:spPr>
      </p:pic>
      <p:pic>
        <p:nvPicPr>
          <p:cNvPr id="11" name="Picture 10">
            <a:extLst>
              <a:ext uri="{FF2B5EF4-FFF2-40B4-BE49-F238E27FC236}">
                <a16:creationId xmlns:a16="http://schemas.microsoft.com/office/drawing/2014/main" id="{9551555F-B552-0272-DC66-A7EF6673A1C4}"/>
              </a:ext>
            </a:extLst>
          </p:cNvPr>
          <p:cNvPicPr>
            <a:picLocks noChangeAspect="1"/>
          </p:cNvPicPr>
          <p:nvPr/>
        </p:nvPicPr>
        <p:blipFill>
          <a:blip r:embed="rId9"/>
          <a:stretch>
            <a:fillRect/>
          </a:stretch>
        </p:blipFill>
        <p:spPr>
          <a:xfrm>
            <a:off x="5019856" y="3679012"/>
            <a:ext cx="2182557" cy="512108"/>
          </a:xfrm>
          <a:prstGeom prst="rect">
            <a:avLst/>
          </a:prstGeom>
        </p:spPr>
      </p:pic>
      <p:sp>
        <p:nvSpPr>
          <p:cNvPr id="13" name="Freeform: Shape 12">
            <a:extLst>
              <a:ext uri="{FF2B5EF4-FFF2-40B4-BE49-F238E27FC236}">
                <a16:creationId xmlns:a16="http://schemas.microsoft.com/office/drawing/2014/main" id="{B557AE10-DC0F-1DB7-91A0-28BB5A6558DB}"/>
              </a:ext>
            </a:extLst>
          </p:cNvPr>
          <p:cNvSpPr/>
          <p:nvPr/>
        </p:nvSpPr>
        <p:spPr>
          <a:xfrm>
            <a:off x="1354431" y="3469656"/>
            <a:ext cx="2636302"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mn-cs"/>
              </a:rPr>
              <a:t>Medical Only</a:t>
            </a:r>
          </a:p>
        </p:txBody>
      </p:sp>
      <p:sp>
        <p:nvSpPr>
          <p:cNvPr id="14" name="Freeform: Shape 13">
            <a:extLst>
              <a:ext uri="{FF2B5EF4-FFF2-40B4-BE49-F238E27FC236}">
                <a16:creationId xmlns:a16="http://schemas.microsoft.com/office/drawing/2014/main" id="{908455F1-5D81-8BAD-7F86-A6CDFB155709}"/>
              </a:ext>
            </a:extLst>
          </p:cNvPr>
          <p:cNvSpPr/>
          <p:nvPr/>
        </p:nvSpPr>
        <p:spPr>
          <a:xfrm>
            <a:off x="8160626" y="3469656"/>
            <a:ext cx="2636302" cy="491795"/>
          </a:xfrm>
          <a:custGeom>
            <a:avLst/>
            <a:gdLst>
              <a:gd name="connsiteX0" fmla="*/ 0 w 983591"/>
              <a:gd name="connsiteY0" fmla="*/ 0 h 491795"/>
              <a:gd name="connsiteX1" fmla="*/ 983591 w 983591"/>
              <a:gd name="connsiteY1" fmla="*/ 0 h 491795"/>
              <a:gd name="connsiteX2" fmla="*/ 983591 w 983591"/>
              <a:gd name="connsiteY2" fmla="*/ 491795 h 491795"/>
              <a:gd name="connsiteX3" fmla="*/ 0 w 983591"/>
              <a:gd name="connsiteY3" fmla="*/ 491795 h 491795"/>
              <a:gd name="connsiteX4" fmla="*/ 0 w 983591"/>
              <a:gd name="connsiteY4" fmla="*/ 0 h 491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591" h="491795">
                <a:moveTo>
                  <a:pt x="0" y="0"/>
                </a:moveTo>
                <a:lnTo>
                  <a:pt x="983591" y="0"/>
                </a:lnTo>
                <a:lnTo>
                  <a:pt x="983591" y="491795"/>
                </a:lnTo>
                <a:lnTo>
                  <a:pt x="0" y="491795"/>
                </a:lnTo>
                <a:lnTo>
                  <a:pt x="0" y="0"/>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mn-cs"/>
              </a:rPr>
              <a:t>Indemnity</a:t>
            </a:r>
          </a:p>
        </p:txBody>
      </p:sp>
      <p:sp>
        <p:nvSpPr>
          <p:cNvPr id="15" name="TextBox 14">
            <a:extLst>
              <a:ext uri="{FF2B5EF4-FFF2-40B4-BE49-F238E27FC236}">
                <a16:creationId xmlns:a16="http://schemas.microsoft.com/office/drawing/2014/main" id="{342A084E-7FAB-222E-C2E5-749BCC4747FC}"/>
              </a:ext>
            </a:extLst>
          </p:cNvPr>
          <p:cNvSpPr txBox="1"/>
          <p:nvPr/>
        </p:nvSpPr>
        <p:spPr>
          <a:xfrm>
            <a:off x="1583145" y="4137354"/>
            <a:ext cx="218915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Debora Bredl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Supervisor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5"/>
              </a:rPr>
              <a:t>d</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10"/>
              </a:rPr>
              <a:t>ebora_bredl@gbtpa.com</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 </a:t>
            </a:r>
          </a:p>
        </p:txBody>
      </p:sp>
      <p:sp>
        <p:nvSpPr>
          <p:cNvPr id="16" name="Left Brace 15">
            <a:extLst>
              <a:ext uri="{FF2B5EF4-FFF2-40B4-BE49-F238E27FC236}">
                <a16:creationId xmlns:a16="http://schemas.microsoft.com/office/drawing/2014/main" id="{5EA2B646-860D-D512-2A4A-A7FE1FC3247F}"/>
              </a:ext>
            </a:extLst>
          </p:cNvPr>
          <p:cNvSpPr/>
          <p:nvPr/>
        </p:nvSpPr>
        <p:spPr>
          <a:xfrm rot="5400000">
            <a:off x="2587067" y="4035254"/>
            <a:ext cx="181306" cy="1848669"/>
          </a:xfrm>
          <a:prstGeom prst="leftBrace">
            <a:avLst/>
          </a:prstGeom>
          <a:ln w="9525">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7" name="Left Brace 16">
            <a:extLst>
              <a:ext uri="{FF2B5EF4-FFF2-40B4-BE49-F238E27FC236}">
                <a16:creationId xmlns:a16="http://schemas.microsoft.com/office/drawing/2014/main" id="{B49096CD-06C1-8A6E-3183-8D97D9BB2C50}"/>
              </a:ext>
            </a:extLst>
          </p:cNvPr>
          <p:cNvSpPr/>
          <p:nvPr/>
        </p:nvSpPr>
        <p:spPr>
          <a:xfrm rot="5400000">
            <a:off x="9423628" y="4026426"/>
            <a:ext cx="181306" cy="1848669"/>
          </a:xfrm>
          <a:prstGeom prst="leftBrace">
            <a:avLst/>
          </a:prstGeom>
          <a:ln w="9525">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9" name="TextBox 18">
            <a:extLst>
              <a:ext uri="{FF2B5EF4-FFF2-40B4-BE49-F238E27FC236}">
                <a16:creationId xmlns:a16="http://schemas.microsoft.com/office/drawing/2014/main" id="{EAAC7FB7-4D8D-DE9F-F73B-BAF9518B6DAC}"/>
              </a:ext>
            </a:extLst>
          </p:cNvPr>
          <p:cNvSpPr txBox="1"/>
          <p:nvPr/>
        </p:nvSpPr>
        <p:spPr>
          <a:xfrm>
            <a:off x="8221571" y="4129518"/>
            <a:ext cx="251400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Kimberly Schmitt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Supervisor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hlinkClick r:id="rId11"/>
              </a:rPr>
              <a:t>kimberly_schmitt@gbtpa.com</a:t>
            </a:r>
            <a:r>
              <a:rPr kumimoji="0" lang="en-US" sz="1200" b="1" i="0" u="none" strike="noStrike" kern="1200" cap="none" spc="0" normalizeH="0" baseline="0" noProof="0" dirty="0">
                <a:ln>
                  <a:noFill/>
                </a:ln>
                <a:solidFill>
                  <a:srgbClr val="FFFFFF"/>
                </a:solidFill>
                <a:effectLst/>
                <a:uLnTx/>
                <a:uFillTx/>
                <a:latin typeface="Century Gothic"/>
                <a:ea typeface="+mn-ea"/>
                <a:cs typeface="Century Gothic"/>
              </a:rPr>
              <a:t> </a:t>
            </a:r>
          </a:p>
        </p:txBody>
      </p:sp>
      <p:pic>
        <p:nvPicPr>
          <p:cNvPr id="21" name="Picture 20">
            <a:extLst>
              <a:ext uri="{FF2B5EF4-FFF2-40B4-BE49-F238E27FC236}">
                <a16:creationId xmlns:a16="http://schemas.microsoft.com/office/drawing/2014/main" id="{74DD1599-583A-2695-45C6-614311F0FC6D}"/>
              </a:ext>
            </a:extLst>
          </p:cNvPr>
          <p:cNvPicPr>
            <a:picLocks noChangeAspect="1"/>
          </p:cNvPicPr>
          <p:nvPr/>
        </p:nvPicPr>
        <p:blipFill>
          <a:blip r:embed="rId12"/>
          <a:stretch>
            <a:fillRect/>
          </a:stretch>
        </p:blipFill>
        <p:spPr>
          <a:xfrm>
            <a:off x="5632343" y="2785149"/>
            <a:ext cx="920576" cy="920576"/>
          </a:xfrm>
          <a:prstGeom prst="rect">
            <a:avLst/>
          </a:prstGeom>
          <a:ln>
            <a:noFill/>
          </a:ln>
        </p:spPr>
      </p:pic>
      <p:sp>
        <p:nvSpPr>
          <p:cNvPr id="6" name="TextBox 3">
            <a:extLst>
              <a:ext uri="{FF2B5EF4-FFF2-40B4-BE49-F238E27FC236}">
                <a16:creationId xmlns:a16="http://schemas.microsoft.com/office/drawing/2014/main" id="{CD1A8F89-EB74-1F75-7CC0-03FBCB4F18CE}"/>
              </a:ext>
            </a:extLst>
          </p:cNvPr>
          <p:cNvSpPr txBox="1">
            <a:spLocks noChangeArrowheads="1"/>
          </p:cNvSpPr>
          <p:nvPr/>
        </p:nvSpPr>
        <p:spPr bwMode="auto">
          <a:xfrm>
            <a:off x="10314834" y="6482291"/>
            <a:ext cx="1439677"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PT Sans  " charset="0"/>
                <a:ea typeface="MS PGothic" panose="020B0600070205080204" pitchFamily="34" charset="-128"/>
              </a:defRPr>
            </a:lvl1pPr>
            <a:lvl2pPr marL="742950" indent="-285750">
              <a:defRPr sz="2400">
                <a:solidFill>
                  <a:schemeClr val="tx1"/>
                </a:solidFill>
                <a:latin typeface="PT Sans  " charset="0"/>
                <a:ea typeface="MS PGothic" panose="020B0600070205080204" pitchFamily="34" charset="-128"/>
              </a:defRPr>
            </a:lvl2pPr>
            <a:lvl3pPr marL="1143000" indent="-228600">
              <a:defRPr sz="2400">
                <a:solidFill>
                  <a:schemeClr val="tx1"/>
                </a:solidFill>
                <a:latin typeface="PT Sans  " charset="0"/>
                <a:ea typeface="MS PGothic" panose="020B0600070205080204" pitchFamily="34" charset="-128"/>
              </a:defRPr>
            </a:lvl3pPr>
            <a:lvl4pPr marL="1600200" indent="-228600">
              <a:defRPr sz="2400">
                <a:solidFill>
                  <a:schemeClr val="tx1"/>
                </a:solidFill>
                <a:latin typeface="PT Sans  " charset="0"/>
                <a:ea typeface="MS PGothic" panose="020B0600070205080204" pitchFamily="34" charset="-128"/>
              </a:defRPr>
            </a:lvl4pPr>
            <a:lvl5pPr marL="2057400" indent="-228600">
              <a:defRPr sz="2400">
                <a:solidFill>
                  <a:schemeClr val="tx1"/>
                </a:solidFill>
                <a:latin typeface="PT Sans  "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PT Sans  " charset="0"/>
                <a:ea typeface="MS PGothic" panose="020B0600070205080204" pitchFamily="34" charset="-128"/>
              </a:defRPr>
            </a:lvl9pPr>
          </a:lstStyle>
          <a:p>
            <a:pPr marL="0" marR="0" lvl="0" indent="0" algn="l" defTabSz="914310" rtl="0" eaLnBrk="1" fontAlgn="auto" latinLnBrk="0" hangingPunct="1">
              <a:lnSpc>
                <a:spcPct val="100000"/>
              </a:lnSpc>
              <a:spcBef>
                <a:spcPts val="0"/>
              </a:spcBef>
              <a:spcAft>
                <a:spcPts val="0"/>
              </a:spcAft>
              <a:buClrTx/>
              <a:buSzTx/>
              <a:buFontTx/>
              <a:buNone/>
              <a:tabLst/>
              <a:defRPr/>
            </a:pPr>
            <a:r>
              <a:rPr kumimoji="0" lang="en-US" altLang="en-US" sz="900" b="0" i="0"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All rights reserved. ©</a:t>
            </a:r>
          </a:p>
        </p:txBody>
      </p:sp>
      <p:sp>
        <p:nvSpPr>
          <p:cNvPr id="23" name="TextBox 22">
            <a:extLst>
              <a:ext uri="{FF2B5EF4-FFF2-40B4-BE49-F238E27FC236}">
                <a16:creationId xmlns:a16="http://schemas.microsoft.com/office/drawing/2014/main" id="{0A847E8D-D192-859E-1A1D-F8A8FC42B59A}"/>
              </a:ext>
            </a:extLst>
          </p:cNvPr>
          <p:cNvSpPr txBox="1"/>
          <p:nvPr/>
        </p:nvSpPr>
        <p:spPr>
          <a:xfrm>
            <a:off x="11634052" y="6455487"/>
            <a:ext cx="269626" cy="276999"/>
          </a:xfrm>
          <a:prstGeom prst="rect">
            <a:avLst/>
          </a:prstGeom>
          <a:noFill/>
        </p:spPr>
        <p:txBody>
          <a:bodyPr wrap="none" rtlCol="0">
            <a:spAutoFit/>
          </a:bodyPr>
          <a:lstStyle/>
          <a:p>
            <a:pPr marL="0" marR="0" lvl="0" indent="0" algn="l" defTabSz="914310" rtl="0" eaLnBrk="1" fontAlgn="auto" latinLnBrk="0" hangingPunct="1">
              <a:lnSpc>
                <a:spcPct val="100000"/>
              </a:lnSpc>
              <a:spcBef>
                <a:spcPts val="0"/>
              </a:spcBef>
              <a:spcAft>
                <a:spcPts val="0"/>
              </a:spcAft>
              <a:buClrTx/>
              <a:buSzTx/>
              <a:buFontTx/>
              <a:buNone/>
              <a:tabLst/>
              <a:defRPr/>
            </a:pPr>
            <a:fld id="{174FED9F-9B3F-46A1-AA7A-E1862A4326D4}" type="slidenum">
              <a:rPr kumimoji="0" lang="en-US" sz="1200" b="0" i="0" u="none" strike="noStrike" kern="1200" cap="none" spc="0" normalizeH="0" baseline="0" noProof="0" dirty="0">
                <a:ln>
                  <a:noFill/>
                </a:ln>
                <a:solidFill>
                  <a:srgbClr val="FFFFFF"/>
                </a:solidFill>
                <a:effectLst/>
                <a:uLnTx/>
                <a:uFillTx/>
                <a:latin typeface="Century Gothic"/>
                <a:ea typeface="+mn-ea"/>
                <a:cs typeface="Century Gothic"/>
              </a:rPr>
              <a:pPr marL="0" marR="0" lvl="0" indent="0" algn="l" defTabSz="91431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srgbClr val="FFFFFF"/>
              </a:solidFill>
              <a:effectLst/>
              <a:uLnTx/>
              <a:uFillTx/>
              <a:latin typeface="Century Gothic"/>
              <a:ea typeface="+mn-ea"/>
              <a:cs typeface="Century Gothic"/>
            </a:endParaRPr>
          </a:p>
        </p:txBody>
      </p:sp>
    </p:spTree>
    <p:extLst>
      <p:ext uri="{BB962C8B-B14F-4D97-AF65-F5344CB8AC3E}">
        <p14:creationId xmlns:p14="http://schemas.microsoft.com/office/powerpoint/2010/main" val="24635833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6B95C85-A8F8-484E-4761-93029850A495}"/>
              </a:ext>
            </a:extLst>
          </p:cNvPr>
          <p:cNvSpPr/>
          <p:nvPr/>
        </p:nvSpPr>
        <p:spPr>
          <a:xfrm>
            <a:off x="459566" y="5627220"/>
            <a:ext cx="11272654" cy="559250"/>
          </a:xfrm>
          <a:prstGeom prst="roundRect">
            <a:avLst/>
          </a:prstGeom>
          <a:solidFill>
            <a:schemeClr val="bg1">
              <a:lumMod val="95000"/>
            </a:schemeClr>
          </a:solidFill>
          <a:ln w="6350" cap="flat" cmpd="sng" algn="ctr">
            <a:solidFill>
              <a:srgbClr val="CFD4D8"/>
            </a:solidFill>
            <a:prstDash val="solid"/>
            <a:miter lim="800000"/>
          </a:ln>
          <a:effectLst/>
        </p:spPr>
        <p:txBody>
          <a:bodyPr lIns="91440" tIns="45720" rIns="91440" bIns="45720"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3145"/>
                </a:solidFill>
                <a:effectLst/>
                <a:uLnTx/>
                <a:uFillTx/>
                <a:latin typeface="Century Gothic"/>
                <a:ea typeface="+mn-ea"/>
                <a:cs typeface="+mn-cs"/>
              </a:rPr>
              <a:t>While the average reporting lag time outperforms the benchmark, the percentage of claims reported within 0-3 days continues to decrease year-over year and is under the benchmark.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3145"/>
                </a:solidFill>
                <a:effectLst/>
                <a:uLnTx/>
                <a:uFillTx/>
                <a:latin typeface="Century Gothic"/>
                <a:ea typeface="+mn-ea"/>
                <a:cs typeface="+mn-cs"/>
              </a:rPr>
              <a:t>The main lag driver is employer to GB lag.  </a:t>
            </a:r>
          </a:p>
        </p:txBody>
      </p:sp>
      <p:sp>
        <p:nvSpPr>
          <p:cNvPr id="5" name="Title 1">
            <a:extLst>
              <a:ext uri="{FF2B5EF4-FFF2-40B4-BE49-F238E27FC236}">
                <a16:creationId xmlns:a16="http://schemas.microsoft.com/office/drawing/2014/main" id="{3B72F7A3-21B7-90DE-715F-415A3A3CF2DB}"/>
              </a:ext>
            </a:extLst>
          </p:cNvPr>
          <p:cNvSpPr>
            <a:spLocks noGrp="1"/>
          </p:cNvSpPr>
          <p:nvPr>
            <p:ph type="title"/>
          </p:nvPr>
        </p:nvSpPr>
        <p:spPr>
          <a:xfrm>
            <a:off x="372551" y="138223"/>
            <a:ext cx="11446683" cy="814633"/>
          </a:xfrm>
        </p:spPr>
        <p:txBody>
          <a:bodyPr vert="horz"/>
          <a:lstStyle/>
          <a:p>
            <a:r>
              <a:rPr lang="en-US" dirty="0"/>
              <a:t>WC Claim Reporting Lag</a:t>
            </a:r>
          </a:p>
        </p:txBody>
      </p:sp>
      <p:graphicFrame>
        <p:nvGraphicFramePr>
          <p:cNvPr id="7" name="Object 6">
            <a:extLst>
              <a:ext uri="{FF2B5EF4-FFF2-40B4-BE49-F238E27FC236}">
                <a16:creationId xmlns:a16="http://schemas.microsoft.com/office/drawing/2014/main" id="{3AB50EE9-C89D-D654-8576-551F4B064C6F}"/>
              </a:ext>
            </a:extLst>
          </p:cNvPr>
          <p:cNvGraphicFramePr>
            <a:graphicFrameLocks noChangeAspect="1"/>
          </p:cNvGraphicFramePr>
          <p:nvPr/>
        </p:nvGraphicFramePr>
        <p:xfrm>
          <a:off x="484188" y="1398588"/>
          <a:ext cx="11231562" cy="4106862"/>
        </p:xfrm>
        <a:graphic>
          <a:graphicData uri="http://schemas.openxmlformats.org/presentationml/2006/ole">
            <mc:AlternateContent xmlns:mc="http://schemas.openxmlformats.org/markup-compatibility/2006">
              <mc:Choice xmlns:v="urn:schemas-microsoft-com:vml" Requires="v">
                <p:oleObj name="Worksheet" r:id="rId3" imgW="11744398" imgH="4295614" progId="Excel.Sheet.12">
                  <p:link updateAutomatic="1"/>
                </p:oleObj>
              </mc:Choice>
              <mc:Fallback>
                <p:oleObj name="Worksheet" r:id="rId3" imgW="11744398" imgH="4295614" progId="Excel.Sheet.12">
                  <p:link updateAutomatic="1"/>
                  <p:pic>
                    <p:nvPicPr>
                      <p:cNvPr id="7" name="Object 6">
                        <a:extLst>
                          <a:ext uri="{FF2B5EF4-FFF2-40B4-BE49-F238E27FC236}">
                            <a16:creationId xmlns:a16="http://schemas.microsoft.com/office/drawing/2014/main" id="{3AB50EE9-C89D-D654-8576-551F4B064C6F}"/>
                          </a:ext>
                        </a:extLst>
                      </p:cNvPr>
                      <p:cNvPicPr/>
                      <p:nvPr/>
                    </p:nvPicPr>
                    <p:blipFill>
                      <a:blip r:embed="rId4"/>
                      <a:stretch>
                        <a:fillRect/>
                      </a:stretch>
                    </p:blipFill>
                    <p:spPr>
                      <a:xfrm>
                        <a:off x="484188" y="1398588"/>
                        <a:ext cx="11231562" cy="4106862"/>
                      </a:xfrm>
                      <a:prstGeom prst="rect">
                        <a:avLst/>
                      </a:prstGeom>
                    </p:spPr>
                  </p:pic>
                </p:oleObj>
              </mc:Fallback>
            </mc:AlternateContent>
          </a:graphicData>
        </a:graphic>
      </p:graphicFrame>
      <p:sp>
        <p:nvSpPr>
          <p:cNvPr id="8" name="Text Placeholder 2">
            <a:extLst>
              <a:ext uri="{FF2B5EF4-FFF2-40B4-BE49-F238E27FC236}">
                <a16:creationId xmlns:a16="http://schemas.microsoft.com/office/drawing/2014/main" id="{7DD573F5-4789-D2EB-593D-6A3710346C29}"/>
              </a:ext>
            </a:extLst>
          </p:cNvPr>
          <p:cNvSpPr>
            <a:spLocks noGrp="1"/>
          </p:cNvSpPr>
          <p:nvPr/>
        </p:nvSpPr>
        <p:spPr>
          <a:xfrm>
            <a:off x="2827867" y="6472464"/>
            <a:ext cx="6799017" cy="247313"/>
          </a:xfrm>
          <a:prstGeom prst="rect">
            <a:avLst/>
          </a:prstGeom>
        </p:spPr>
        <p:txBody>
          <a:bodyPr/>
          <a:lstStyle>
            <a:lvl1pPr marL="0" indent="0" algn="l" rtl="0" eaLnBrk="1" fontAlgn="base" hangingPunct="1">
              <a:lnSpc>
                <a:spcPct val="90000"/>
              </a:lnSpc>
              <a:spcBef>
                <a:spcPts val="1000"/>
              </a:spcBef>
              <a:spcAft>
                <a:spcPct val="0"/>
              </a:spcAft>
              <a:buFont typeface="Arial" panose="020B0604020202020204" pitchFamily="34" charset="0"/>
              <a:buNone/>
              <a:defRPr sz="1000" i="1" kern="1200">
                <a:solidFill>
                  <a:schemeClr val="bg1"/>
                </a:solidFill>
                <a:latin typeface="+mn-lt"/>
                <a:ea typeface="MS PGothic" panose="020B0600070205080204" pitchFamily="34" charset="-128"/>
                <a:cs typeface="ＭＳ Ｐゴシック" charset="0"/>
              </a:defRPr>
            </a:lvl1pPr>
            <a:lvl2pPr marL="685783" indent="-228594"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2pPr>
            <a:lvl3pPr marL="1142971" indent="-228594"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3pPr>
            <a:lvl4pPr marL="1600160" indent="-228594"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S PGothic" panose="020B0600070205080204" pitchFamily="34" charset="-128"/>
                <a:cs typeface="+mn-cs"/>
              </a:defRPr>
            </a:lvl4pPr>
            <a:lvl5pPr marL="2057349" indent="-228594"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S PGothic" panose="020B0600070205080204" pitchFamily="34" charset="-128"/>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000" b="0" i="1" u="none" strike="noStrike" kern="1200" cap="none" spc="0" normalizeH="0" baseline="0" noProof="0" dirty="0">
                <a:ln>
                  <a:noFill/>
                </a:ln>
                <a:solidFill>
                  <a:srgbClr val="FFFFFF"/>
                </a:solidFill>
                <a:effectLst/>
                <a:uLnTx/>
                <a:uFillTx/>
                <a:latin typeface="Century Gothic"/>
                <a:ea typeface="MS PGothic" panose="020B0600070205080204" pitchFamily="34" charset="-128"/>
              </a:rPr>
              <a:t>Includes LT and MO claims. Excludes no cost claims and voided claims.  Reporting lag capped at 90 days.</a:t>
            </a:r>
          </a:p>
        </p:txBody>
      </p:sp>
      <p:pic>
        <p:nvPicPr>
          <p:cNvPr id="4" name="Picture 3">
            <a:extLst>
              <a:ext uri="{FF2B5EF4-FFF2-40B4-BE49-F238E27FC236}">
                <a16:creationId xmlns:a16="http://schemas.microsoft.com/office/drawing/2014/main" id="{672AF375-DA9F-F1DC-7507-8FB3449B058B}"/>
              </a:ext>
            </a:extLst>
          </p:cNvPr>
          <p:cNvPicPr>
            <a:picLocks noChangeAspect="1"/>
          </p:cNvPicPr>
          <p:nvPr/>
        </p:nvPicPr>
        <p:blipFill>
          <a:blip r:embed="rId5"/>
          <a:stretch>
            <a:fillRect/>
          </a:stretch>
        </p:blipFill>
        <p:spPr>
          <a:xfrm>
            <a:off x="9915263" y="530165"/>
            <a:ext cx="1819275" cy="390525"/>
          </a:xfrm>
          <a:prstGeom prst="rect">
            <a:avLst/>
          </a:prstGeom>
          <a:ln>
            <a:solidFill>
              <a:schemeClr val="bg1">
                <a:lumMod val="75000"/>
              </a:schemeClr>
            </a:solidFill>
          </a:ln>
        </p:spPr>
      </p:pic>
      <p:sp>
        <p:nvSpPr>
          <p:cNvPr id="6" name="TextBox 5">
            <a:extLst>
              <a:ext uri="{FF2B5EF4-FFF2-40B4-BE49-F238E27FC236}">
                <a16:creationId xmlns:a16="http://schemas.microsoft.com/office/drawing/2014/main" id="{2A994337-5053-91C8-1DF5-519E2B195608}"/>
              </a:ext>
            </a:extLst>
          </p:cNvPr>
          <p:cNvSpPr txBox="1"/>
          <p:nvPr/>
        </p:nvSpPr>
        <p:spPr>
          <a:xfrm>
            <a:off x="10520145" y="4122025"/>
            <a:ext cx="147846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srgbClr val="FAA61A"/>
                </a:solidFill>
                <a:effectLst/>
                <a:uLnTx/>
                <a:uFillTx/>
                <a:latin typeface="Century Gothic"/>
                <a:ea typeface="+mn-ea"/>
                <a:cs typeface="Century Gothic"/>
              </a:rPr>
              <a:t>Benchmark is for % reported in 0-3 days</a:t>
            </a:r>
          </a:p>
        </p:txBody>
      </p:sp>
      <p:sp>
        <p:nvSpPr>
          <p:cNvPr id="11" name="Rectangle 10">
            <a:extLst>
              <a:ext uri="{FF2B5EF4-FFF2-40B4-BE49-F238E27FC236}">
                <a16:creationId xmlns:a16="http://schemas.microsoft.com/office/drawing/2014/main" id="{61857833-D2A2-8D68-1CA5-B8CCF7F72870}"/>
              </a:ext>
            </a:extLst>
          </p:cNvPr>
          <p:cNvSpPr/>
          <p:nvPr/>
        </p:nvSpPr>
        <p:spPr>
          <a:xfrm>
            <a:off x="9879130" y="3996646"/>
            <a:ext cx="460699" cy="400110"/>
          </a:xfrm>
          <a:prstGeom prst="rect">
            <a:avLst/>
          </a:prstGeom>
          <a:noFill/>
          <a:ln w="19050">
            <a:solidFill>
              <a:srgbClr val="FFC907"/>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cxnSp>
        <p:nvCxnSpPr>
          <p:cNvPr id="12" name="Straight Arrow Connector 11">
            <a:extLst>
              <a:ext uri="{FF2B5EF4-FFF2-40B4-BE49-F238E27FC236}">
                <a16:creationId xmlns:a16="http://schemas.microsoft.com/office/drawing/2014/main" id="{54E544CB-E0BE-C450-3A39-DFBD99EFF37E}"/>
              </a:ext>
            </a:extLst>
          </p:cNvPr>
          <p:cNvCxnSpPr>
            <a:cxnSpLocks/>
          </p:cNvCxnSpPr>
          <p:nvPr/>
        </p:nvCxnSpPr>
        <p:spPr>
          <a:xfrm>
            <a:off x="8503209" y="3996646"/>
            <a:ext cx="1375921" cy="200055"/>
          </a:xfrm>
          <a:prstGeom prst="straightConnector1">
            <a:avLst/>
          </a:prstGeom>
          <a:ln>
            <a:solidFill>
              <a:srgbClr val="FFC907"/>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5B992DD9-C19F-92E4-F7BE-DB80598F96AA}"/>
              </a:ext>
            </a:extLst>
          </p:cNvPr>
          <p:cNvSpPr/>
          <p:nvPr/>
        </p:nvSpPr>
        <p:spPr>
          <a:xfrm>
            <a:off x="1315547" y="3388863"/>
            <a:ext cx="3285636" cy="733162"/>
          </a:xfrm>
          <a:prstGeom prst="rect">
            <a:avLst/>
          </a:prstGeom>
          <a:noFill/>
          <a:ln w="19050">
            <a:solidFill>
              <a:srgbClr val="FFC907"/>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180402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6B95C85-A8F8-484E-4761-93029850A495}"/>
              </a:ext>
            </a:extLst>
          </p:cNvPr>
          <p:cNvSpPr/>
          <p:nvPr/>
        </p:nvSpPr>
        <p:spPr>
          <a:xfrm>
            <a:off x="459566" y="5627220"/>
            <a:ext cx="11272654" cy="559250"/>
          </a:xfrm>
          <a:prstGeom prst="roundRect">
            <a:avLst/>
          </a:prstGeom>
          <a:solidFill>
            <a:schemeClr val="bg1">
              <a:lumMod val="95000"/>
            </a:schemeClr>
          </a:solidFill>
          <a:ln w="6350" cap="flat" cmpd="sng" algn="ctr">
            <a:solidFill>
              <a:srgbClr val="CFD4D8"/>
            </a:solidFill>
            <a:prstDash val="solid"/>
            <a:miter lim="800000"/>
          </a:ln>
          <a:effectLst/>
        </p:spPr>
        <p:txBody>
          <a:bodyPr lIns="91440" tIns="45720" rIns="91440" bIns="45720"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0" cap="none" spc="0" normalizeH="0" baseline="0" noProof="0" dirty="0">
                <a:ln>
                  <a:noFill/>
                </a:ln>
                <a:solidFill>
                  <a:srgbClr val="003145"/>
                </a:solidFill>
                <a:effectLst/>
                <a:uLnTx/>
                <a:uFillTx/>
                <a:latin typeface="Century Gothic"/>
                <a:ea typeface="+mn-ea"/>
                <a:cs typeface="+mn-cs"/>
              </a:rPr>
              <a:t>The average property lag went up approximately 10 days in 2026, and the number of claims reported within 0-3 days went down 23%. </a:t>
            </a:r>
          </a:p>
        </p:txBody>
      </p:sp>
      <p:sp>
        <p:nvSpPr>
          <p:cNvPr id="5" name="Title 1">
            <a:extLst>
              <a:ext uri="{FF2B5EF4-FFF2-40B4-BE49-F238E27FC236}">
                <a16:creationId xmlns:a16="http://schemas.microsoft.com/office/drawing/2014/main" id="{3B72F7A3-21B7-90DE-715F-415A3A3CF2DB}"/>
              </a:ext>
            </a:extLst>
          </p:cNvPr>
          <p:cNvSpPr>
            <a:spLocks noGrp="1"/>
          </p:cNvSpPr>
          <p:nvPr>
            <p:ph type="title"/>
          </p:nvPr>
        </p:nvSpPr>
        <p:spPr>
          <a:xfrm>
            <a:off x="334451" y="138223"/>
            <a:ext cx="11446683" cy="814633"/>
          </a:xfrm>
        </p:spPr>
        <p:txBody>
          <a:bodyPr vert="horz"/>
          <a:lstStyle/>
          <a:p>
            <a:r>
              <a:rPr lang="en-US" dirty="0"/>
              <a:t>Property Claim Reporting Lag</a:t>
            </a:r>
          </a:p>
        </p:txBody>
      </p:sp>
      <p:graphicFrame>
        <p:nvGraphicFramePr>
          <p:cNvPr id="7" name="Object 6">
            <a:extLst>
              <a:ext uri="{FF2B5EF4-FFF2-40B4-BE49-F238E27FC236}">
                <a16:creationId xmlns:a16="http://schemas.microsoft.com/office/drawing/2014/main" id="{3AB50EE9-C89D-D654-8576-551F4B064C6F}"/>
              </a:ext>
            </a:extLst>
          </p:cNvPr>
          <p:cNvGraphicFramePr>
            <a:graphicFrameLocks noChangeAspect="1"/>
          </p:cNvGraphicFramePr>
          <p:nvPr/>
        </p:nvGraphicFramePr>
        <p:xfrm>
          <a:off x="280988" y="1358900"/>
          <a:ext cx="11637962" cy="4187825"/>
        </p:xfrm>
        <a:graphic>
          <a:graphicData uri="http://schemas.openxmlformats.org/presentationml/2006/ole">
            <mc:AlternateContent xmlns:mc="http://schemas.openxmlformats.org/markup-compatibility/2006">
              <mc:Choice xmlns:v="urn:schemas-microsoft-com:vml" Requires="v">
                <p:oleObj name="Worksheet" r:id="rId3" imgW="12169050" imgH="4381612" progId="Excel.Sheet.12">
                  <p:link updateAutomatic="1"/>
                </p:oleObj>
              </mc:Choice>
              <mc:Fallback>
                <p:oleObj name="Worksheet" r:id="rId3" imgW="12169050" imgH="4381612" progId="Excel.Sheet.12">
                  <p:link updateAutomatic="1"/>
                  <p:pic>
                    <p:nvPicPr>
                      <p:cNvPr id="7" name="Object 6">
                        <a:extLst>
                          <a:ext uri="{FF2B5EF4-FFF2-40B4-BE49-F238E27FC236}">
                            <a16:creationId xmlns:a16="http://schemas.microsoft.com/office/drawing/2014/main" id="{3AB50EE9-C89D-D654-8576-551F4B064C6F}"/>
                          </a:ext>
                        </a:extLst>
                      </p:cNvPr>
                      <p:cNvPicPr/>
                      <p:nvPr/>
                    </p:nvPicPr>
                    <p:blipFill>
                      <a:blip r:embed="rId4"/>
                      <a:stretch>
                        <a:fillRect/>
                      </a:stretch>
                    </p:blipFill>
                    <p:spPr>
                      <a:xfrm>
                        <a:off x="280988" y="1358900"/>
                        <a:ext cx="11637962" cy="4187825"/>
                      </a:xfrm>
                      <a:prstGeom prst="rect">
                        <a:avLst/>
                      </a:prstGeom>
                    </p:spPr>
                  </p:pic>
                </p:oleObj>
              </mc:Fallback>
            </mc:AlternateContent>
          </a:graphicData>
        </a:graphic>
      </p:graphicFrame>
      <p:sp>
        <p:nvSpPr>
          <p:cNvPr id="8" name="Text Placeholder 2">
            <a:extLst>
              <a:ext uri="{FF2B5EF4-FFF2-40B4-BE49-F238E27FC236}">
                <a16:creationId xmlns:a16="http://schemas.microsoft.com/office/drawing/2014/main" id="{7DD573F5-4789-D2EB-593D-6A3710346C29}"/>
              </a:ext>
            </a:extLst>
          </p:cNvPr>
          <p:cNvSpPr>
            <a:spLocks noGrp="1"/>
          </p:cNvSpPr>
          <p:nvPr/>
        </p:nvSpPr>
        <p:spPr>
          <a:xfrm>
            <a:off x="2827867" y="6472464"/>
            <a:ext cx="6799017" cy="247313"/>
          </a:xfrm>
          <a:prstGeom prst="rect">
            <a:avLst/>
          </a:prstGeom>
        </p:spPr>
        <p:txBody>
          <a:bodyPr/>
          <a:lstStyle>
            <a:lvl1pPr marL="0" indent="0" algn="l" rtl="0" eaLnBrk="1" fontAlgn="base" hangingPunct="1">
              <a:lnSpc>
                <a:spcPct val="90000"/>
              </a:lnSpc>
              <a:spcBef>
                <a:spcPts val="1000"/>
              </a:spcBef>
              <a:spcAft>
                <a:spcPct val="0"/>
              </a:spcAft>
              <a:buFont typeface="Arial" panose="020B0604020202020204" pitchFamily="34" charset="0"/>
              <a:buNone/>
              <a:defRPr sz="1000" i="1" kern="1200">
                <a:solidFill>
                  <a:schemeClr val="bg1"/>
                </a:solidFill>
                <a:latin typeface="+mn-lt"/>
                <a:ea typeface="MS PGothic" panose="020B0600070205080204" pitchFamily="34" charset="-128"/>
                <a:cs typeface="ＭＳ Ｐゴシック" charset="0"/>
              </a:defRPr>
            </a:lvl1pPr>
            <a:lvl2pPr marL="685783" indent="-228594"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2pPr>
            <a:lvl3pPr marL="1142971" indent="-228594"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3pPr>
            <a:lvl4pPr marL="1600160" indent="-228594"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S PGothic" panose="020B0600070205080204" pitchFamily="34" charset="-128"/>
                <a:cs typeface="+mn-cs"/>
              </a:defRPr>
            </a:lvl4pPr>
            <a:lvl5pPr marL="2057349" indent="-228594"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S PGothic" panose="020B0600070205080204" pitchFamily="34" charset="-128"/>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1000" b="0" i="1" u="none" strike="noStrike" kern="1200" cap="none" spc="0" normalizeH="0" baseline="0" noProof="0" dirty="0">
                <a:ln>
                  <a:noFill/>
                </a:ln>
                <a:solidFill>
                  <a:srgbClr val="FFFFFF"/>
                </a:solidFill>
                <a:effectLst/>
                <a:uLnTx/>
                <a:uFillTx/>
                <a:latin typeface="Century Gothic"/>
                <a:ea typeface="MS PGothic" panose="020B0600070205080204" pitchFamily="34" charset="-128"/>
              </a:rPr>
              <a:t>Includes BI and PD claims. Excludes no cost claims and voided claims.  Reporting lag capped at 90 days.</a:t>
            </a:r>
          </a:p>
        </p:txBody>
      </p:sp>
      <p:pic>
        <p:nvPicPr>
          <p:cNvPr id="4" name="Picture 3">
            <a:extLst>
              <a:ext uri="{FF2B5EF4-FFF2-40B4-BE49-F238E27FC236}">
                <a16:creationId xmlns:a16="http://schemas.microsoft.com/office/drawing/2014/main" id="{672AF375-DA9F-F1DC-7507-8FB3449B058B}"/>
              </a:ext>
            </a:extLst>
          </p:cNvPr>
          <p:cNvPicPr>
            <a:picLocks noChangeAspect="1"/>
          </p:cNvPicPr>
          <p:nvPr/>
        </p:nvPicPr>
        <p:blipFill>
          <a:blip r:embed="rId5"/>
          <a:stretch>
            <a:fillRect/>
          </a:stretch>
        </p:blipFill>
        <p:spPr>
          <a:xfrm>
            <a:off x="9915263" y="530165"/>
            <a:ext cx="1819275" cy="390525"/>
          </a:xfrm>
          <a:prstGeom prst="rect">
            <a:avLst/>
          </a:prstGeom>
          <a:ln>
            <a:solidFill>
              <a:schemeClr val="bg1">
                <a:lumMod val="75000"/>
              </a:schemeClr>
            </a:solidFill>
          </a:ln>
        </p:spPr>
      </p:pic>
      <p:sp>
        <p:nvSpPr>
          <p:cNvPr id="6" name="TextBox 5">
            <a:extLst>
              <a:ext uri="{FF2B5EF4-FFF2-40B4-BE49-F238E27FC236}">
                <a16:creationId xmlns:a16="http://schemas.microsoft.com/office/drawing/2014/main" id="{2A994337-5053-91C8-1DF5-519E2B195608}"/>
              </a:ext>
            </a:extLst>
          </p:cNvPr>
          <p:cNvSpPr txBox="1"/>
          <p:nvPr/>
        </p:nvSpPr>
        <p:spPr>
          <a:xfrm>
            <a:off x="10520145" y="4122025"/>
            <a:ext cx="147846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srgbClr val="FAA61A"/>
                </a:solidFill>
                <a:effectLst/>
                <a:uLnTx/>
                <a:uFillTx/>
                <a:latin typeface="Century Gothic"/>
                <a:ea typeface="+mn-ea"/>
                <a:cs typeface="Century Gothic"/>
              </a:rPr>
              <a:t>Benchmark is for % reported in 0-3 days</a:t>
            </a:r>
          </a:p>
        </p:txBody>
      </p:sp>
      <p:sp>
        <p:nvSpPr>
          <p:cNvPr id="9" name="Rectangle 8">
            <a:extLst>
              <a:ext uri="{FF2B5EF4-FFF2-40B4-BE49-F238E27FC236}">
                <a16:creationId xmlns:a16="http://schemas.microsoft.com/office/drawing/2014/main" id="{12387A19-6D8C-FEA5-F607-FAEA6397CB90}"/>
              </a:ext>
            </a:extLst>
          </p:cNvPr>
          <p:cNvSpPr/>
          <p:nvPr/>
        </p:nvSpPr>
        <p:spPr>
          <a:xfrm>
            <a:off x="10019267" y="4207779"/>
            <a:ext cx="444810" cy="314355"/>
          </a:xfrm>
          <a:prstGeom prst="rect">
            <a:avLst/>
          </a:prstGeom>
          <a:noFill/>
          <a:ln w="19050">
            <a:solidFill>
              <a:srgbClr val="FFC907"/>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cxnSp>
        <p:nvCxnSpPr>
          <p:cNvPr id="10" name="Straight Arrow Connector 9">
            <a:extLst>
              <a:ext uri="{FF2B5EF4-FFF2-40B4-BE49-F238E27FC236}">
                <a16:creationId xmlns:a16="http://schemas.microsoft.com/office/drawing/2014/main" id="{233BB7A3-0EA9-3A15-3279-89623A5A42CF}"/>
              </a:ext>
            </a:extLst>
          </p:cNvPr>
          <p:cNvCxnSpPr>
            <a:cxnSpLocks/>
          </p:cNvCxnSpPr>
          <p:nvPr/>
        </p:nvCxnSpPr>
        <p:spPr>
          <a:xfrm flipV="1">
            <a:off x="3019425" y="2228850"/>
            <a:ext cx="923925" cy="933450"/>
          </a:xfrm>
          <a:prstGeom prst="straightConnector1">
            <a:avLst/>
          </a:prstGeom>
          <a:ln>
            <a:solidFill>
              <a:srgbClr val="FFC907"/>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3E3A54C0-9416-1F87-61C3-5AC5B8FDB5AC}"/>
              </a:ext>
            </a:extLst>
          </p:cNvPr>
          <p:cNvSpPr/>
          <p:nvPr/>
        </p:nvSpPr>
        <p:spPr>
          <a:xfrm>
            <a:off x="3866117" y="2031425"/>
            <a:ext cx="444810" cy="314355"/>
          </a:xfrm>
          <a:prstGeom prst="rect">
            <a:avLst/>
          </a:prstGeom>
          <a:noFill/>
          <a:ln w="19050">
            <a:solidFill>
              <a:srgbClr val="FFC907"/>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2853552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02BA7-F882-F500-0C24-218DCB3CC4D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B2A9061-731A-B0B4-909B-8E203CF46402}"/>
              </a:ext>
            </a:extLst>
          </p:cNvPr>
          <p:cNvSpPr>
            <a:spLocks noGrp="1"/>
          </p:cNvSpPr>
          <p:nvPr>
            <p:ph type="title"/>
          </p:nvPr>
        </p:nvSpPr>
        <p:spPr>
          <a:xfrm>
            <a:off x="214978" y="-111559"/>
            <a:ext cx="11420856" cy="941832"/>
          </a:xfrm>
        </p:spPr>
        <p:txBody>
          <a:bodyPr>
            <a:normAutofit/>
          </a:bodyPr>
          <a:lstStyle/>
          <a:p>
            <a:r>
              <a:rPr lang="en-US" dirty="0"/>
              <a:t>Expedited Loss Reporting</a:t>
            </a:r>
          </a:p>
        </p:txBody>
      </p:sp>
      <p:pic>
        <p:nvPicPr>
          <p:cNvPr id="4" name="Picture 3">
            <a:extLst>
              <a:ext uri="{FF2B5EF4-FFF2-40B4-BE49-F238E27FC236}">
                <a16:creationId xmlns:a16="http://schemas.microsoft.com/office/drawing/2014/main" id="{49FD0350-8078-53AC-CEE0-C534E95BBFF7}"/>
              </a:ext>
            </a:extLst>
          </p:cNvPr>
          <p:cNvPicPr>
            <a:picLocks noChangeAspect="1"/>
          </p:cNvPicPr>
          <p:nvPr/>
        </p:nvPicPr>
        <p:blipFill>
          <a:blip r:embed="rId4"/>
          <a:stretch>
            <a:fillRect/>
          </a:stretch>
        </p:blipFill>
        <p:spPr>
          <a:xfrm>
            <a:off x="185210" y="7242"/>
            <a:ext cx="24386" cy="823031"/>
          </a:xfrm>
          <a:prstGeom prst="rect">
            <a:avLst/>
          </a:prstGeom>
        </p:spPr>
      </p:pic>
      <p:pic>
        <p:nvPicPr>
          <p:cNvPr id="8" name="Picture 7">
            <a:extLst>
              <a:ext uri="{FF2B5EF4-FFF2-40B4-BE49-F238E27FC236}">
                <a16:creationId xmlns:a16="http://schemas.microsoft.com/office/drawing/2014/main" id="{370FD222-677E-2DE9-CA69-EBA8E38F5D46}"/>
              </a:ext>
            </a:extLst>
          </p:cNvPr>
          <p:cNvPicPr>
            <a:picLocks noChangeAspect="1"/>
          </p:cNvPicPr>
          <p:nvPr/>
        </p:nvPicPr>
        <p:blipFill>
          <a:blip r:embed="rId5"/>
          <a:stretch>
            <a:fillRect/>
          </a:stretch>
        </p:blipFill>
        <p:spPr>
          <a:xfrm>
            <a:off x="1299883" y="1014388"/>
            <a:ext cx="4576182" cy="5162294"/>
          </a:xfrm>
          <a:prstGeom prst="rect">
            <a:avLst/>
          </a:prstGeom>
        </p:spPr>
      </p:pic>
      <p:pic>
        <p:nvPicPr>
          <p:cNvPr id="10" name="Picture 9">
            <a:extLst>
              <a:ext uri="{FF2B5EF4-FFF2-40B4-BE49-F238E27FC236}">
                <a16:creationId xmlns:a16="http://schemas.microsoft.com/office/drawing/2014/main" id="{56483C9F-BEE5-C8FB-D4BF-FFB3F1603F35}"/>
              </a:ext>
            </a:extLst>
          </p:cNvPr>
          <p:cNvPicPr>
            <a:picLocks noChangeAspect="1"/>
          </p:cNvPicPr>
          <p:nvPr/>
        </p:nvPicPr>
        <p:blipFill>
          <a:blip r:embed="rId6"/>
          <a:stretch>
            <a:fillRect/>
          </a:stretch>
        </p:blipFill>
        <p:spPr>
          <a:xfrm>
            <a:off x="6174741" y="1014388"/>
            <a:ext cx="4777397" cy="2903188"/>
          </a:xfrm>
          <a:prstGeom prst="rect">
            <a:avLst/>
          </a:prstGeom>
        </p:spPr>
      </p:pic>
      <p:pic>
        <p:nvPicPr>
          <p:cNvPr id="12" name="Picture 11">
            <a:extLst>
              <a:ext uri="{FF2B5EF4-FFF2-40B4-BE49-F238E27FC236}">
                <a16:creationId xmlns:a16="http://schemas.microsoft.com/office/drawing/2014/main" id="{EC7EFBA4-7958-C52E-6B98-D460F763F9C2}"/>
              </a:ext>
            </a:extLst>
          </p:cNvPr>
          <p:cNvPicPr>
            <a:picLocks noChangeAspect="1"/>
          </p:cNvPicPr>
          <p:nvPr/>
        </p:nvPicPr>
        <p:blipFill>
          <a:blip r:embed="rId7"/>
          <a:stretch>
            <a:fillRect/>
          </a:stretch>
        </p:blipFill>
        <p:spPr>
          <a:xfrm>
            <a:off x="6174741" y="4101691"/>
            <a:ext cx="4822866" cy="1976380"/>
          </a:xfrm>
          <a:prstGeom prst="rect">
            <a:avLst/>
          </a:prstGeom>
        </p:spPr>
      </p:pic>
    </p:spTree>
    <p:custDataLst>
      <p:tags r:id="rId1"/>
    </p:custDataLst>
    <p:extLst>
      <p:ext uri="{BB962C8B-B14F-4D97-AF65-F5344CB8AC3E}">
        <p14:creationId xmlns:p14="http://schemas.microsoft.com/office/powerpoint/2010/main" val="44722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CC3A-8817-93A1-D57A-3EADCA5700F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47B8791-E8AE-2A09-B98B-334117BC9F1F}"/>
              </a:ext>
            </a:extLst>
          </p:cNvPr>
          <p:cNvSpPr/>
          <p:nvPr/>
        </p:nvSpPr>
        <p:spPr>
          <a:xfrm>
            <a:off x="310584" y="1279461"/>
            <a:ext cx="286706" cy="218068"/>
          </a:xfrm>
          <a:prstGeom prst="rect">
            <a:avLst/>
          </a:prstGeom>
          <a:gradFill flip="none" rotWithShape="1">
            <a:gsLst>
              <a:gs pos="0">
                <a:schemeClr val="accent1"/>
              </a:gs>
              <a:gs pos="79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1</a:t>
            </a:r>
          </a:p>
        </p:txBody>
      </p:sp>
      <p:sp>
        <p:nvSpPr>
          <p:cNvPr id="17" name="TextBox 16">
            <a:extLst>
              <a:ext uri="{FF2B5EF4-FFF2-40B4-BE49-F238E27FC236}">
                <a16:creationId xmlns:a16="http://schemas.microsoft.com/office/drawing/2014/main" id="{095E26E5-AFD8-7B93-D27D-AAE3BAC9DE9A}"/>
              </a:ext>
            </a:extLst>
          </p:cNvPr>
          <p:cNvSpPr txBox="1"/>
          <p:nvPr/>
        </p:nvSpPr>
        <p:spPr>
          <a:xfrm>
            <a:off x="676135" y="1279461"/>
            <a:ext cx="3348355" cy="64633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Gallagher Bassett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helps people and companies prevent, manage, and overcome the impact of risk</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a:t>
            </a:r>
          </a:p>
        </p:txBody>
      </p:sp>
      <p:sp>
        <p:nvSpPr>
          <p:cNvPr id="18" name="TextBox 17">
            <a:extLst>
              <a:ext uri="{FF2B5EF4-FFF2-40B4-BE49-F238E27FC236}">
                <a16:creationId xmlns:a16="http://schemas.microsoft.com/office/drawing/2014/main" id="{6C4E191D-0298-D0F8-39CE-75066B24F8E9}"/>
              </a:ext>
            </a:extLst>
          </p:cNvPr>
          <p:cNvSpPr txBox="1"/>
          <p:nvPr/>
        </p:nvSpPr>
        <p:spPr>
          <a:xfrm>
            <a:off x="676135" y="1952613"/>
            <a:ext cx="3348355" cy="64633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We are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the very best </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at what we do. We are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on a mission to grow and serve</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 as much of the market as possible/practical.</a:t>
            </a:r>
          </a:p>
        </p:txBody>
      </p:sp>
      <p:sp>
        <p:nvSpPr>
          <p:cNvPr id="19" name="TextBox 18">
            <a:extLst>
              <a:ext uri="{FF2B5EF4-FFF2-40B4-BE49-F238E27FC236}">
                <a16:creationId xmlns:a16="http://schemas.microsoft.com/office/drawing/2014/main" id="{2B446E4C-D5F7-34F1-7125-31978779E151}"/>
              </a:ext>
            </a:extLst>
          </p:cNvPr>
          <p:cNvSpPr txBox="1"/>
          <p:nvPr/>
        </p:nvSpPr>
        <p:spPr>
          <a:xfrm>
            <a:off x="676135" y="2715964"/>
            <a:ext cx="2930665" cy="64633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We are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privileged to serve </a:t>
            </a:r>
            <a:r>
              <a:rPr kumimoji="0" lang="en-US" sz="1200" b="0" i="0" u="sng" strike="noStrike" kern="1200" cap="none" spc="0" normalizeH="0" baseline="0" noProof="0" dirty="0">
                <a:ln>
                  <a:noFill/>
                </a:ln>
                <a:solidFill>
                  <a:srgbClr val="FFFFFF"/>
                </a:solidFill>
                <a:effectLst/>
                <a:uLnTx/>
                <a:uFillTx/>
                <a:latin typeface="Century Gothic" panose="020F0302020204030204"/>
                <a:ea typeface="+mn-ea"/>
                <a:cs typeface="+mn-cs"/>
              </a:rPr>
              <a:t>every</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 client, injured worker, and claimant we encounter.</a:t>
            </a:r>
          </a:p>
        </p:txBody>
      </p:sp>
      <p:sp>
        <p:nvSpPr>
          <p:cNvPr id="20" name="TextBox 19">
            <a:extLst>
              <a:ext uri="{FF2B5EF4-FFF2-40B4-BE49-F238E27FC236}">
                <a16:creationId xmlns:a16="http://schemas.microsoft.com/office/drawing/2014/main" id="{54FAB3CD-DE6B-DA2C-3810-4102D3C5D6D2}"/>
              </a:ext>
            </a:extLst>
          </p:cNvPr>
          <p:cNvSpPr txBox="1"/>
          <p:nvPr/>
        </p:nvSpPr>
        <p:spPr>
          <a:xfrm>
            <a:off x="676135" y="3482305"/>
            <a:ext cx="3145154" cy="64633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We are an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integral partner of our clients</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 we contribute meaningfully to their business success.</a:t>
            </a:r>
          </a:p>
        </p:txBody>
      </p:sp>
      <p:sp>
        <p:nvSpPr>
          <p:cNvPr id="21" name="TextBox 20">
            <a:extLst>
              <a:ext uri="{FF2B5EF4-FFF2-40B4-BE49-F238E27FC236}">
                <a16:creationId xmlns:a16="http://schemas.microsoft.com/office/drawing/2014/main" id="{D0A77C6E-7E4C-9F99-967E-2CF567588E56}"/>
              </a:ext>
            </a:extLst>
          </p:cNvPr>
          <p:cNvSpPr txBox="1"/>
          <p:nvPr/>
        </p:nvSpPr>
        <p:spPr>
          <a:xfrm>
            <a:off x="676135" y="4152085"/>
            <a:ext cx="3348355" cy="64633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Every person and every function</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 at Gallagher Bassett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has a customer</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 either internal or external.</a:t>
            </a:r>
          </a:p>
        </p:txBody>
      </p:sp>
      <p:sp>
        <p:nvSpPr>
          <p:cNvPr id="22" name="TextBox 21">
            <a:extLst>
              <a:ext uri="{FF2B5EF4-FFF2-40B4-BE49-F238E27FC236}">
                <a16:creationId xmlns:a16="http://schemas.microsoft.com/office/drawing/2014/main" id="{6325B7D8-40BC-9383-9EF4-E279ED83AF39}"/>
              </a:ext>
            </a:extLst>
          </p:cNvPr>
          <p:cNvSpPr txBox="1"/>
          <p:nvPr/>
        </p:nvSpPr>
        <p:spPr>
          <a:xfrm>
            <a:off x="676135" y="4864758"/>
            <a:ext cx="3229821" cy="64633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We are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entitled to dignity and respect </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from everyone we interact with (internally and externally).</a:t>
            </a:r>
          </a:p>
        </p:txBody>
      </p:sp>
      <p:sp>
        <p:nvSpPr>
          <p:cNvPr id="24" name="TextBox 23">
            <a:extLst>
              <a:ext uri="{FF2B5EF4-FFF2-40B4-BE49-F238E27FC236}">
                <a16:creationId xmlns:a16="http://schemas.microsoft.com/office/drawing/2014/main" id="{C8BBF802-4F2D-F11B-9C41-63EDAF54EB5C}"/>
              </a:ext>
            </a:extLst>
          </p:cNvPr>
          <p:cNvSpPr txBox="1"/>
          <p:nvPr/>
        </p:nvSpPr>
        <p:spPr>
          <a:xfrm>
            <a:off x="684747" y="5614736"/>
            <a:ext cx="3274656" cy="64633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Delivering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financial excellence </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for Gallagher Bassett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is an enabler, not a barrier</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 to excellence.</a:t>
            </a:r>
          </a:p>
        </p:txBody>
      </p:sp>
      <p:sp>
        <p:nvSpPr>
          <p:cNvPr id="25" name="Rectangle 24">
            <a:extLst>
              <a:ext uri="{FF2B5EF4-FFF2-40B4-BE49-F238E27FC236}">
                <a16:creationId xmlns:a16="http://schemas.microsoft.com/office/drawing/2014/main" id="{B916AC00-6611-75B7-B8BD-97AB7DF5411E}"/>
              </a:ext>
            </a:extLst>
          </p:cNvPr>
          <p:cNvSpPr/>
          <p:nvPr/>
        </p:nvSpPr>
        <p:spPr>
          <a:xfrm>
            <a:off x="310584" y="2004913"/>
            <a:ext cx="286706" cy="218068"/>
          </a:xfrm>
          <a:prstGeom prst="rect">
            <a:avLst/>
          </a:prstGeom>
          <a:gradFill flip="none" rotWithShape="1">
            <a:gsLst>
              <a:gs pos="0">
                <a:schemeClr val="accent1"/>
              </a:gs>
              <a:gs pos="79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2</a:t>
            </a:r>
          </a:p>
        </p:txBody>
      </p:sp>
      <p:sp>
        <p:nvSpPr>
          <p:cNvPr id="26" name="Rectangle 25">
            <a:extLst>
              <a:ext uri="{FF2B5EF4-FFF2-40B4-BE49-F238E27FC236}">
                <a16:creationId xmlns:a16="http://schemas.microsoft.com/office/drawing/2014/main" id="{3180DC89-70CD-A4B1-D7D7-E6DEE9D1B32C}"/>
              </a:ext>
            </a:extLst>
          </p:cNvPr>
          <p:cNvSpPr/>
          <p:nvPr/>
        </p:nvSpPr>
        <p:spPr>
          <a:xfrm>
            <a:off x="310584" y="2773242"/>
            <a:ext cx="286706" cy="218068"/>
          </a:xfrm>
          <a:prstGeom prst="rect">
            <a:avLst/>
          </a:prstGeom>
          <a:gradFill flip="none" rotWithShape="1">
            <a:gsLst>
              <a:gs pos="0">
                <a:schemeClr val="accent1"/>
              </a:gs>
              <a:gs pos="79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3</a:t>
            </a:r>
          </a:p>
        </p:txBody>
      </p:sp>
      <p:sp>
        <p:nvSpPr>
          <p:cNvPr id="27" name="Rectangle 26">
            <a:extLst>
              <a:ext uri="{FF2B5EF4-FFF2-40B4-BE49-F238E27FC236}">
                <a16:creationId xmlns:a16="http://schemas.microsoft.com/office/drawing/2014/main" id="{940E82C2-7C79-55B8-627C-7BDDD011FF99}"/>
              </a:ext>
            </a:extLst>
          </p:cNvPr>
          <p:cNvSpPr/>
          <p:nvPr/>
        </p:nvSpPr>
        <p:spPr>
          <a:xfrm>
            <a:off x="310584" y="3544561"/>
            <a:ext cx="286706" cy="218068"/>
          </a:xfrm>
          <a:prstGeom prst="rect">
            <a:avLst/>
          </a:prstGeom>
          <a:gradFill flip="none" rotWithShape="1">
            <a:gsLst>
              <a:gs pos="0">
                <a:schemeClr val="accent1"/>
              </a:gs>
              <a:gs pos="79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4</a:t>
            </a:r>
          </a:p>
        </p:txBody>
      </p:sp>
      <p:sp>
        <p:nvSpPr>
          <p:cNvPr id="28" name="Rectangle 27">
            <a:extLst>
              <a:ext uri="{FF2B5EF4-FFF2-40B4-BE49-F238E27FC236}">
                <a16:creationId xmlns:a16="http://schemas.microsoft.com/office/drawing/2014/main" id="{C3FF714C-7C2E-E892-EFC3-FEC4AD4E883D}"/>
              </a:ext>
            </a:extLst>
          </p:cNvPr>
          <p:cNvSpPr/>
          <p:nvPr/>
        </p:nvSpPr>
        <p:spPr>
          <a:xfrm>
            <a:off x="310584" y="4219319"/>
            <a:ext cx="286706" cy="218068"/>
          </a:xfrm>
          <a:prstGeom prst="rect">
            <a:avLst/>
          </a:prstGeom>
          <a:gradFill flip="none" rotWithShape="1">
            <a:gsLst>
              <a:gs pos="0">
                <a:schemeClr val="accent1"/>
              </a:gs>
              <a:gs pos="79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5</a:t>
            </a:r>
          </a:p>
        </p:txBody>
      </p:sp>
      <p:sp>
        <p:nvSpPr>
          <p:cNvPr id="29" name="Rectangle 28">
            <a:extLst>
              <a:ext uri="{FF2B5EF4-FFF2-40B4-BE49-F238E27FC236}">
                <a16:creationId xmlns:a16="http://schemas.microsoft.com/office/drawing/2014/main" id="{A1D7ED8D-4FE9-4DD3-49DE-786F4EEA5167}"/>
              </a:ext>
            </a:extLst>
          </p:cNvPr>
          <p:cNvSpPr/>
          <p:nvPr/>
        </p:nvSpPr>
        <p:spPr>
          <a:xfrm>
            <a:off x="310584" y="4936970"/>
            <a:ext cx="286706" cy="218068"/>
          </a:xfrm>
          <a:prstGeom prst="rect">
            <a:avLst/>
          </a:prstGeom>
          <a:gradFill flip="none" rotWithShape="1">
            <a:gsLst>
              <a:gs pos="0">
                <a:schemeClr val="accent1"/>
              </a:gs>
              <a:gs pos="79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6</a:t>
            </a:r>
          </a:p>
        </p:txBody>
      </p:sp>
      <p:sp>
        <p:nvSpPr>
          <p:cNvPr id="30" name="Rectangle 29">
            <a:extLst>
              <a:ext uri="{FF2B5EF4-FFF2-40B4-BE49-F238E27FC236}">
                <a16:creationId xmlns:a16="http://schemas.microsoft.com/office/drawing/2014/main" id="{DC3DEE0E-B131-0645-E1C3-19E5E69FBC03}"/>
              </a:ext>
            </a:extLst>
          </p:cNvPr>
          <p:cNvSpPr/>
          <p:nvPr/>
        </p:nvSpPr>
        <p:spPr>
          <a:xfrm>
            <a:off x="310584" y="5691925"/>
            <a:ext cx="286706" cy="218068"/>
          </a:xfrm>
          <a:prstGeom prst="rect">
            <a:avLst/>
          </a:prstGeom>
          <a:gradFill flip="none" rotWithShape="1">
            <a:gsLst>
              <a:gs pos="0">
                <a:schemeClr val="accent1"/>
              </a:gs>
              <a:gs pos="79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7</a:t>
            </a:r>
          </a:p>
        </p:txBody>
      </p:sp>
      <p:sp>
        <p:nvSpPr>
          <p:cNvPr id="31" name="Rectangle 30">
            <a:extLst>
              <a:ext uri="{FF2B5EF4-FFF2-40B4-BE49-F238E27FC236}">
                <a16:creationId xmlns:a16="http://schemas.microsoft.com/office/drawing/2014/main" id="{B537EB73-024A-A09F-26B5-C8AFA9241DE2}"/>
              </a:ext>
            </a:extLst>
          </p:cNvPr>
          <p:cNvSpPr/>
          <p:nvPr/>
        </p:nvSpPr>
        <p:spPr>
          <a:xfrm>
            <a:off x="4086062" y="1279461"/>
            <a:ext cx="286706" cy="218068"/>
          </a:xfrm>
          <a:prstGeom prst="rect">
            <a:avLst/>
          </a:prstGeom>
          <a:gradFill flip="none" rotWithShape="1">
            <a:gsLst>
              <a:gs pos="0">
                <a:schemeClr val="accent1"/>
              </a:gs>
              <a:gs pos="79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8</a:t>
            </a:r>
          </a:p>
        </p:txBody>
      </p:sp>
      <p:sp>
        <p:nvSpPr>
          <p:cNvPr id="32" name="TextBox 31">
            <a:extLst>
              <a:ext uri="{FF2B5EF4-FFF2-40B4-BE49-F238E27FC236}">
                <a16:creationId xmlns:a16="http://schemas.microsoft.com/office/drawing/2014/main" id="{BEC6A2F2-ABD6-955C-C4A2-B942D2B1F0A1}"/>
              </a:ext>
            </a:extLst>
          </p:cNvPr>
          <p:cNvSpPr txBox="1"/>
          <p:nvPr/>
        </p:nvSpPr>
        <p:spPr>
          <a:xfrm>
            <a:off x="4451613" y="1279461"/>
            <a:ext cx="3421851" cy="482312"/>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67" b="0" i="0" u="none" strike="noStrike" kern="1200" cap="none" spc="0" normalizeH="0" baseline="0" noProof="0" dirty="0">
                <a:ln>
                  <a:noFill/>
                </a:ln>
                <a:solidFill>
                  <a:srgbClr val="FFFFFF"/>
                </a:solidFill>
                <a:effectLst/>
                <a:uLnTx/>
                <a:uFillTx/>
                <a:latin typeface="Century Gothic" panose="020F0302020204030204"/>
                <a:ea typeface="+mn-ea"/>
                <a:cs typeface="+mn-cs"/>
              </a:rPr>
              <a:t>We are </a:t>
            </a:r>
            <a:r>
              <a:rPr kumimoji="0" lang="en-US" sz="1267" b="1" i="0" u="none" strike="noStrike" kern="1200" cap="none" spc="0" normalizeH="0" baseline="0" noProof="0" dirty="0">
                <a:ln>
                  <a:noFill/>
                </a:ln>
                <a:solidFill>
                  <a:srgbClr val="FFFFFF"/>
                </a:solidFill>
                <a:effectLst/>
                <a:uLnTx/>
                <a:uFillTx/>
                <a:latin typeface="Century Gothic" panose="020F0302020204030204"/>
                <a:ea typeface="+mn-ea"/>
                <a:cs typeface="+mn-cs"/>
              </a:rPr>
              <a:t>professionals</a:t>
            </a:r>
            <a:r>
              <a:rPr kumimoji="0" lang="en-US" sz="1267" b="0" i="0" u="none" strike="noStrike" kern="1200" cap="none" spc="0" normalizeH="0" baseline="0" noProof="0" dirty="0">
                <a:ln>
                  <a:noFill/>
                </a:ln>
                <a:solidFill>
                  <a:srgbClr val="FFFFFF"/>
                </a:solidFill>
                <a:effectLst/>
                <a:uLnTx/>
                <a:uFillTx/>
                <a:latin typeface="Century Gothic" panose="020F0302020204030204"/>
                <a:ea typeface="+mn-ea"/>
                <a:cs typeface="+mn-cs"/>
              </a:rPr>
              <a:t>. We take pride in our work and how we are perceived.</a:t>
            </a:r>
          </a:p>
        </p:txBody>
      </p:sp>
      <p:sp>
        <p:nvSpPr>
          <p:cNvPr id="33" name="TextBox 32">
            <a:extLst>
              <a:ext uri="{FF2B5EF4-FFF2-40B4-BE49-F238E27FC236}">
                <a16:creationId xmlns:a16="http://schemas.microsoft.com/office/drawing/2014/main" id="{8903A1D2-3E4E-5145-5E56-758C06AC8BDD}"/>
              </a:ext>
            </a:extLst>
          </p:cNvPr>
          <p:cNvSpPr txBox="1"/>
          <p:nvPr/>
        </p:nvSpPr>
        <p:spPr>
          <a:xfrm>
            <a:off x="4451614" y="1807632"/>
            <a:ext cx="3295683" cy="67730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67" b="0" i="0" u="none" strike="noStrike" kern="1200" cap="none" spc="0" normalizeH="0" baseline="0" noProof="0" dirty="0">
                <a:ln>
                  <a:noFill/>
                </a:ln>
                <a:solidFill>
                  <a:srgbClr val="FFFFFF"/>
                </a:solidFill>
                <a:effectLst/>
                <a:uLnTx/>
                <a:uFillTx/>
                <a:latin typeface="Century Gothic" panose="020F0302020204030204"/>
                <a:ea typeface="+mn-ea"/>
                <a:cs typeface="+mn-cs"/>
              </a:rPr>
              <a:t>We are </a:t>
            </a:r>
            <a:r>
              <a:rPr kumimoji="0" lang="en-US" sz="1267" b="1" i="0" u="none" strike="noStrike" kern="1200" cap="none" spc="0" normalizeH="0" baseline="0" noProof="0" dirty="0">
                <a:ln>
                  <a:noFill/>
                </a:ln>
                <a:solidFill>
                  <a:srgbClr val="FFFFFF"/>
                </a:solidFill>
                <a:effectLst/>
                <a:uLnTx/>
                <a:uFillTx/>
                <a:latin typeface="Century Gothic" panose="020F0302020204030204"/>
                <a:ea typeface="+mn-ea"/>
                <a:cs typeface="+mn-cs"/>
              </a:rPr>
              <a:t>experts</a:t>
            </a:r>
            <a:r>
              <a:rPr kumimoji="0" lang="en-US" sz="1267" b="0" i="0" u="none" strike="noStrike" kern="1200" cap="none" spc="0" normalizeH="0" baseline="0" noProof="0" dirty="0">
                <a:ln>
                  <a:noFill/>
                </a:ln>
                <a:solidFill>
                  <a:srgbClr val="FFFFFF"/>
                </a:solidFill>
                <a:effectLst/>
                <a:uLnTx/>
                <a:uFillTx/>
                <a:latin typeface="Century Gothic" panose="020F0302020204030204"/>
                <a:ea typeface="+mn-ea"/>
                <a:cs typeface="+mn-cs"/>
              </a:rPr>
              <a:t>. We confidently share our knowledge, experience, and insights with others.</a:t>
            </a:r>
          </a:p>
        </p:txBody>
      </p:sp>
      <p:sp>
        <p:nvSpPr>
          <p:cNvPr id="34" name="TextBox 33">
            <a:extLst>
              <a:ext uri="{FF2B5EF4-FFF2-40B4-BE49-F238E27FC236}">
                <a16:creationId xmlns:a16="http://schemas.microsoft.com/office/drawing/2014/main" id="{CB90162A-8428-28F4-C920-2A4E71CDE9DF}"/>
              </a:ext>
            </a:extLst>
          </p:cNvPr>
          <p:cNvSpPr txBox="1"/>
          <p:nvPr/>
        </p:nvSpPr>
        <p:spPr>
          <a:xfrm>
            <a:off x="4451613" y="2545894"/>
            <a:ext cx="3643963" cy="872290"/>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67" b="0" i="0" u="none" strike="noStrike" kern="1200" cap="none" spc="0" normalizeH="0" baseline="0" noProof="0" dirty="0">
                <a:ln>
                  <a:noFill/>
                </a:ln>
                <a:solidFill>
                  <a:srgbClr val="FFFFFF"/>
                </a:solidFill>
                <a:effectLst/>
                <a:uLnTx/>
                <a:uFillTx/>
                <a:latin typeface="Century Gothic" panose="020F0302020204030204"/>
                <a:ea typeface="+mn-ea"/>
                <a:cs typeface="+mn-cs"/>
              </a:rPr>
              <a:t>We are </a:t>
            </a:r>
            <a:r>
              <a:rPr kumimoji="0" lang="en-US" sz="1267" b="1" i="0" u="none" strike="noStrike" kern="1200" cap="none" spc="0" normalizeH="0" baseline="0" noProof="0" dirty="0">
                <a:ln>
                  <a:noFill/>
                </a:ln>
                <a:solidFill>
                  <a:srgbClr val="FFFFFF"/>
                </a:solidFill>
                <a:effectLst/>
                <a:uLnTx/>
                <a:uFillTx/>
                <a:latin typeface="Century Gothic" panose="020F0302020204030204"/>
                <a:ea typeface="+mn-ea"/>
                <a:cs typeface="+mn-cs"/>
              </a:rPr>
              <a:t>problem solvers</a:t>
            </a:r>
            <a:r>
              <a:rPr kumimoji="0" lang="en-US" sz="1267" b="0" i="0" u="none" strike="noStrike" kern="1200" cap="none" spc="0" normalizeH="0" baseline="0" noProof="0" dirty="0">
                <a:ln>
                  <a:noFill/>
                </a:ln>
                <a:solidFill>
                  <a:srgbClr val="FFFFFF"/>
                </a:solidFill>
                <a:effectLst/>
                <a:uLnTx/>
                <a:uFillTx/>
                <a:latin typeface="Century Gothic" panose="020F0302020204030204"/>
                <a:ea typeface="+mn-ea"/>
                <a:cs typeface="+mn-cs"/>
              </a:rPr>
              <a:t>. We exhaust every effort to come up with solutions to challenges we, and those we serve, encounter.</a:t>
            </a:r>
          </a:p>
        </p:txBody>
      </p:sp>
      <p:sp>
        <p:nvSpPr>
          <p:cNvPr id="35" name="TextBox 34">
            <a:extLst>
              <a:ext uri="{FF2B5EF4-FFF2-40B4-BE49-F238E27FC236}">
                <a16:creationId xmlns:a16="http://schemas.microsoft.com/office/drawing/2014/main" id="{E159D593-6DF9-8496-08D8-49B37078247C}"/>
              </a:ext>
            </a:extLst>
          </p:cNvPr>
          <p:cNvSpPr txBox="1"/>
          <p:nvPr/>
        </p:nvSpPr>
        <p:spPr>
          <a:xfrm>
            <a:off x="4451613" y="3488151"/>
            <a:ext cx="3261521" cy="67730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67" b="0" i="0" u="none" strike="noStrike" kern="1200" cap="none" spc="0" normalizeH="0" baseline="0" noProof="0" dirty="0">
                <a:ln>
                  <a:noFill/>
                </a:ln>
                <a:solidFill>
                  <a:srgbClr val="FFFFFF"/>
                </a:solidFill>
                <a:effectLst/>
                <a:uLnTx/>
                <a:uFillTx/>
                <a:latin typeface="Century Gothic" panose="020F0302020204030204"/>
                <a:ea typeface="+mn-ea"/>
                <a:cs typeface="+mn-cs"/>
              </a:rPr>
              <a:t>We are </a:t>
            </a:r>
            <a:r>
              <a:rPr kumimoji="0" lang="en-US" sz="1267" b="1" i="0" u="none" strike="noStrike" kern="1200" cap="none" spc="0" normalizeH="0" baseline="0" noProof="0" dirty="0">
                <a:ln>
                  <a:noFill/>
                </a:ln>
                <a:solidFill>
                  <a:srgbClr val="FFFFFF"/>
                </a:solidFill>
                <a:effectLst/>
                <a:uLnTx/>
                <a:uFillTx/>
                <a:latin typeface="Century Gothic" panose="020F0302020204030204"/>
                <a:ea typeface="+mn-ea"/>
                <a:cs typeface="+mn-cs"/>
              </a:rPr>
              <a:t>innovators</a:t>
            </a:r>
            <a:r>
              <a:rPr kumimoji="0" lang="en-US" sz="1267" b="0" i="0" u="none" strike="noStrike" kern="1200" cap="none" spc="0" normalizeH="0" baseline="0" noProof="0" dirty="0">
                <a:ln>
                  <a:noFill/>
                </a:ln>
                <a:solidFill>
                  <a:srgbClr val="FFFFFF"/>
                </a:solidFill>
                <a:effectLst/>
                <a:uLnTx/>
                <a:uFillTx/>
                <a:latin typeface="Century Gothic" panose="020F0302020204030204"/>
                <a:ea typeface="+mn-ea"/>
                <a:cs typeface="+mn-cs"/>
              </a:rPr>
              <a:t>. We are in continuous pursuit of a better way in everything we do.</a:t>
            </a:r>
          </a:p>
        </p:txBody>
      </p:sp>
      <p:sp>
        <p:nvSpPr>
          <p:cNvPr id="36" name="TextBox 35">
            <a:extLst>
              <a:ext uri="{FF2B5EF4-FFF2-40B4-BE49-F238E27FC236}">
                <a16:creationId xmlns:a16="http://schemas.microsoft.com/office/drawing/2014/main" id="{2E7FDAE5-92CE-784A-C3DC-3E3DB49FFE0E}"/>
              </a:ext>
            </a:extLst>
          </p:cNvPr>
          <p:cNvSpPr txBox="1"/>
          <p:nvPr/>
        </p:nvSpPr>
        <p:spPr>
          <a:xfrm>
            <a:off x="8461127" y="1279461"/>
            <a:ext cx="3713283" cy="276999"/>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Excellence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begins during the sales process</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a:t>
            </a:r>
          </a:p>
        </p:txBody>
      </p:sp>
      <p:sp>
        <p:nvSpPr>
          <p:cNvPr id="37" name="TextBox 36">
            <a:extLst>
              <a:ext uri="{FF2B5EF4-FFF2-40B4-BE49-F238E27FC236}">
                <a16:creationId xmlns:a16="http://schemas.microsoft.com/office/drawing/2014/main" id="{324089E1-FEDC-D0EB-257A-5317FD02D65D}"/>
              </a:ext>
            </a:extLst>
          </p:cNvPr>
          <p:cNvSpPr txBox="1"/>
          <p:nvPr/>
        </p:nvSpPr>
        <p:spPr>
          <a:xfrm>
            <a:off x="8461127" y="1580562"/>
            <a:ext cx="3730873" cy="461665"/>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Client expectations </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must be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understood, documented, communicated, and reinforced</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a:t>
            </a:r>
          </a:p>
        </p:txBody>
      </p:sp>
      <p:sp>
        <p:nvSpPr>
          <p:cNvPr id="38" name="TextBox 37">
            <a:extLst>
              <a:ext uri="{FF2B5EF4-FFF2-40B4-BE49-F238E27FC236}">
                <a16:creationId xmlns:a16="http://schemas.microsoft.com/office/drawing/2014/main" id="{69676ACA-90B0-E794-2D10-9AEAF227476E}"/>
              </a:ext>
            </a:extLst>
          </p:cNvPr>
          <p:cNvSpPr txBox="1"/>
          <p:nvPr/>
        </p:nvSpPr>
        <p:spPr>
          <a:xfrm>
            <a:off x="8469739" y="2045170"/>
            <a:ext cx="3704671" cy="461665"/>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Timely and effective communication </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is the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cornerstone of excellence </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in our business.</a:t>
            </a:r>
          </a:p>
        </p:txBody>
      </p:sp>
      <p:sp>
        <p:nvSpPr>
          <p:cNvPr id="39" name="Rectangle 38">
            <a:extLst>
              <a:ext uri="{FF2B5EF4-FFF2-40B4-BE49-F238E27FC236}">
                <a16:creationId xmlns:a16="http://schemas.microsoft.com/office/drawing/2014/main" id="{076D5243-8F2C-7DBB-EC76-80F39F311FC2}"/>
              </a:ext>
            </a:extLst>
          </p:cNvPr>
          <p:cNvSpPr/>
          <p:nvPr/>
        </p:nvSpPr>
        <p:spPr>
          <a:xfrm>
            <a:off x="4086062" y="1894777"/>
            <a:ext cx="286706" cy="218068"/>
          </a:xfrm>
          <a:prstGeom prst="rect">
            <a:avLst/>
          </a:prstGeom>
          <a:gradFill flip="none" rotWithShape="1">
            <a:gsLst>
              <a:gs pos="0">
                <a:schemeClr val="accent1"/>
              </a:gs>
              <a:gs pos="79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9</a:t>
            </a:r>
          </a:p>
        </p:txBody>
      </p:sp>
      <p:sp>
        <p:nvSpPr>
          <p:cNvPr id="40" name="Rectangle 39">
            <a:extLst>
              <a:ext uri="{FF2B5EF4-FFF2-40B4-BE49-F238E27FC236}">
                <a16:creationId xmlns:a16="http://schemas.microsoft.com/office/drawing/2014/main" id="{9D78B630-2C02-42EA-2C59-E4FD5B16CFFE}"/>
              </a:ext>
            </a:extLst>
          </p:cNvPr>
          <p:cNvSpPr/>
          <p:nvPr/>
        </p:nvSpPr>
        <p:spPr>
          <a:xfrm>
            <a:off x="4086062" y="2638020"/>
            <a:ext cx="297566" cy="218068"/>
          </a:xfrm>
          <a:prstGeom prst="rect">
            <a:avLst/>
          </a:prstGeom>
          <a:gradFill flip="none" rotWithShape="1">
            <a:gsLst>
              <a:gs pos="0">
                <a:schemeClr val="accent1"/>
              </a:gs>
              <a:gs pos="79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10</a:t>
            </a:r>
          </a:p>
        </p:txBody>
      </p:sp>
      <p:sp>
        <p:nvSpPr>
          <p:cNvPr id="45" name="Rectangle 44">
            <a:extLst>
              <a:ext uri="{FF2B5EF4-FFF2-40B4-BE49-F238E27FC236}">
                <a16:creationId xmlns:a16="http://schemas.microsoft.com/office/drawing/2014/main" id="{2829394D-D764-4B18-5DE5-8C00BC81EB6E}"/>
              </a:ext>
            </a:extLst>
          </p:cNvPr>
          <p:cNvSpPr/>
          <p:nvPr/>
        </p:nvSpPr>
        <p:spPr>
          <a:xfrm>
            <a:off x="4086062" y="3557279"/>
            <a:ext cx="297566" cy="218068"/>
          </a:xfrm>
          <a:prstGeom prst="rect">
            <a:avLst/>
          </a:prstGeom>
          <a:gradFill flip="none" rotWithShape="1">
            <a:gsLst>
              <a:gs pos="0">
                <a:schemeClr val="accent1"/>
              </a:gs>
              <a:gs pos="86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11</a:t>
            </a:r>
          </a:p>
        </p:txBody>
      </p:sp>
      <p:sp>
        <p:nvSpPr>
          <p:cNvPr id="46" name="Rectangle 45">
            <a:extLst>
              <a:ext uri="{FF2B5EF4-FFF2-40B4-BE49-F238E27FC236}">
                <a16:creationId xmlns:a16="http://schemas.microsoft.com/office/drawing/2014/main" id="{F6C449EB-678C-FF30-E7DE-7560BCED769D}"/>
              </a:ext>
            </a:extLst>
          </p:cNvPr>
          <p:cNvSpPr/>
          <p:nvPr/>
        </p:nvSpPr>
        <p:spPr>
          <a:xfrm>
            <a:off x="8095576" y="1279461"/>
            <a:ext cx="297566" cy="218068"/>
          </a:xfrm>
          <a:prstGeom prst="rect">
            <a:avLst/>
          </a:prstGeom>
          <a:gradFill flip="none" rotWithShape="1">
            <a:gsLst>
              <a:gs pos="0">
                <a:schemeClr val="accent1"/>
              </a:gs>
              <a:gs pos="86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12</a:t>
            </a:r>
          </a:p>
        </p:txBody>
      </p:sp>
      <p:sp>
        <p:nvSpPr>
          <p:cNvPr id="47" name="Rectangle 46">
            <a:extLst>
              <a:ext uri="{FF2B5EF4-FFF2-40B4-BE49-F238E27FC236}">
                <a16:creationId xmlns:a16="http://schemas.microsoft.com/office/drawing/2014/main" id="{0AE2C506-04E2-58E4-B728-8E2C6798CCE4}"/>
              </a:ext>
            </a:extLst>
          </p:cNvPr>
          <p:cNvSpPr/>
          <p:nvPr/>
        </p:nvSpPr>
        <p:spPr>
          <a:xfrm>
            <a:off x="8095576" y="1698342"/>
            <a:ext cx="297566" cy="218068"/>
          </a:xfrm>
          <a:prstGeom prst="rect">
            <a:avLst/>
          </a:prstGeom>
          <a:gradFill flip="none" rotWithShape="1">
            <a:gsLst>
              <a:gs pos="0">
                <a:schemeClr val="accent1"/>
              </a:gs>
              <a:gs pos="86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13</a:t>
            </a:r>
          </a:p>
        </p:txBody>
      </p:sp>
      <p:sp>
        <p:nvSpPr>
          <p:cNvPr id="48" name="Rectangle 47">
            <a:extLst>
              <a:ext uri="{FF2B5EF4-FFF2-40B4-BE49-F238E27FC236}">
                <a16:creationId xmlns:a16="http://schemas.microsoft.com/office/drawing/2014/main" id="{26F59AFB-ABAF-128F-8C51-F4BE527F89BA}"/>
              </a:ext>
            </a:extLst>
          </p:cNvPr>
          <p:cNvSpPr/>
          <p:nvPr/>
        </p:nvSpPr>
        <p:spPr>
          <a:xfrm>
            <a:off x="8095576" y="2129571"/>
            <a:ext cx="297566" cy="218068"/>
          </a:xfrm>
          <a:prstGeom prst="rect">
            <a:avLst/>
          </a:prstGeom>
          <a:gradFill flip="none" rotWithShape="1">
            <a:gsLst>
              <a:gs pos="0">
                <a:schemeClr val="accent1"/>
              </a:gs>
              <a:gs pos="86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14</a:t>
            </a:r>
          </a:p>
        </p:txBody>
      </p:sp>
      <p:sp>
        <p:nvSpPr>
          <p:cNvPr id="50" name="Rectangle 49">
            <a:extLst>
              <a:ext uri="{FF2B5EF4-FFF2-40B4-BE49-F238E27FC236}">
                <a16:creationId xmlns:a16="http://schemas.microsoft.com/office/drawing/2014/main" id="{4A8F4C4D-6C7D-7FFA-7A2A-F7BC9BD251DD}"/>
              </a:ext>
            </a:extLst>
          </p:cNvPr>
          <p:cNvSpPr/>
          <p:nvPr/>
        </p:nvSpPr>
        <p:spPr>
          <a:xfrm>
            <a:off x="8095576" y="2613737"/>
            <a:ext cx="297566" cy="218068"/>
          </a:xfrm>
          <a:prstGeom prst="rect">
            <a:avLst/>
          </a:prstGeom>
          <a:gradFill flip="none" rotWithShape="1">
            <a:gsLst>
              <a:gs pos="0">
                <a:schemeClr val="accent1"/>
              </a:gs>
              <a:gs pos="86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15</a:t>
            </a:r>
          </a:p>
        </p:txBody>
      </p:sp>
      <p:sp>
        <p:nvSpPr>
          <p:cNvPr id="51" name="Rectangle 50">
            <a:extLst>
              <a:ext uri="{FF2B5EF4-FFF2-40B4-BE49-F238E27FC236}">
                <a16:creationId xmlns:a16="http://schemas.microsoft.com/office/drawing/2014/main" id="{5E323F3B-3754-A944-E6C1-863F2C60E8CF}"/>
              </a:ext>
            </a:extLst>
          </p:cNvPr>
          <p:cNvSpPr/>
          <p:nvPr/>
        </p:nvSpPr>
        <p:spPr>
          <a:xfrm>
            <a:off x="8095576" y="3219409"/>
            <a:ext cx="297566" cy="218068"/>
          </a:xfrm>
          <a:prstGeom prst="rect">
            <a:avLst/>
          </a:prstGeom>
          <a:gradFill flip="none" rotWithShape="1">
            <a:gsLst>
              <a:gs pos="0">
                <a:schemeClr val="accent1"/>
              </a:gs>
              <a:gs pos="86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16</a:t>
            </a:r>
          </a:p>
        </p:txBody>
      </p:sp>
      <p:sp>
        <p:nvSpPr>
          <p:cNvPr id="52" name="Rectangle 51">
            <a:extLst>
              <a:ext uri="{FF2B5EF4-FFF2-40B4-BE49-F238E27FC236}">
                <a16:creationId xmlns:a16="http://schemas.microsoft.com/office/drawing/2014/main" id="{37C3E22F-B4B1-4ED8-32AC-DE288816417A}"/>
              </a:ext>
            </a:extLst>
          </p:cNvPr>
          <p:cNvSpPr/>
          <p:nvPr/>
        </p:nvSpPr>
        <p:spPr>
          <a:xfrm>
            <a:off x="8095576" y="3674934"/>
            <a:ext cx="297566" cy="218068"/>
          </a:xfrm>
          <a:prstGeom prst="rect">
            <a:avLst/>
          </a:prstGeom>
          <a:gradFill flip="none" rotWithShape="1">
            <a:gsLst>
              <a:gs pos="0">
                <a:schemeClr val="accent1"/>
              </a:gs>
              <a:gs pos="86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17</a:t>
            </a:r>
          </a:p>
        </p:txBody>
      </p:sp>
      <p:sp>
        <p:nvSpPr>
          <p:cNvPr id="53" name="Rectangle 52">
            <a:extLst>
              <a:ext uri="{FF2B5EF4-FFF2-40B4-BE49-F238E27FC236}">
                <a16:creationId xmlns:a16="http://schemas.microsoft.com/office/drawing/2014/main" id="{87BB867C-B1EA-8879-43B0-DA69C56F3EE4}"/>
              </a:ext>
            </a:extLst>
          </p:cNvPr>
          <p:cNvSpPr/>
          <p:nvPr/>
        </p:nvSpPr>
        <p:spPr>
          <a:xfrm>
            <a:off x="8095576" y="4148765"/>
            <a:ext cx="297566" cy="218068"/>
          </a:xfrm>
          <a:prstGeom prst="rect">
            <a:avLst/>
          </a:prstGeom>
          <a:gradFill flip="none" rotWithShape="1">
            <a:gsLst>
              <a:gs pos="0">
                <a:schemeClr val="accent1"/>
              </a:gs>
              <a:gs pos="86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18</a:t>
            </a:r>
          </a:p>
        </p:txBody>
      </p:sp>
      <p:sp>
        <p:nvSpPr>
          <p:cNvPr id="54" name="Rectangle 53">
            <a:extLst>
              <a:ext uri="{FF2B5EF4-FFF2-40B4-BE49-F238E27FC236}">
                <a16:creationId xmlns:a16="http://schemas.microsoft.com/office/drawing/2014/main" id="{2A0504C9-C21C-73A2-1A64-2A9384115CE1}"/>
              </a:ext>
            </a:extLst>
          </p:cNvPr>
          <p:cNvSpPr/>
          <p:nvPr/>
        </p:nvSpPr>
        <p:spPr>
          <a:xfrm>
            <a:off x="8095576" y="4680316"/>
            <a:ext cx="297566" cy="218068"/>
          </a:xfrm>
          <a:prstGeom prst="rect">
            <a:avLst/>
          </a:prstGeom>
          <a:gradFill flip="none" rotWithShape="1">
            <a:gsLst>
              <a:gs pos="0">
                <a:schemeClr val="accent1"/>
              </a:gs>
              <a:gs pos="86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19</a:t>
            </a:r>
          </a:p>
        </p:txBody>
      </p:sp>
      <p:sp>
        <p:nvSpPr>
          <p:cNvPr id="55" name="Rectangle 54">
            <a:extLst>
              <a:ext uri="{FF2B5EF4-FFF2-40B4-BE49-F238E27FC236}">
                <a16:creationId xmlns:a16="http://schemas.microsoft.com/office/drawing/2014/main" id="{848F8187-6066-EC0E-E439-33CB4979A73B}"/>
              </a:ext>
            </a:extLst>
          </p:cNvPr>
          <p:cNvSpPr/>
          <p:nvPr/>
        </p:nvSpPr>
        <p:spPr>
          <a:xfrm>
            <a:off x="8095576" y="5221235"/>
            <a:ext cx="297566" cy="218068"/>
          </a:xfrm>
          <a:prstGeom prst="rect">
            <a:avLst/>
          </a:prstGeom>
          <a:gradFill flip="none" rotWithShape="1">
            <a:gsLst>
              <a:gs pos="0">
                <a:schemeClr val="accent1"/>
              </a:gs>
              <a:gs pos="86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20</a:t>
            </a:r>
          </a:p>
        </p:txBody>
      </p:sp>
      <p:sp>
        <p:nvSpPr>
          <p:cNvPr id="56" name="Rectangle 55">
            <a:extLst>
              <a:ext uri="{FF2B5EF4-FFF2-40B4-BE49-F238E27FC236}">
                <a16:creationId xmlns:a16="http://schemas.microsoft.com/office/drawing/2014/main" id="{5A84806C-6374-E113-A62B-9B970E1BA291}"/>
              </a:ext>
            </a:extLst>
          </p:cNvPr>
          <p:cNvSpPr/>
          <p:nvPr/>
        </p:nvSpPr>
        <p:spPr>
          <a:xfrm>
            <a:off x="8095576" y="5871581"/>
            <a:ext cx="297566" cy="218068"/>
          </a:xfrm>
          <a:prstGeom prst="rect">
            <a:avLst/>
          </a:prstGeom>
          <a:gradFill flip="none" rotWithShape="1">
            <a:gsLst>
              <a:gs pos="0">
                <a:schemeClr val="accent1"/>
              </a:gs>
              <a:gs pos="86000">
                <a:schemeClr val="accent1">
                  <a:shade val="100000"/>
                  <a:satMod val="115000"/>
                  <a:alpha val="0"/>
                </a:schemeClr>
              </a:gs>
            </a:gsLst>
            <a:lin ang="1800000" scaled="0"/>
            <a:tileRect/>
          </a:gradFill>
          <a:ln>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panose="020F0302020204030204"/>
                <a:ea typeface="+mn-ea"/>
                <a:cs typeface="+mn-cs"/>
              </a:rPr>
              <a:t>21</a:t>
            </a:r>
          </a:p>
        </p:txBody>
      </p:sp>
      <p:sp>
        <p:nvSpPr>
          <p:cNvPr id="57" name="TextBox 56">
            <a:extLst>
              <a:ext uri="{FF2B5EF4-FFF2-40B4-BE49-F238E27FC236}">
                <a16:creationId xmlns:a16="http://schemas.microsoft.com/office/drawing/2014/main" id="{F02E95A3-AD0C-CEBB-6C2C-3A31B9502859}"/>
              </a:ext>
            </a:extLst>
          </p:cNvPr>
          <p:cNvSpPr txBox="1"/>
          <p:nvPr/>
        </p:nvSpPr>
        <p:spPr>
          <a:xfrm>
            <a:off x="8469962" y="2496457"/>
            <a:ext cx="3747391" cy="64633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We bring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energy and enthusiasm </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to every interaction with clients, injured workers, and claimants.</a:t>
            </a:r>
          </a:p>
        </p:txBody>
      </p:sp>
      <p:sp>
        <p:nvSpPr>
          <p:cNvPr id="58" name="TextBox 57">
            <a:extLst>
              <a:ext uri="{FF2B5EF4-FFF2-40B4-BE49-F238E27FC236}">
                <a16:creationId xmlns:a16="http://schemas.microsoft.com/office/drawing/2014/main" id="{3D7D9D6E-812A-4AC2-1A2A-AD1B0992C947}"/>
              </a:ext>
            </a:extLst>
          </p:cNvPr>
          <p:cNvSpPr txBox="1"/>
          <p:nvPr/>
        </p:nvSpPr>
        <p:spPr>
          <a:xfrm>
            <a:off x="8469962" y="3116272"/>
            <a:ext cx="3747391" cy="461665"/>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We are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proactive and aggressive </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in driving resolution on client and claim matters.</a:t>
            </a:r>
          </a:p>
        </p:txBody>
      </p:sp>
      <p:sp>
        <p:nvSpPr>
          <p:cNvPr id="59" name="TextBox 58">
            <a:extLst>
              <a:ext uri="{FF2B5EF4-FFF2-40B4-BE49-F238E27FC236}">
                <a16:creationId xmlns:a16="http://schemas.microsoft.com/office/drawing/2014/main" id="{F0E8A4A3-D33B-E751-1941-F699356766CF}"/>
              </a:ext>
            </a:extLst>
          </p:cNvPr>
          <p:cNvSpPr txBox="1"/>
          <p:nvPr/>
        </p:nvSpPr>
        <p:spPr>
          <a:xfrm>
            <a:off x="8469962" y="3599191"/>
            <a:ext cx="3722038" cy="461665"/>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We thoroughly</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 document our work </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to ensure it withstands internal and external scrutiny.</a:t>
            </a:r>
          </a:p>
        </p:txBody>
      </p:sp>
      <p:sp>
        <p:nvSpPr>
          <p:cNvPr id="60" name="TextBox 59">
            <a:extLst>
              <a:ext uri="{FF2B5EF4-FFF2-40B4-BE49-F238E27FC236}">
                <a16:creationId xmlns:a16="http://schemas.microsoft.com/office/drawing/2014/main" id="{BCE29BE5-A2F7-D33C-6459-A2B1A2FFA4B2}"/>
              </a:ext>
            </a:extLst>
          </p:cNvPr>
          <p:cNvSpPr txBox="1"/>
          <p:nvPr/>
        </p:nvSpPr>
        <p:spPr>
          <a:xfrm>
            <a:off x="8469964" y="4073912"/>
            <a:ext cx="3722037" cy="461665"/>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We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relentlessly measure and drive exceptional performance </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across our teams.</a:t>
            </a:r>
          </a:p>
        </p:txBody>
      </p:sp>
      <p:sp>
        <p:nvSpPr>
          <p:cNvPr id="61" name="TextBox 60">
            <a:extLst>
              <a:ext uri="{FF2B5EF4-FFF2-40B4-BE49-F238E27FC236}">
                <a16:creationId xmlns:a16="http://schemas.microsoft.com/office/drawing/2014/main" id="{E749F10A-5181-A8C3-B279-3EFAB827A50D}"/>
              </a:ext>
            </a:extLst>
          </p:cNvPr>
          <p:cNvSpPr txBox="1"/>
          <p:nvPr/>
        </p:nvSpPr>
        <p:spPr>
          <a:xfrm>
            <a:off x="8478575" y="4593102"/>
            <a:ext cx="3695835" cy="461665"/>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We deliver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demonstrably superior outcomes </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to every client we serve.</a:t>
            </a:r>
          </a:p>
        </p:txBody>
      </p:sp>
      <p:sp>
        <p:nvSpPr>
          <p:cNvPr id="62" name="TextBox 61">
            <a:extLst>
              <a:ext uri="{FF2B5EF4-FFF2-40B4-BE49-F238E27FC236}">
                <a16:creationId xmlns:a16="http://schemas.microsoft.com/office/drawing/2014/main" id="{A0788A3D-1F80-C7FB-B4E7-773A9FBF7216}"/>
              </a:ext>
            </a:extLst>
          </p:cNvPr>
          <p:cNvSpPr txBox="1"/>
          <p:nvPr/>
        </p:nvSpPr>
        <p:spPr>
          <a:xfrm>
            <a:off x="8478797" y="5121661"/>
            <a:ext cx="3713203" cy="64633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We actively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share insights, </a:t>
            </a:r>
            <a:r>
              <a:rPr kumimoji="0" lang="en-US" sz="1200" b="1" i="0" u="none" strike="noStrike" kern="1200" cap="none" spc="0" normalizeH="0" baseline="0" noProof="0">
                <a:ln>
                  <a:noFill/>
                </a:ln>
                <a:solidFill>
                  <a:srgbClr val="FFFFFF"/>
                </a:solidFill>
                <a:effectLst/>
                <a:uLnTx/>
                <a:uFillTx/>
                <a:latin typeface="Century Gothic" panose="020F0302020204030204"/>
                <a:ea typeface="+mn-ea"/>
                <a:cs typeface="+mn-cs"/>
              </a:rPr>
              <a:t>best practices, </a:t>
            </a:r>
            <a:b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b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and processes </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across our business to benefit </a:t>
            </a:r>
            <a:b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b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all clients.</a:t>
            </a:r>
          </a:p>
        </p:txBody>
      </p:sp>
      <p:sp>
        <p:nvSpPr>
          <p:cNvPr id="63" name="TextBox 62">
            <a:extLst>
              <a:ext uri="{FF2B5EF4-FFF2-40B4-BE49-F238E27FC236}">
                <a16:creationId xmlns:a16="http://schemas.microsoft.com/office/drawing/2014/main" id="{A9DD33B8-55C7-4F8D-EA77-0E0ACC01ECB9}"/>
              </a:ext>
            </a:extLst>
          </p:cNvPr>
          <p:cNvSpPr txBox="1"/>
          <p:nvPr/>
        </p:nvSpPr>
        <p:spPr>
          <a:xfrm>
            <a:off x="8487409" y="5799402"/>
            <a:ext cx="3533331" cy="461665"/>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We hold ourselves to the </a:t>
            </a:r>
            <a:r>
              <a:rPr kumimoji="0" lang="en-US" sz="1200" b="1" i="0" u="none" strike="noStrike" kern="1200" cap="none" spc="0" normalizeH="0" baseline="0" noProof="0" dirty="0">
                <a:ln>
                  <a:noFill/>
                </a:ln>
                <a:solidFill>
                  <a:srgbClr val="FFFFFF"/>
                </a:solidFill>
                <a:effectLst/>
                <a:uLnTx/>
                <a:uFillTx/>
                <a:latin typeface="Century Gothic" panose="020F0302020204030204"/>
                <a:ea typeface="+mn-ea"/>
                <a:cs typeface="+mn-cs"/>
              </a:rPr>
              <a:t>highest professional standards </a:t>
            </a:r>
            <a:r>
              <a:rPr kumimoji="0" lang="en-US" sz="1200" b="0" i="0" u="none" strike="noStrike" kern="1200" cap="none" spc="0" normalizeH="0" baseline="0" noProof="0" dirty="0">
                <a:ln>
                  <a:noFill/>
                </a:ln>
                <a:solidFill>
                  <a:srgbClr val="FFFFFF"/>
                </a:solidFill>
                <a:effectLst/>
                <a:uLnTx/>
                <a:uFillTx/>
                <a:latin typeface="Century Gothic" panose="020F0302020204030204"/>
                <a:ea typeface="+mn-ea"/>
                <a:cs typeface="+mn-cs"/>
              </a:rPr>
              <a:t>(i.e., ethics, regulatory, legal).</a:t>
            </a:r>
          </a:p>
        </p:txBody>
      </p:sp>
      <p:sp>
        <p:nvSpPr>
          <p:cNvPr id="65" name="Rounded Rectangle 64">
            <a:extLst>
              <a:ext uri="{FF2B5EF4-FFF2-40B4-BE49-F238E27FC236}">
                <a16:creationId xmlns:a16="http://schemas.microsoft.com/office/drawing/2014/main" id="{D3733BA8-A5C9-D709-6F8C-52050A6373FE}"/>
              </a:ext>
            </a:extLst>
          </p:cNvPr>
          <p:cNvSpPr/>
          <p:nvPr/>
        </p:nvSpPr>
        <p:spPr>
          <a:xfrm>
            <a:off x="4024489" y="920717"/>
            <a:ext cx="3848975" cy="29778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a:ea typeface="+mn-ea"/>
                <a:cs typeface="+mn-cs"/>
              </a:rPr>
              <a:t>Who We Are</a:t>
            </a:r>
          </a:p>
        </p:txBody>
      </p:sp>
      <p:sp>
        <p:nvSpPr>
          <p:cNvPr id="66" name="Rounded Rectangle 65">
            <a:extLst>
              <a:ext uri="{FF2B5EF4-FFF2-40B4-BE49-F238E27FC236}">
                <a16:creationId xmlns:a16="http://schemas.microsoft.com/office/drawing/2014/main" id="{0BC3A28B-339E-6A22-6483-4068566CF2E4}"/>
              </a:ext>
            </a:extLst>
          </p:cNvPr>
          <p:cNvSpPr/>
          <p:nvPr/>
        </p:nvSpPr>
        <p:spPr>
          <a:xfrm>
            <a:off x="237087" y="920717"/>
            <a:ext cx="3722316" cy="29778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a:ea typeface="+mn-ea"/>
                <a:cs typeface="+mn-cs"/>
              </a:rPr>
              <a:t>What We Believe</a:t>
            </a:r>
          </a:p>
        </p:txBody>
      </p:sp>
      <p:sp>
        <p:nvSpPr>
          <p:cNvPr id="67" name="Rounded Rectangle 66">
            <a:extLst>
              <a:ext uri="{FF2B5EF4-FFF2-40B4-BE49-F238E27FC236}">
                <a16:creationId xmlns:a16="http://schemas.microsoft.com/office/drawing/2014/main" id="{241C421C-89CB-BF1E-EA46-F6B92E2C5C3B}"/>
              </a:ext>
            </a:extLst>
          </p:cNvPr>
          <p:cNvSpPr/>
          <p:nvPr/>
        </p:nvSpPr>
        <p:spPr>
          <a:xfrm>
            <a:off x="7952309" y="920717"/>
            <a:ext cx="4068431" cy="29778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entury Gothic"/>
                <a:ea typeface="+mn-ea"/>
                <a:cs typeface="+mn-cs"/>
              </a:rPr>
              <a:t>How We Operate</a:t>
            </a:r>
          </a:p>
        </p:txBody>
      </p:sp>
      <p:sp>
        <p:nvSpPr>
          <p:cNvPr id="5" name="Title 4">
            <a:extLst>
              <a:ext uri="{FF2B5EF4-FFF2-40B4-BE49-F238E27FC236}">
                <a16:creationId xmlns:a16="http://schemas.microsoft.com/office/drawing/2014/main" id="{0D30ED95-A16A-C918-FAEF-BBA3EE4E5B59}"/>
              </a:ext>
            </a:extLst>
          </p:cNvPr>
          <p:cNvSpPr>
            <a:spLocks noGrp="1"/>
          </p:cNvSpPr>
          <p:nvPr>
            <p:ph type="title"/>
          </p:nvPr>
        </p:nvSpPr>
        <p:spPr/>
        <p:txBody>
          <a:bodyPr>
            <a:normAutofit/>
          </a:bodyPr>
          <a:lstStyle/>
          <a:p>
            <a:r>
              <a:rPr lang="en-US" dirty="0">
                <a:solidFill>
                  <a:schemeClr val="accent4">
                    <a:lumMod val="60000"/>
                    <a:lumOff val="40000"/>
                  </a:schemeClr>
                </a:solidFill>
              </a:rPr>
              <a:t>GB</a:t>
            </a:r>
            <a:r>
              <a:rPr lang="en-US" dirty="0"/>
              <a:t> Standards of Excellence</a:t>
            </a:r>
          </a:p>
        </p:txBody>
      </p:sp>
      <p:sp>
        <p:nvSpPr>
          <p:cNvPr id="6" name="Text Placeholder 5">
            <a:extLst>
              <a:ext uri="{FF2B5EF4-FFF2-40B4-BE49-F238E27FC236}">
                <a16:creationId xmlns:a16="http://schemas.microsoft.com/office/drawing/2014/main" id="{11CABFC1-A4B0-838A-9AB3-586547298789}"/>
              </a:ext>
            </a:extLst>
          </p:cNvPr>
          <p:cNvSpPr>
            <a:spLocks noGrp="1"/>
          </p:cNvSpPr>
          <p:nvPr>
            <p:ph type="body" sz="quarter" idx="66"/>
          </p:nvPr>
        </p:nvSpPr>
        <p:spPr/>
        <p:txBody>
          <a:bodyPr/>
          <a:lstStyle/>
          <a:p>
            <a:endParaRPr lang="en-US"/>
          </a:p>
        </p:txBody>
      </p:sp>
    </p:spTree>
    <p:custDataLst>
      <p:tags r:id="rId1"/>
    </p:custDataLst>
    <p:extLst>
      <p:ext uri="{BB962C8B-B14F-4D97-AF65-F5344CB8AC3E}">
        <p14:creationId xmlns:p14="http://schemas.microsoft.com/office/powerpoint/2010/main" val="3033260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B084C-83C5-1E33-BC9B-42237F0E70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F1AFA3-F560-639A-4F13-1D3E08B9255F}"/>
              </a:ext>
            </a:extLst>
          </p:cNvPr>
          <p:cNvSpPr>
            <a:spLocks noGrp="1"/>
          </p:cNvSpPr>
          <p:nvPr>
            <p:ph type="title"/>
          </p:nvPr>
        </p:nvSpPr>
        <p:spPr>
          <a:xfrm>
            <a:off x="914400" y="1786454"/>
            <a:ext cx="10515600" cy="1143000"/>
          </a:xfrm>
        </p:spPr>
        <p:txBody>
          <a:bodyPr>
            <a:noAutofit/>
          </a:bodyPr>
          <a:lstStyle/>
          <a:p>
            <a:pPr algn="ctr"/>
            <a:r>
              <a:rPr lang="en-US" sz="4000" i="1" dirty="0">
                <a:latin typeface="Garamond" panose="02020404030301010803" pitchFamily="18" charset="0"/>
              </a:rPr>
              <a:t>Lockton is our Insurance Carrier and determines the cost of our insurance premiums. T or F? Why?</a:t>
            </a:r>
          </a:p>
        </p:txBody>
      </p:sp>
    </p:spTree>
    <p:extLst>
      <p:ext uri="{BB962C8B-B14F-4D97-AF65-F5344CB8AC3E}">
        <p14:creationId xmlns:p14="http://schemas.microsoft.com/office/powerpoint/2010/main" val="3620512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149DB-0325-0D63-68AB-1B90B578A7A5}"/>
              </a:ext>
            </a:extLst>
          </p:cNvPr>
          <p:cNvSpPr>
            <a:spLocks noGrp="1"/>
          </p:cNvSpPr>
          <p:nvPr>
            <p:ph type="title"/>
          </p:nvPr>
        </p:nvSpPr>
        <p:spPr/>
        <p:txBody>
          <a:bodyPr/>
          <a:lstStyle/>
          <a:p>
            <a:r>
              <a:rPr lang="en-US" dirty="0"/>
              <a:t>Introduction to </a:t>
            </a:r>
            <a:r>
              <a:rPr lang="en-US" dirty="0" err="1"/>
              <a:t>lockton</a:t>
            </a:r>
            <a:endParaRPr lang="en-US" dirty="0"/>
          </a:p>
        </p:txBody>
      </p:sp>
    </p:spTree>
    <p:extLst>
      <p:ext uri="{BB962C8B-B14F-4D97-AF65-F5344CB8AC3E}">
        <p14:creationId xmlns:p14="http://schemas.microsoft.com/office/powerpoint/2010/main" val="3942158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BD394-AEA6-C0FA-B72B-EC6FFCF9E7A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C05F429-8237-AEAE-0746-1FA4ECEDBC9C}"/>
              </a:ext>
            </a:extLst>
          </p:cNvPr>
          <p:cNvSpPr>
            <a:spLocks noGrp="1"/>
          </p:cNvSpPr>
          <p:nvPr>
            <p:ph type="body" sz="quarter" idx="11"/>
          </p:nvPr>
        </p:nvSpPr>
        <p:spPr>
          <a:xfrm>
            <a:off x="5450382" y="2033296"/>
            <a:ext cx="5364163" cy="3995737"/>
          </a:xfrm>
        </p:spPr>
        <p:txBody>
          <a:bodyPr/>
          <a:lstStyle/>
          <a:p>
            <a:r>
              <a:rPr lang="en-US" u="heavy" dirty="0">
                <a:uFill>
                  <a:solidFill>
                    <a:schemeClr val="accent1"/>
                  </a:solidFill>
                </a:uFill>
              </a:rPr>
              <a:t>Lockton (Broker) vs. Carrier (Insurer)</a:t>
            </a:r>
          </a:p>
        </p:txBody>
      </p:sp>
      <p:sp>
        <p:nvSpPr>
          <p:cNvPr id="4" name="Title 3">
            <a:extLst>
              <a:ext uri="{FF2B5EF4-FFF2-40B4-BE49-F238E27FC236}">
                <a16:creationId xmlns:a16="http://schemas.microsoft.com/office/drawing/2014/main" id="{2DD82E51-50A2-8614-0F14-F5B560AEA7AC}"/>
              </a:ext>
            </a:extLst>
          </p:cNvPr>
          <p:cNvSpPr>
            <a:spLocks noGrp="1"/>
          </p:cNvSpPr>
          <p:nvPr>
            <p:ph type="title"/>
          </p:nvPr>
        </p:nvSpPr>
        <p:spPr/>
        <p:txBody>
          <a:bodyPr/>
          <a:lstStyle/>
          <a:p>
            <a:r>
              <a:rPr lang="en-US" dirty="0"/>
              <a:t>Introduction to Lockton </a:t>
            </a:r>
          </a:p>
        </p:txBody>
      </p:sp>
      <p:sp>
        <p:nvSpPr>
          <p:cNvPr id="2" name="Text Placeholder 1">
            <a:extLst>
              <a:ext uri="{FF2B5EF4-FFF2-40B4-BE49-F238E27FC236}">
                <a16:creationId xmlns:a16="http://schemas.microsoft.com/office/drawing/2014/main" id="{8F248C85-1491-807F-CDC8-C009D5EF3103}"/>
              </a:ext>
            </a:extLst>
          </p:cNvPr>
          <p:cNvSpPr>
            <a:spLocks noGrp="1"/>
          </p:cNvSpPr>
          <p:nvPr>
            <p:ph type="body" sz="quarter" idx="10"/>
          </p:nvPr>
        </p:nvSpPr>
        <p:spPr>
          <a:xfrm>
            <a:off x="250722" y="2020270"/>
            <a:ext cx="5327650" cy="3995737"/>
          </a:xfrm>
        </p:spPr>
        <p:txBody>
          <a:bodyPr/>
          <a:lstStyle/>
          <a:p>
            <a:r>
              <a:rPr lang="en-US" u="heavy" dirty="0">
                <a:uFill>
                  <a:solidFill>
                    <a:schemeClr val="accent1"/>
                  </a:solidFill>
                </a:uFill>
              </a:rPr>
              <a:t>Who is Lockton? </a:t>
            </a:r>
          </a:p>
          <a:p>
            <a:endParaRPr lang="en-US" dirty="0"/>
          </a:p>
        </p:txBody>
      </p:sp>
      <p:pic>
        <p:nvPicPr>
          <p:cNvPr id="6" name="Picture 5">
            <a:extLst>
              <a:ext uri="{FF2B5EF4-FFF2-40B4-BE49-F238E27FC236}">
                <a16:creationId xmlns:a16="http://schemas.microsoft.com/office/drawing/2014/main" id="{5633FC9D-22E5-4BF7-CC5D-62D59E379CCF}"/>
              </a:ext>
            </a:extLst>
          </p:cNvPr>
          <p:cNvPicPr>
            <a:picLocks noChangeAspect="1"/>
          </p:cNvPicPr>
          <p:nvPr/>
        </p:nvPicPr>
        <p:blipFill>
          <a:blip r:embed="rId3">
            <a:extLst>
              <a:ext uri="{28A0092B-C50C-407E-A947-70E740481C1C}">
                <a14:useLocalDpi xmlns:a14="http://schemas.microsoft.com/office/drawing/2010/main" val="0"/>
              </a:ext>
            </a:extLst>
          </a:blip>
          <a:srcRect l="41328" t="4578" r="7827" b="67268"/>
          <a:stretch>
            <a:fillRect/>
          </a:stretch>
        </p:blipFill>
        <p:spPr>
          <a:xfrm>
            <a:off x="558079" y="4580499"/>
            <a:ext cx="4456253" cy="1684340"/>
          </a:xfrm>
          <a:prstGeom prst="rect">
            <a:avLst/>
          </a:prstGeom>
        </p:spPr>
      </p:pic>
      <p:graphicFrame>
        <p:nvGraphicFramePr>
          <p:cNvPr id="7" name="Table 6">
            <a:extLst>
              <a:ext uri="{FF2B5EF4-FFF2-40B4-BE49-F238E27FC236}">
                <a16:creationId xmlns:a16="http://schemas.microsoft.com/office/drawing/2014/main" id="{606405A7-3630-E10F-0618-E115377C9953}"/>
              </a:ext>
            </a:extLst>
          </p:cNvPr>
          <p:cNvGraphicFramePr>
            <a:graphicFrameLocks noGrp="1"/>
          </p:cNvGraphicFramePr>
          <p:nvPr/>
        </p:nvGraphicFramePr>
        <p:xfrm>
          <a:off x="5450382" y="3124022"/>
          <a:ext cx="5988050" cy="3335409"/>
        </p:xfrm>
        <a:graphic>
          <a:graphicData uri="http://schemas.openxmlformats.org/drawingml/2006/table">
            <a:tbl>
              <a:tblPr>
                <a:tableStyleId>{2D5ABB26-0587-4C30-8999-92F81FD0307C}</a:tableStyleId>
              </a:tblPr>
              <a:tblGrid>
                <a:gridCol w="2994025">
                  <a:extLst>
                    <a:ext uri="{9D8B030D-6E8A-4147-A177-3AD203B41FA5}">
                      <a16:colId xmlns:a16="http://schemas.microsoft.com/office/drawing/2014/main" val="1865271684"/>
                    </a:ext>
                  </a:extLst>
                </a:gridCol>
                <a:gridCol w="2994025">
                  <a:extLst>
                    <a:ext uri="{9D8B030D-6E8A-4147-A177-3AD203B41FA5}">
                      <a16:colId xmlns:a16="http://schemas.microsoft.com/office/drawing/2014/main" val="152152268"/>
                    </a:ext>
                  </a:extLst>
                </a:gridCol>
              </a:tblGrid>
              <a:tr h="375263">
                <a:tc>
                  <a:txBody>
                    <a:bodyPr/>
                    <a:lstStyle/>
                    <a:p>
                      <a:pPr marL="0" indent="0">
                        <a:buFont typeface="Arial" panose="020B0604020202020204" pitchFamily="34" charset="0"/>
                        <a:buNone/>
                      </a:pPr>
                      <a:r>
                        <a:rPr lang="en-US" sz="1400" b="1" dirty="0">
                          <a:effectLst/>
                        </a:rPr>
                        <a:t>Lockton (Broker)</a:t>
                      </a:r>
                    </a:p>
                  </a:txBody>
                  <a:tcPr anchor="ctr"/>
                </a:tc>
                <a:tc>
                  <a:txBody>
                    <a:bodyPr/>
                    <a:lstStyle/>
                    <a:p>
                      <a:pPr marL="0" indent="0">
                        <a:buFont typeface="Arial" panose="020B0604020202020204" pitchFamily="34" charset="0"/>
                        <a:buNone/>
                      </a:pPr>
                      <a:r>
                        <a:rPr lang="en-US" sz="1400" b="1" dirty="0">
                          <a:effectLst/>
                        </a:rPr>
                        <a:t>Carrier (Insurer)</a:t>
                      </a:r>
                    </a:p>
                  </a:txBody>
                  <a:tcPr anchor="ctr"/>
                </a:tc>
                <a:extLst>
                  <a:ext uri="{0D108BD9-81ED-4DB2-BD59-A6C34878D82A}">
                    <a16:rowId xmlns:a16="http://schemas.microsoft.com/office/drawing/2014/main" val="3022913056"/>
                  </a:ext>
                </a:extLst>
              </a:tr>
              <a:tr h="375263">
                <a:tc>
                  <a:txBody>
                    <a:bodyPr/>
                    <a:lstStyle/>
                    <a:p>
                      <a:pPr marL="285750" indent="-285750">
                        <a:buFont typeface="Arial" panose="020B0604020202020204" pitchFamily="34" charset="0"/>
                        <a:buChar char="•"/>
                      </a:pPr>
                      <a:r>
                        <a:rPr lang="en-US" sz="1400">
                          <a:effectLst/>
                        </a:rPr>
                        <a:t>Represents your company</a:t>
                      </a:r>
                    </a:p>
                  </a:txBody>
                  <a:tcPr anchor="ctr"/>
                </a:tc>
                <a:tc>
                  <a:txBody>
                    <a:bodyPr/>
                    <a:lstStyle/>
                    <a:p>
                      <a:pPr marL="285750" indent="-285750">
                        <a:buFont typeface="Arial" panose="020B0604020202020204" pitchFamily="34" charset="0"/>
                        <a:buChar char="•"/>
                      </a:pPr>
                      <a:r>
                        <a:rPr lang="en-US" sz="1400">
                          <a:effectLst/>
                        </a:rPr>
                        <a:t>Provides insurance coverage</a:t>
                      </a:r>
                    </a:p>
                  </a:txBody>
                  <a:tcPr anchor="ctr"/>
                </a:tc>
                <a:extLst>
                  <a:ext uri="{0D108BD9-81ED-4DB2-BD59-A6C34878D82A}">
                    <a16:rowId xmlns:a16="http://schemas.microsoft.com/office/drawing/2014/main" val="176917108"/>
                  </a:ext>
                </a:extLst>
              </a:tr>
              <a:tr h="531622">
                <a:tc>
                  <a:txBody>
                    <a:bodyPr/>
                    <a:lstStyle/>
                    <a:p>
                      <a:pPr marL="285750" indent="-285750">
                        <a:buFont typeface="Arial" panose="020B0604020202020204" pitchFamily="34" charset="0"/>
                        <a:buChar char="•"/>
                      </a:pPr>
                      <a:r>
                        <a:rPr lang="en-US" sz="1400" dirty="0">
                          <a:effectLst/>
                        </a:rPr>
                        <a:t>Markets your program to insurers</a:t>
                      </a:r>
                    </a:p>
                  </a:txBody>
                  <a:tcPr anchor="ctr"/>
                </a:tc>
                <a:tc>
                  <a:txBody>
                    <a:bodyPr/>
                    <a:lstStyle/>
                    <a:p>
                      <a:pPr marL="285750" indent="-285750">
                        <a:buFont typeface="Arial" panose="020B0604020202020204" pitchFamily="34" charset="0"/>
                        <a:buChar char="•"/>
                      </a:pPr>
                      <a:r>
                        <a:rPr lang="en-US" sz="1400" dirty="0">
                          <a:effectLst/>
                        </a:rPr>
                        <a:t>Assumes the financial risk</a:t>
                      </a:r>
                    </a:p>
                  </a:txBody>
                  <a:tcPr anchor="ctr"/>
                </a:tc>
                <a:extLst>
                  <a:ext uri="{0D108BD9-81ED-4DB2-BD59-A6C34878D82A}">
                    <a16:rowId xmlns:a16="http://schemas.microsoft.com/office/drawing/2014/main" val="480513683"/>
                  </a:ext>
                </a:extLst>
              </a:tr>
              <a:tr h="375263">
                <a:tc>
                  <a:txBody>
                    <a:bodyPr/>
                    <a:lstStyle/>
                    <a:p>
                      <a:pPr marL="285750" indent="-285750">
                        <a:buFont typeface="Arial" panose="020B0604020202020204" pitchFamily="34" charset="0"/>
                        <a:buChar char="•"/>
                      </a:pPr>
                      <a:r>
                        <a:rPr lang="en-US" sz="1400" dirty="0">
                          <a:effectLst/>
                        </a:rPr>
                        <a:t>Negotiates pricing and terms</a:t>
                      </a:r>
                    </a:p>
                  </a:txBody>
                  <a:tcPr anchor="ctr"/>
                </a:tc>
                <a:tc>
                  <a:txBody>
                    <a:bodyPr/>
                    <a:lstStyle/>
                    <a:p>
                      <a:pPr marL="285750" indent="-285750">
                        <a:buFont typeface="Arial" panose="020B0604020202020204" pitchFamily="34" charset="0"/>
                        <a:buChar char="•"/>
                      </a:pPr>
                      <a:r>
                        <a:rPr lang="en-US" sz="1400">
                          <a:effectLst/>
                        </a:rPr>
                        <a:t>Underwrites and prices the risk</a:t>
                      </a:r>
                    </a:p>
                  </a:txBody>
                  <a:tcPr anchor="ctr"/>
                </a:tc>
                <a:extLst>
                  <a:ext uri="{0D108BD9-81ED-4DB2-BD59-A6C34878D82A}">
                    <a16:rowId xmlns:a16="http://schemas.microsoft.com/office/drawing/2014/main" val="2302394946"/>
                  </a:ext>
                </a:extLst>
              </a:tr>
              <a:tr h="531622">
                <a:tc>
                  <a:txBody>
                    <a:bodyPr/>
                    <a:lstStyle/>
                    <a:p>
                      <a:pPr marL="285750" indent="-285750">
                        <a:buFont typeface="Arial" panose="020B0604020202020204" pitchFamily="34" charset="0"/>
                        <a:buChar char="•"/>
                      </a:pPr>
                      <a:r>
                        <a:rPr lang="en-US" sz="1400">
                          <a:effectLst/>
                        </a:rPr>
                        <a:t>Advises on strategy and coverage</a:t>
                      </a:r>
                    </a:p>
                  </a:txBody>
                  <a:tcPr anchor="ctr"/>
                </a:tc>
                <a:tc>
                  <a:txBody>
                    <a:bodyPr/>
                    <a:lstStyle/>
                    <a:p>
                      <a:pPr marL="285750" indent="-285750">
                        <a:buFont typeface="Arial" panose="020B0604020202020204" pitchFamily="34" charset="0"/>
                        <a:buChar char="•"/>
                      </a:pPr>
                      <a:r>
                        <a:rPr lang="en-US" sz="1400">
                          <a:effectLst/>
                        </a:rPr>
                        <a:t>Issues policies</a:t>
                      </a:r>
                    </a:p>
                  </a:txBody>
                  <a:tcPr anchor="ctr"/>
                </a:tc>
                <a:extLst>
                  <a:ext uri="{0D108BD9-81ED-4DB2-BD59-A6C34878D82A}">
                    <a16:rowId xmlns:a16="http://schemas.microsoft.com/office/drawing/2014/main" val="2026087181"/>
                  </a:ext>
                </a:extLst>
              </a:tr>
              <a:tr h="531622">
                <a:tc>
                  <a:txBody>
                    <a:bodyPr/>
                    <a:lstStyle/>
                    <a:p>
                      <a:pPr marL="285750" indent="-285750">
                        <a:buFont typeface="Arial" panose="020B0604020202020204" pitchFamily="34" charset="0"/>
                        <a:buChar char="•"/>
                      </a:pPr>
                      <a:r>
                        <a:rPr lang="en-US" sz="1400" dirty="0">
                          <a:effectLst/>
                        </a:rPr>
                        <a:t>Advocates on claims and service issues</a:t>
                      </a:r>
                    </a:p>
                  </a:txBody>
                  <a:tcPr anchor="ctr"/>
                </a:tc>
                <a:tc>
                  <a:txBody>
                    <a:bodyPr/>
                    <a:lstStyle/>
                    <a:p>
                      <a:pPr marL="285750" indent="-285750">
                        <a:buFont typeface="Arial" panose="020B0604020202020204" pitchFamily="34" charset="0"/>
                        <a:buChar char="•"/>
                      </a:pPr>
                      <a:r>
                        <a:rPr lang="en-US" sz="1400" dirty="0">
                          <a:effectLst/>
                        </a:rPr>
                        <a:t>Pays covered claims</a:t>
                      </a:r>
                    </a:p>
                  </a:txBody>
                  <a:tcPr anchor="ctr"/>
                </a:tc>
                <a:extLst>
                  <a:ext uri="{0D108BD9-81ED-4DB2-BD59-A6C34878D82A}">
                    <a16:rowId xmlns:a16="http://schemas.microsoft.com/office/drawing/2014/main" val="943979189"/>
                  </a:ext>
                </a:extLst>
              </a:tr>
              <a:tr h="614754">
                <a:tc>
                  <a:txBody>
                    <a:bodyPr/>
                    <a:lstStyle/>
                    <a:p>
                      <a:pPr marL="285750" indent="-285750">
                        <a:buFont typeface="Arial" panose="020B0604020202020204" pitchFamily="34" charset="0"/>
                        <a:buChar char="•"/>
                      </a:pPr>
                      <a:r>
                        <a:rPr lang="en-US" sz="1400">
                          <a:effectLst/>
                        </a:rPr>
                        <a:t>Provides ongoing account support</a:t>
                      </a:r>
                    </a:p>
                  </a:txBody>
                  <a:tcPr anchor="ctr"/>
                </a:tc>
                <a:tc>
                  <a:txBody>
                    <a:bodyPr/>
                    <a:lstStyle/>
                    <a:p>
                      <a:pPr marL="285750" indent="-285750" fontAlgn="t">
                        <a:lnSpc>
                          <a:spcPct val="119048"/>
                        </a:lnSpc>
                        <a:buFont typeface="Arial" panose="020B0604020202020204" pitchFamily="34" charset="0"/>
                        <a:buChar char="•"/>
                      </a:pPr>
                      <a:r>
                        <a:rPr lang="en-US" sz="1400" dirty="0">
                          <a:effectLst/>
                        </a:rPr>
                        <a:t>Provides policy and claims administration</a:t>
                      </a:r>
                      <a:endParaRPr lang="en-US" sz="800" b="0" i="0" dirty="0">
                        <a:effectLst/>
                        <a:latin typeface="Segoe UI" panose="020B0502040204020203" pitchFamily="34" charset="0"/>
                      </a:endParaRPr>
                    </a:p>
                  </a:txBody>
                  <a:tcPr anchor="ctr"/>
                </a:tc>
                <a:extLst>
                  <a:ext uri="{0D108BD9-81ED-4DB2-BD59-A6C34878D82A}">
                    <a16:rowId xmlns:a16="http://schemas.microsoft.com/office/drawing/2014/main" val="4090768963"/>
                  </a:ext>
                </a:extLst>
              </a:tr>
            </a:tbl>
          </a:graphicData>
        </a:graphic>
      </p:graphicFrame>
      <p:sp>
        <p:nvSpPr>
          <p:cNvPr id="8" name="TextBox 7">
            <a:extLst>
              <a:ext uri="{FF2B5EF4-FFF2-40B4-BE49-F238E27FC236}">
                <a16:creationId xmlns:a16="http://schemas.microsoft.com/office/drawing/2014/main" id="{AFCE92FD-A6CC-3A90-EF10-23B694DD0F05}"/>
              </a:ext>
            </a:extLst>
          </p:cNvPr>
          <p:cNvSpPr txBox="1"/>
          <p:nvPr/>
        </p:nvSpPr>
        <p:spPr>
          <a:xfrm>
            <a:off x="5450382" y="2463694"/>
            <a:ext cx="5873255" cy="738664"/>
          </a:xfrm>
          <a:prstGeom prst="rect">
            <a:avLst/>
          </a:prstGeom>
          <a:noFill/>
        </p:spPr>
        <p:txBody>
          <a:bodyPr wrap="square" rtlCol="0">
            <a:spAutoFit/>
          </a:bodyPr>
          <a:lstStyle/>
          <a:p>
            <a:pPr marL="0" marR="0" lvl="0" indent="0" algn="l" defTabSz="914377" rtl="0" eaLnBrk="1" fontAlgn="t"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Lockton is your advisor and advocate. Your Carrier is the </a:t>
            </a:r>
          </a:p>
          <a:p>
            <a:pPr marL="0" marR="0" lvl="0" indent="0" algn="l" defTabSz="914377" rtl="0" eaLnBrk="1" fontAlgn="t"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financial institution that ultimately takes on and funds the risk.</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10" name="TextBox 9">
            <a:extLst>
              <a:ext uri="{FF2B5EF4-FFF2-40B4-BE49-F238E27FC236}">
                <a16:creationId xmlns:a16="http://schemas.microsoft.com/office/drawing/2014/main" id="{B31E0C0B-25CA-A2C0-89AF-66EE01C3EE36}"/>
              </a:ext>
            </a:extLst>
          </p:cNvPr>
          <p:cNvSpPr txBox="1"/>
          <p:nvPr/>
        </p:nvSpPr>
        <p:spPr>
          <a:xfrm>
            <a:off x="623887" y="2708725"/>
            <a:ext cx="5206897" cy="523220"/>
          </a:xfrm>
          <a:prstGeom prst="rect">
            <a:avLst/>
          </a:prstGeom>
          <a:noFill/>
        </p:spPr>
        <p:txBody>
          <a:bodyPr wrap="square" rtlCol="0">
            <a:spAutoFit/>
          </a:bodyPr>
          <a:lstStyle/>
          <a:p>
            <a:pPr marL="0" marR="0" lvl="0" indent="0" algn="l" defTabSz="914377" rtl="0" eaLnBrk="1" fontAlgn="t"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Segoe UI"/>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12" name="TextBox 11">
            <a:extLst>
              <a:ext uri="{FF2B5EF4-FFF2-40B4-BE49-F238E27FC236}">
                <a16:creationId xmlns:a16="http://schemas.microsoft.com/office/drawing/2014/main" id="{28A2CD54-2A5E-8E43-45C4-C9097001D619}"/>
              </a:ext>
            </a:extLst>
          </p:cNvPr>
          <p:cNvSpPr txBox="1"/>
          <p:nvPr/>
        </p:nvSpPr>
        <p:spPr>
          <a:xfrm>
            <a:off x="250721" y="2487445"/>
            <a:ext cx="5070971" cy="2246769"/>
          </a:xfrm>
          <a:prstGeom prst="rect">
            <a:avLst/>
          </a:prstGeom>
          <a:noFill/>
        </p:spPr>
        <p:txBody>
          <a:bodyPr wrap="square" rtlCol="0">
            <a:spAutoFit/>
          </a:bodyPr>
          <a:lstStyle/>
          <a:p>
            <a:pPr marL="342900" marR="0" lvl="0" indent="-342900" algn="l" defTabSz="914377"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Lockton is </a:t>
            </a:r>
            <a:r>
              <a:rPr kumimoji="0" lang="en-US" sz="1400" b="0" i="0" u="none" strike="noStrike" kern="1200" cap="none" spc="0" normalizeH="0" baseline="0" noProof="0" dirty="0" err="1">
                <a:ln>
                  <a:noFill/>
                </a:ln>
                <a:solidFill>
                  <a:srgbClr val="000000"/>
                </a:solidFill>
                <a:effectLst/>
                <a:uLnTx/>
                <a:uFillTx/>
                <a:latin typeface="Segoe UI"/>
                <a:ea typeface="+mn-ea"/>
                <a:cs typeface="+mn-cs"/>
              </a:rPr>
              <a:t>AoD’s</a:t>
            </a:r>
            <a:r>
              <a:rPr kumimoji="0" lang="en-US" sz="1400" b="0" i="0" u="none" strike="noStrike" kern="1200" cap="none" spc="0" normalizeH="0" baseline="0" noProof="0" dirty="0">
                <a:ln>
                  <a:noFill/>
                </a:ln>
                <a:solidFill>
                  <a:srgbClr val="000000"/>
                </a:solidFill>
                <a:effectLst/>
                <a:uLnTx/>
                <a:uFillTx/>
                <a:latin typeface="Segoe UI"/>
                <a:ea typeface="+mn-ea"/>
                <a:cs typeface="+mn-cs"/>
              </a:rPr>
              <a:t> risk and insurance advisor. </a:t>
            </a:r>
          </a:p>
          <a:p>
            <a:pPr marL="342900" marR="0" lvl="0" indent="-342900" algn="l" defTabSz="914377"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Lockton represents </a:t>
            </a:r>
            <a:r>
              <a:rPr kumimoji="0" lang="en-US" sz="1400" b="0" i="0" u="none" strike="noStrike" kern="1200" cap="none" spc="0" normalizeH="0" baseline="0" noProof="0" dirty="0" err="1">
                <a:ln>
                  <a:noFill/>
                </a:ln>
                <a:solidFill>
                  <a:srgbClr val="000000"/>
                </a:solidFill>
                <a:effectLst/>
                <a:uLnTx/>
                <a:uFillTx/>
                <a:latin typeface="Segoe UI"/>
                <a:ea typeface="+mn-ea"/>
                <a:cs typeface="+mn-cs"/>
              </a:rPr>
              <a:t>AoD</a:t>
            </a:r>
            <a:r>
              <a:rPr kumimoji="0" lang="en-US" sz="1400" b="0" i="0" u="none" strike="noStrike" kern="1200" cap="none" spc="0" normalizeH="0" baseline="0" noProof="0" dirty="0">
                <a:ln>
                  <a:noFill/>
                </a:ln>
                <a:solidFill>
                  <a:srgbClr val="000000"/>
                </a:solidFill>
                <a:effectLst/>
                <a:uLnTx/>
                <a:uFillTx/>
                <a:latin typeface="Segoe UI"/>
                <a:ea typeface="+mn-ea"/>
                <a:cs typeface="+mn-cs"/>
              </a:rPr>
              <a:t>, not the insurance carriers.</a:t>
            </a:r>
          </a:p>
          <a:p>
            <a:pPr marL="342900" marR="0" lvl="0" indent="-342900" algn="l" defTabSz="914377"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We help design insurance strategies that align with </a:t>
            </a:r>
            <a:r>
              <a:rPr kumimoji="0" lang="en-US" sz="1400" b="0" i="0" u="none" strike="noStrike" kern="1200" cap="none" spc="0" normalizeH="0" baseline="0" noProof="0" dirty="0" err="1">
                <a:ln>
                  <a:noFill/>
                </a:ln>
                <a:solidFill>
                  <a:srgbClr val="000000"/>
                </a:solidFill>
                <a:effectLst/>
                <a:uLnTx/>
                <a:uFillTx/>
                <a:latin typeface="Segoe UI"/>
                <a:ea typeface="+mn-ea"/>
                <a:cs typeface="+mn-cs"/>
              </a:rPr>
              <a:t>AoD’s</a:t>
            </a:r>
            <a:r>
              <a:rPr kumimoji="0" lang="en-US" sz="1400" b="0" i="0" u="none" strike="noStrike" kern="1200" cap="none" spc="0" normalizeH="0" baseline="0" noProof="0" dirty="0">
                <a:ln>
                  <a:noFill/>
                </a:ln>
                <a:solidFill>
                  <a:srgbClr val="000000"/>
                </a:solidFill>
                <a:effectLst/>
                <a:uLnTx/>
                <a:uFillTx/>
                <a:latin typeface="Segoe UI"/>
                <a:ea typeface="+mn-ea"/>
                <a:cs typeface="+mn-cs"/>
              </a:rPr>
              <a:t> business and risk management objectives.</a:t>
            </a:r>
          </a:p>
          <a:p>
            <a:pPr marL="342900" marR="0" lvl="0" indent="-342900" algn="l" defTabSz="914377"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We negotiate coverage, pricing, and terms with insurers.</a:t>
            </a:r>
          </a:p>
          <a:p>
            <a:pPr marL="342900" marR="0" lvl="0" indent="-342900" algn="l" defTabSz="914377"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We provide market intelligence, claims support, and risk management guidance.</a:t>
            </a:r>
          </a:p>
          <a:p>
            <a:pPr marL="342900" marR="0" lvl="0" indent="-342900" algn="l" defTabSz="914377"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Our role is to advocate for your interests before, during, and after policy placement.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Segoe UI"/>
              <a:ea typeface="+mn-ea"/>
              <a:cs typeface="+mn-cs"/>
            </a:endParaRPr>
          </a:p>
        </p:txBody>
      </p:sp>
      <p:graphicFrame>
        <p:nvGraphicFramePr>
          <p:cNvPr id="5" name="Diagram 4">
            <a:extLst>
              <a:ext uri="{FF2B5EF4-FFF2-40B4-BE49-F238E27FC236}">
                <a16:creationId xmlns:a16="http://schemas.microsoft.com/office/drawing/2014/main" id="{3D5E8BA5-842D-ABAA-36CE-D4FD5F620A18}"/>
              </a:ext>
            </a:extLst>
          </p:cNvPr>
          <p:cNvGraphicFramePr/>
          <p:nvPr/>
        </p:nvGraphicFramePr>
        <p:xfrm>
          <a:off x="8465312" y="39364"/>
          <a:ext cx="5364164" cy="31925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85951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D309F-D614-AF98-BE35-56B985924282}"/>
              </a:ext>
            </a:extLst>
          </p:cNvPr>
          <p:cNvSpPr>
            <a:spLocks noGrp="1"/>
          </p:cNvSpPr>
          <p:nvPr>
            <p:ph type="title"/>
          </p:nvPr>
        </p:nvSpPr>
        <p:spPr>
          <a:xfrm>
            <a:off x="641363" y="1568300"/>
            <a:ext cx="4396409" cy="2181758"/>
          </a:xfrm>
        </p:spPr>
        <p:txBody>
          <a:bodyPr wrap="square" anchor="b">
            <a:normAutofit/>
          </a:bodyPr>
          <a:lstStyle/>
          <a:p>
            <a:r>
              <a:rPr lang="en-US" dirty="0"/>
              <a:t>Lockton </a:t>
            </a:r>
            <a:br>
              <a:rPr lang="en-US" dirty="0"/>
            </a:br>
            <a:r>
              <a:rPr lang="en-US" dirty="0"/>
              <a:t>Service </a:t>
            </a:r>
            <a:br>
              <a:rPr lang="en-US" dirty="0"/>
            </a:br>
            <a:r>
              <a:rPr lang="en-US" dirty="0"/>
              <a:t>Team</a:t>
            </a:r>
          </a:p>
        </p:txBody>
      </p:sp>
      <p:pic>
        <p:nvPicPr>
          <p:cNvPr id="8" name="Picture 7">
            <a:extLst>
              <a:ext uri="{FF2B5EF4-FFF2-40B4-BE49-F238E27FC236}">
                <a16:creationId xmlns:a16="http://schemas.microsoft.com/office/drawing/2014/main" id="{C4DB5CAC-185B-0004-4E04-A364B2D4CF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7680" y="437732"/>
            <a:ext cx="8764223" cy="5982535"/>
          </a:xfrm>
          <a:prstGeom prst="rect">
            <a:avLst/>
          </a:prstGeom>
        </p:spPr>
      </p:pic>
    </p:spTree>
    <p:extLst>
      <p:ext uri="{BB962C8B-B14F-4D97-AF65-F5344CB8AC3E}">
        <p14:creationId xmlns:p14="http://schemas.microsoft.com/office/powerpoint/2010/main" val="1009825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0766C-F131-A093-C9E1-AB43613CB2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320196-298E-2633-4B4C-3C565BB22565}"/>
              </a:ext>
            </a:extLst>
          </p:cNvPr>
          <p:cNvSpPr>
            <a:spLocks noGrp="1"/>
          </p:cNvSpPr>
          <p:nvPr>
            <p:ph type="title"/>
          </p:nvPr>
        </p:nvSpPr>
        <p:spPr>
          <a:xfrm>
            <a:off x="672272" y="2757270"/>
            <a:ext cx="9671136" cy="1631852"/>
          </a:xfrm>
        </p:spPr>
        <p:txBody>
          <a:bodyPr/>
          <a:lstStyle/>
          <a:p>
            <a:r>
              <a:rPr lang="en-US" dirty="0"/>
              <a:t>Insurance program overview</a:t>
            </a:r>
          </a:p>
        </p:txBody>
      </p:sp>
    </p:spTree>
    <p:extLst>
      <p:ext uri="{BB962C8B-B14F-4D97-AF65-F5344CB8AC3E}">
        <p14:creationId xmlns:p14="http://schemas.microsoft.com/office/powerpoint/2010/main" val="2916832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09ED51D-FB8C-CBF0-BDCC-52DFC7C91AF6}"/>
              </a:ext>
            </a:extLst>
          </p:cNvPr>
          <p:cNvGraphicFramePr>
            <a:graphicFrameLocks noGrp="1"/>
          </p:cNvGraphicFramePr>
          <p:nvPr/>
        </p:nvGraphicFramePr>
        <p:xfrm>
          <a:off x="0" y="137650"/>
          <a:ext cx="12192003" cy="6720345"/>
        </p:xfrm>
        <a:graphic>
          <a:graphicData uri="http://schemas.openxmlformats.org/drawingml/2006/table">
            <a:tbl>
              <a:tblPr/>
              <a:tblGrid>
                <a:gridCol w="683481">
                  <a:extLst>
                    <a:ext uri="{9D8B030D-6E8A-4147-A177-3AD203B41FA5}">
                      <a16:colId xmlns:a16="http://schemas.microsoft.com/office/drawing/2014/main" val="2701116008"/>
                    </a:ext>
                  </a:extLst>
                </a:gridCol>
                <a:gridCol w="995930">
                  <a:extLst>
                    <a:ext uri="{9D8B030D-6E8A-4147-A177-3AD203B41FA5}">
                      <a16:colId xmlns:a16="http://schemas.microsoft.com/office/drawing/2014/main" val="2324138161"/>
                    </a:ext>
                  </a:extLst>
                </a:gridCol>
                <a:gridCol w="995930">
                  <a:extLst>
                    <a:ext uri="{9D8B030D-6E8A-4147-A177-3AD203B41FA5}">
                      <a16:colId xmlns:a16="http://schemas.microsoft.com/office/drawing/2014/main" val="3627424179"/>
                    </a:ext>
                  </a:extLst>
                </a:gridCol>
                <a:gridCol w="1087060">
                  <a:extLst>
                    <a:ext uri="{9D8B030D-6E8A-4147-A177-3AD203B41FA5}">
                      <a16:colId xmlns:a16="http://schemas.microsoft.com/office/drawing/2014/main" val="3514475437"/>
                    </a:ext>
                  </a:extLst>
                </a:gridCol>
                <a:gridCol w="995930">
                  <a:extLst>
                    <a:ext uri="{9D8B030D-6E8A-4147-A177-3AD203B41FA5}">
                      <a16:colId xmlns:a16="http://schemas.microsoft.com/office/drawing/2014/main" val="3629722819"/>
                    </a:ext>
                  </a:extLst>
                </a:gridCol>
                <a:gridCol w="995930">
                  <a:extLst>
                    <a:ext uri="{9D8B030D-6E8A-4147-A177-3AD203B41FA5}">
                      <a16:colId xmlns:a16="http://schemas.microsoft.com/office/drawing/2014/main" val="2283399601"/>
                    </a:ext>
                  </a:extLst>
                </a:gridCol>
                <a:gridCol w="995930">
                  <a:extLst>
                    <a:ext uri="{9D8B030D-6E8A-4147-A177-3AD203B41FA5}">
                      <a16:colId xmlns:a16="http://schemas.microsoft.com/office/drawing/2014/main" val="708959780"/>
                    </a:ext>
                  </a:extLst>
                </a:gridCol>
                <a:gridCol w="995930">
                  <a:extLst>
                    <a:ext uri="{9D8B030D-6E8A-4147-A177-3AD203B41FA5}">
                      <a16:colId xmlns:a16="http://schemas.microsoft.com/office/drawing/2014/main" val="4026477363"/>
                    </a:ext>
                  </a:extLst>
                </a:gridCol>
                <a:gridCol w="1458092">
                  <a:extLst>
                    <a:ext uri="{9D8B030D-6E8A-4147-A177-3AD203B41FA5}">
                      <a16:colId xmlns:a16="http://schemas.microsoft.com/office/drawing/2014/main" val="854340022"/>
                    </a:ext>
                  </a:extLst>
                </a:gridCol>
                <a:gridCol w="995930">
                  <a:extLst>
                    <a:ext uri="{9D8B030D-6E8A-4147-A177-3AD203B41FA5}">
                      <a16:colId xmlns:a16="http://schemas.microsoft.com/office/drawing/2014/main" val="1677155632"/>
                    </a:ext>
                  </a:extLst>
                </a:gridCol>
                <a:gridCol w="995930">
                  <a:extLst>
                    <a:ext uri="{9D8B030D-6E8A-4147-A177-3AD203B41FA5}">
                      <a16:colId xmlns:a16="http://schemas.microsoft.com/office/drawing/2014/main" val="3870019326"/>
                    </a:ext>
                  </a:extLst>
                </a:gridCol>
                <a:gridCol w="995930">
                  <a:extLst>
                    <a:ext uri="{9D8B030D-6E8A-4147-A177-3AD203B41FA5}">
                      <a16:colId xmlns:a16="http://schemas.microsoft.com/office/drawing/2014/main" val="343934395"/>
                    </a:ext>
                  </a:extLst>
                </a:gridCol>
              </a:tblGrid>
              <a:tr h="259058">
                <a:tc>
                  <a:txBody>
                    <a:bodyPr/>
                    <a:lstStyle/>
                    <a:p>
                      <a:pPr algn="l" fontAlgn="ctr">
                        <a:buNone/>
                      </a:pPr>
                      <a:endParaRPr lang="en-US" sz="800" b="0" i="0" u="none" strike="noStrike" dirty="0">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ctr" fontAlgn="b">
                        <a:buNone/>
                      </a:pPr>
                      <a:r>
                        <a:rPr lang="en-US" sz="800" b="1" i="0" u="none" strike="noStrike">
                          <a:solidFill>
                            <a:srgbClr val="000000"/>
                          </a:solidFill>
                          <a:effectLst/>
                          <a:latin typeface="Segoe UI" panose="020B0502040204020203" pitchFamily="34" charset="0"/>
                        </a:rPr>
                        <a:t>$1,000,000,000 Limit</a:t>
                      </a:r>
                    </a:p>
                  </a:txBody>
                  <a:tcPr marL="0" marR="0" marT="0" marB="0" anchor="b">
                    <a:lnL>
                      <a:noFill/>
                    </a:lnL>
                    <a:lnR>
                      <a:noFill/>
                    </a:lnR>
                    <a:lnT>
                      <a:noFill/>
                    </a:lnT>
                    <a:lnB>
                      <a:noFill/>
                    </a:lnB>
                    <a:noFill/>
                  </a:tcPr>
                </a:tc>
                <a:tc>
                  <a:txBody>
                    <a:bodyPr/>
                    <a:lstStyle/>
                    <a:p>
                      <a:pPr algn="ctr" fontAlgn="b">
                        <a:buNone/>
                      </a:pPr>
                      <a:r>
                        <a:rPr lang="en-US" sz="800" b="1" i="0" u="none" strike="noStrike">
                          <a:solidFill>
                            <a:srgbClr val="000000"/>
                          </a:solidFill>
                          <a:effectLst/>
                          <a:latin typeface="Segoe UI" panose="020B0502040204020203" pitchFamily="34" charset="0"/>
                        </a:rPr>
                        <a:t>$150,000,000 Limit</a:t>
                      </a:r>
                    </a:p>
                  </a:txBody>
                  <a:tcPr marL="0" marR="0" marT="0" marB="0" anchor="b">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ctr" fontAlgn="b">
                        <a:buNone/>
                      </a:pPr>
                      <a:r>
                        <a:rPr lang="en-US" sz="800" b="1" i="0" u="none" strike="noStrike">
                          <a:solidFill>
                            <a:srgbClr val="000000"/>
                          </a:solidFill>
                          <a:effectLst/>
                          <a:latin typeface="Segoe UI" panose="020B0502040204020203" pitchFamily="34" charset="0"/>
                        </a:rPr>
                        <a:t>$250,000,000 Limit</a:t>
                      </a:r>
                    </a:p>
                  </a:txBody>
                  <a:tcPr marL="0" marR="0" marT="0" marB="0" anchor="b">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w="12700" cap="flat" cmpd="sng" algn="ctr">
                      <a:solidFill>
                        <a:srgbClr val="FFFFFF"/>
                      </a:solidFill>
                      <a:prstDash val="solid"/>
                      <a:round/>
                      <a:headEnd type="none" w="med" len="med"/>
                      <a:tailEnd type="none" w="med" len="med"/>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4223928639"/>
                  </a:ext>
                </a:extLst>
              </a:tr>
              <a:tr h="129529">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rowSpan="11">
                  <a:txBody>
                    <a:bodyPr/>
                    <a:lstStyle/>
                    <a:p>
                      <a:pPr algn="ctr" fontAlgn="ctr">
                        <a:buNone/>
                      </a:pPr>
                      <a:r>
                        <a:rPr lang="en-US" sz="800" b="1" i="0" u="none" strike="noStrike">
                          <a:solidFill>
                            <a:srgbClr val="000000"/>
                          </a:solidFill>
                          <a:effectLst/>
                          <a:latin typeface="Segoe UI" panose="020B0502040204020203" pitchFamily="34" charset="0"/>
                        </a:rPr>
                        <a:t>AXA XL (Lead Carrier)</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$1,000,000,000 x $2,000,000</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Various sublimits</a:t>
                      </a:r>
                    </a:p>
                  </a:txBody>
                  <a:tcPr marL="0" marR="0" marT="0" marB="0" anchor="ctr">
                    <a:lnL>
                      <a:noFill/>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B4C6E7"/>
                    </a:solidFill>
                  </a:tcPr>
                </a:tc>
                <a:tc rowSpan="13">
                  <a:txBody>
                    <a:bodyPr/>
                    <a:lstStyle/>
                    <a:p>
                      <a:pPr algn="ctr" fontAlgn="ctr">
                        <a:buNone/>
                      </a:pPr>
                      <a:r>
                        <a:rPr lang="en-US" sz="800" b="1" i="0" u="none" strike="noStrike">
                          <a:solidFill>
                            <a:srgbClr val="000000"/>
                          </a:solidFill>
                          <a:effectLst/>
                          <a:latin typeface="Segoe UI" panose="020B0502040204020203" pitchFamily="34" charset="0"/>
                        </a:rPr>
                        <a:t>Lloyds - Talbot</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Terrorism &amp; Sabotage (Property &amp; Liability)</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$150,000,000 Property limit</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$20,000,000 Liability limit</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ACB9CA"/>
                    </a:solid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rowSpan="13">
                  <a:txBody>
                    <a:bodyPr/>
                    <a:lstStyle/>
                    <a:p>
                      <a:pPr algn="ctr" fontAlgn="ctr">
                        <a:buNone/>
                      </a:pPr>
                      <a:r>
                        <a:rPr lang="en-US" sz="800" b="1" i="0" u="none" strike="noStrike" dirty="0">
                          <a:solidFill>
                            <a:srgbClr val="000000"/>
                          </a:solidFill>
                          <a:effectLst/>
                          <a:latin typeface="Segoe UI" panose="020B0502040204020203" pitchFamily="34" charset="0"/>
                        </a:rPr>
                        <a:t>Travelers</a:t>
                      </a:r>
                      <a:br>
                        <a:rPr lang="en-US" sz="800" b="1" i="0" u="none" strike="noStrike" dirty="0">
                          <a:solidFill>
                            <a:srgbClr val="000000"/>
                          </a:solidFill>
                          <a:effectLst/>
                          <a:latin typeface="Segoe UI" panose="020B0502040204020203" pitchFamily="34" charset="0"/>
                        </a:rPr>
                      </a:b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B&amp;M</a:t>
                      </a:r>
                      <a:br>
                        <a:rPr lang="en-US" sz="800" b="1" i="0" u="none" strike="noStrike" dirty="0">
                          <a:solidFill>
                            <a:srgbClr val="000000"/>
                          </a:solidFill>
                          <a:effectLst/>
                          <a:latin typeface="Segoe UI" panose="020B0502040204020203" pitchFamily="34" charset="0"/>
                        </a:rPr>
                      </a:b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$250,000,000 per breakdown</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5B9BD5"/>
                    </a:solidFill>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w="12700" cap="flat" cmpd="sng" algn="ctr">
                      <a:solidFill>
                        <a:srgbClr val="FFFFFF"/>
                      </a:solidFill>
                      <a:prstDash val="solid"/>
                      <a:round/>
                      <a:headEnd type="none" w="med" len="med"/>
                      <a:tailEnd type="none" w="med" len="med"/>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114559987"/>
                  </a:ext>
                </a:extLst>
              </a:tr>
              <a:tr h="129529">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vMerge="1">
                  <a:txBody>
                    <a:bodyPr/>
                    <a:lstStyle/>
                    <a:p>
                      <a:endParaRPr lang="en-US"/>
                    </a:p>
                  </a:txBody>
                  <a:tcPr/>
                </a:tc>
                <a:tc vMerge="1">
                  <a:txBody>
                    <a:bodyPr/>
                    <a:lstStyle/>
                    <a:p>
                      <a:endParaRPr lang="en-US"/>
                    </a:p>
                  </a:txBody>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vMerge="1">
                  <a:txBody>
                    <a:bodyPr/>
                    <a:lstStyle/>
                    <a:p>
                      <a:endParaRPr lang="en-US"/>
                    </a:p>
                  </a:txBody>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w="12700" cap="flat" cmpd="sng" algn="ctr">
                      <a:solidFill>
                        <a:srgbClr val="FFFFFF"/>
                      </a:solidFill>
                      <a:prstDash val="solid"/>
                      <a:round/>
                      <a:headEnd type="none" w="med" len="med"/>
                      <a:tailEnd type="none" w="med" len="med"/>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dirty="0">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1406761715"/>
                  </a:ext>
                </a:extLst>
              </a:tr>
              <a:tr h="129529">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vMerge="1">
                  <a:txBody>
                    <a:bodyPr/>
                    <a:lstStyle/>
                    <a:p>
                      <a:endParaRPr lang="en-US"/>
                    </a:p>
                  </a:txBody>
                  <a:tcPr/>
                </a:tc>
                <a:tc vMerge="1">
                  <a:txBody>
                    <a:bodyPr/>
                    <a:lstStyle/>
                    <a:p>
                      <a:endParaRPr lang="en-US"/>
                    </a:p>
                  </a:txBody>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vMerge="1">
                  <a:txBody>
                    <a:bodyPr/>
                    <a:lstStyle/>
                    <a:p>
                      <a:endParaRPr lang="en-US"/>
                    </a:p>
                  </a:txBody>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gridSpan="6">
                  <a:txBody>
                    <a:bodyPr/>
                    <a:lstStyle/>
                    <a:p>
                      <a:pPr algn="ctr" fontAlgn="b">
                        <a:buNone/>
                      </a:pPr>
                      <a:r>
                        <a:rPr lang="en-US" sz="800" b="1" i="0" u="none" strike="noStrike">
                          <a:solidFill>
                            <a:srgbClr val="000000"/>
                          </a:solidFill>
                          <a:effectLst/>
                          <a:latin typeface="Segoe UI" panose="020B0502040204020203" pitchFamily="34" charset="0"/>
                        </a:rPr>
                        <a:t>$40,000,000 Limit</a:t>
                      </a:r>
                    </a:p>
                  </a:txBody>
                  <a:tcPr marL="0" marR="0" marT="0" marB="0" anchor="b">
                    <a:lnL w="12700" cap="flat" cmpd="sng" algn="ctr">
                      <a:solidFill>
                        <a:srgbClr val="FFFFFF"/>
                      </a:solidFill>
                      <a:prstDash val="solid"/>
                      <a:round/>
                      <a:headEnd type="none" w="med" len="med"/>
                      <a:tailEnd type="none" w="med" len="med"/>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64827732"/>
                  </a:ext>
                </a:extLst>
              </a:tr>
              <a:tr h="445164">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vMerge="1">
                  <a:txBody>
                    <a:bodyPr/>
                    <a:lstStyle/>
                    <a:p>
                      <a:endParaRPr lang="en-US"/>
                    </a:p>
                  </a:txBody>
                  <a:tcPr/>
                </a:tc>
                <a:tc vMerge="1">
                  <a:txBody>
                    <a:bodyPr/>
                    <a:lstStyle/>
                    <a:p>
                      <a:endParaRPr lang="en-US"/>
                    </a:p>
                  </a:txBody>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vMerge="1">
                  <a:txBody>
                    <a:bodyPr/>
                    <a:lstStyle/>
                    <a:p>
                      <a:endParaRPr lang="en-US"/>
                    </a:p>
                  </a:txBody>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gridSpan="6">
                  <a:txBody>
                    <a:bodyPr/>
                    <a:lstStyle/>
                    <a:p>
                      <a:pPr algn="ctr" fontAlgn="ctr">
                        <a:buNone/>
                      </a:pPr>
                      <a:r>
                        <a:rPr lang="en-US" sz="800" b="1" i="0" u="none" strike="noStrike" dirty="0">
                          <a:solidFill>
                            <a:srgbClr val="FFFFFF"/>
                          </a:solidFill>
                          <a:effectLst/>
                          <a:latin typeface="Segoe UI" panose="020B0502040204020203" pitchFamily="34" charset="0"/>
                        </a:rPr>
                        <a:t>Ironshore</a:t>
                      </a:r>
                      <a:br>
                        <a:rPr lang="en-US" sz="800" b="1" i="0" u="none" strike="noStrike" dirty="0">
                          <a:solidFill>
                            <a:srgbClr val="FFFFFF"/>
                          </a:solidFill>
                          <a:effectLst/>
                          <a:latin typeface="Segoe UI" panose="020B0502040204020203" pitchFamily="34" charset="0"/>
                        </a:rPr>
                      </a:br>
                      <a:r>
                        <a:rPr lang="en-US" sz="800" b="1" i="0" u="none" strike="noStrike" dirty="0">
                          <a:solidFill>
                            <a:srgbClr val="FFFFFF"/>
                          </a:solidFill>
                          <a:effectLst/>
                          <a:latin typeface="Segoe UI" panose="020B0502040204020203" pitchFamily="34" charset="0"/>
                        </a:rPr>
                        <a:t>$5,000,000 x $35,000,000</a:t>
                      </a:r>
                    </a:p>
                  </a:txBody>
                  <a:tcPr marL="0" marR="0" marT="0" marB="0" anchor="ctr">
                    <a:lnL w="1270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20376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2817556"/>
                  </a:ext>
                </a:extLst>
              </a:tr>
              <a:tr h="445164">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vMerge="1">
                  <a:txBody>
                    <a:bodyPr/>
                    <a:lstStyle/>
                    <a:p>
                      <a:endParaRPr lang="en-US"/>
                    </a:p>
                  </a:txBody>
                  <a:tcPr/>
                </a:tc>
                <a:tc vMerge="1">
                  <a:txBody>
                    <a:bodyPr/>
                    <a:lstStyle/>
                    <a:p>
                      <a:endParaRPr lang="en-US"/>
                    </a:p>
                  </a:txBody>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vMerge="1">
                  <a:txBody>
                    <a:bodyPr/>
                    <a:lstStyle/>
                    <a:p>
                      <a:endParaRPr lang="en-US"/>
                    </a:p>
                  </a:txBody>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gridSpan="6">
                  <a:txBody>
                    <a:bodyPr/>
                    <a:lstStyle/>
                    <a:p>
                      <a:pPr algn="ctr" fontAlgn="ctr">
                        <a:buNone/>
                      </a:pPr>
                      <a:r>
                        <a:rPr lang="en-US" sz="800" b="1" i="0" u="none" strike="noStrike" dirty="0">
                          <a:solidFill>
                            <a:srgbClr val="FFFFFF"/>
                          </a:solidFill>
                          <a:effectLst/>
                          <a:latin typeface="Segoe UI" panose="020B0502040204020203" pitchFamily="34" charset="0"/>
                        </a:rPr>
                        <a:t>Lexington</a:t>
                      </a:r>
                      <a:br>
                        <a:rPr lang="en-US" sz="800" b="1" i="0" u="none" strike="noStrike" dirty="0">
                          <a:solidFill>
                            <a:srgbClr val="FFFFFF"/>
                          </a:solidFill>
                          <a:effectLst/>
                          <a:latin typeface="Segoe UI" panose="020B0502040204020203" pitchFamily="34" charset="0"/>
                        </a:rPr>
                      </a:br>
                      <a:r>
                        <a:rPr lang="en-US" sz="800" b="1" i="0" u="none" strike="noStrike" dirty="0">
                          <a:solidFill>
                            <a:srgbClr val="FFFFFF"/>
                          </a:solidFill>
                          <a:effectLst/>
                          <a:latin typeface="Segoe UI" panose="020B0502040204020203" pitchFamily="34" charset="0"/>
                        </a:rPr>
                        <a:t>$5,000,000 x $30,000,000</a:t>
                      </a:r>
                    </a:p>
                  </a:txBody>
                  <a:tcPr marL="0" marR="0" marT="0" marB="0" anchor="ctr">
                    <a:lnL w="1270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1F4E7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05103905"/>
                  </a:ext>
                </a:extLst>
              </a:tr>
              <a:tr h="445164">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vMerge="1">
                  <a:txBody>
                    <a:bodyPr/>
                    <a:lstStyle/>
                    <a:p>
                      <a:endParaRPr lang="en-US"/>
                    </a:p>
                  </a:txBody>
                  <a:tcPr/>
                </a:tc>
                <a:tc vMerge="1">
                  <a:txBody>
                    <a:bodyPr/>
                    <a:lstStyle/>
                    <a:p>
                      <a:endParaRPr lang="en-US"/>
                    </a:p>
                  </a:txBody>
                  <a:tcPr/>
                </a:tc>
                <a:tc>
                  <a:txBody>
                    <a:bodyPr/>
                    <a:lstStyle/>
                    <a:p>
                      <a:pPr algn="ctr" fontAlgn="b">
                        <a:buNone/>
                      </a:pPr>
                      <a:endParaRPr lang="en-US" sz="800" b="1" i="0" u="none" strike="noStrike">
                        <a:solidFill>
                          <a:srgbClr val="000000"/>
                        </a:solidFill>
                        <a:effectLst/>
                        <a:latin typeface="Segoe UI" panose="020B0502040204020203" pitchFamily="34" charset="0"/>
                      </a:endParaRPr>
                    </a:p>
                  </a:txBody>
                  <a:tcPr marL="0" marR="0" marT="0"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vMerge="1">
                  <a:txBody>
                    <a:bodyPr/>
                    <a:lstStyle/>
                    <a:p>
                      <a:endParaRPr lang="en-US"/>
                    </a:p>
                  </a:txBody>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gridSpan="6">
                  <a:txBody>
                    <a:bodyPr/>
                    <a:lstStyle/>
                    <a:p>
                      <a:pPr algn="ctr" fontAlgn="ctr">
                        <a:buNone/>
                      </a:pPr>
                      <a:r>
                        <a:rPr lang="en-US" sz="800" b="1" i="0" u="none" strike="noStrike" dirty="0" err="1">
                          <a:solidFill>
                            <a:srgbClr val="FFFFFF"/>
                          </a:solidFill>
                          <a:effectLst/>
                          <a:latin typeface="Segoe UI" panose="020B0502040204020203" pitchFamily="34" charset="0"/>
                        </a:rPr>
                        <a:t>Aurenity</a:t>
                      </a:r>
                      <a:r>
                        <a:rPr lang="en-US" sz="800" b="1" i="0" u="none" strike="noStrike" dirty="0">
                          <a:solidFill>
                            <a:srgbClr val="FFFFFF"/>
                          </a:solidFill>
                          <a:effectLst/>
                          <a:latin typeface="Segoe UI" panose="020B0502040204020203" pitchFamily="34" charset="0"/>
                        </a:rPr>
                        <a:t>/Vantage</a:t>
                      </a:r>
                      <a:br>
                        <a:rPr lang="en-US" sz="800" b="1" i="0" u="none" strike="noStrike" dirty="0">
                          <a:solidFill>
                            <a:srgbClr val="FFFFFF"/>
                          </a:solidFill>
                          <a:effectLst/>
                          <a:latin typeface="Segoe UI" panose="020B0502040204020203" pitchFamily="34" charset="0"/>
                        </a:rPr>
                      </a:br>
                      <a:r>
                        <a:rPr lang="en-US" sz="800" b="1" i="0" u="none" strike="noStrike" dirty="0">
                          <a:solidFill>
                            <a:srgbClr val="FFFFFF"/>
                          </a:solidFill>
                          <a:effectLst/>
                          <a:latin typeface="Segoe UI" panose="020B0502040204020203" pitchFamily="34" charset="0"/>
                        </a:rPr>
                        <a:t>$5,000,000 x $25,000,000</a:t>
                      </a:r>
                    </a:p>
                  </a:txBody>
                  <a:tcPr marL="0" marR="0" marT="0" marB="0" anchor="ctr">
                    <a:lnL w="1270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30549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12472636"/>
                  </a:ext>
                </a:extLst>
              </a:tr>
              <a:tr h="445164">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vMerge="1">
                  <a:txBody>
                    <a:bodyPr/>
                    <a:lstStyle/>
                    <a:p>
                      <a:endParaRPr lang="en-US"/>
                    </a:p>
                  </a:txBody>
                  <a:tcPr/>
                </a:tc>
                <a:tc vMerge="1">
                  <a:txBody>
                    <a:bodyPr/>
                    <a:lstStyle/>
                    <a:p>
                      <a:endParaRPr lang="en-US"/>
                    </a:p>
                  </a:txBody>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vMerge="1">
                  <a:txBody>
                    <a:bodyPr/>
                    <a:lstStyle/>
                    <a:p>
                      <a:endParaRPr lang="en-US"/>
                    </a:p>
                  </a:txBody>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a:noFill/>
                    </a:lnB>
                    <a:noFill/>
                  </a:tcPr>
                </a:tc>
                <a:tc gridSpan="6">
                  <a:txBody>
                    <a:bodyPr/>
                    <a:lstStyle/>
                    <a:p>
                      <a:pPr algn="ctr" fontAlgn="ctr">
                        <a:buNone/>
                      </a:pPr>
                      <a:r>
                        <a:rPr lang="en-US" sz="800" b="1" i="0" u="none" strike="noStrike" dirty="0">
                          <a:solidFill>
                            <a:srgbClr val="000000"/>
                          </a:solidFill>
                          <a:effectLst/>
                          <a:latin typeface="Segoe UI" panose="020B0502040204020203" pitchFamily="34" charset="0"/>
                        </a:rPr>
                        <a:t>Sutton Specialty Insurance Company</a:t>
                      </a: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$5,000,000 x $20,000,000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8EA9DB"/>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06518418"/>
                  </a:ext>
                </a:extLst>
              </a:tr>
              <a:tr h="445164">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vMerge="1">
                  <a:txBody>
                    <a:bodyPr/>
                    <a:lstStyle/>
                    <a:p>
                      <a:endParaRPr lang="en-US"/>
                    </a:p>
                  </a:txBody>
                  <a:tcPr/>
                </a:tc>
                <a:tc vMerge="1">
                  <a:txBody>
                    <a:bodyPr/>
                    <a:lstStyle/>
                    <a:p>
                      <a:endParaRPr lang="en-US"/>
                    </a:p>
                  </a:txBody>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vMerge="1">
                  <a:txBody>
                    <a:bodyPr/>
                    <a:lstStyle/>
                    <a:p>
                      <a:endParaRPr lang="en-US"/>
                    </a:p>
                  </a:txBody>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a:noFill/>
                    </a:lnR>
                    <a:lnT>
                      <a:noFill/>
                    </a:lnT>
                    <a:lnB>
                      <a:noFill/>
                    </a:lnB>
                    <a:noFill/>
                  </a:tcPr>
                </a:tc>
                <a:tc gridSpan="6">
                  <a:txBody>
                    <a:bodyPr/>
                    <a:lstStyle/>
                    <a:p>
                      <a:pPr algn="ctr" fontAlgn="ctr">
                        <a:buNone/>
                      </a:pPr>
                      <a:r>
                        <a:rPr lang="en-US" sz="800" b="1" i="0" u="none" strike="noStrike" dirty="0">
                          <a:solidFill>
                            <a:srgbClr val="000000"/>
                          </a:solidFill>
                          <a:effectLst/>
                          <a:latin typeface="Segoe UI" panose="020B0502040204020203" pitchFamily="34" charset="0"/>
                        </a:rPr>
                        <a:t>Gemini Insurance Company</a:t>
                      </a: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$5,000,000 x $15,000,000</a:t>
                      </a:r>
                    </a:p>
                  </a:txBody>
                  <a:tcPr marL="0" marR="0" marT="0"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B4C6E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31510306"/>
                  </a:ext>
                </a:extLst>
              </a:tr>
              <a:tr h="445164">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vMerge="1">
                  <a:txBody>
                    <a:bodyPr/>
                    <a:lstStyle/>
                    <a:p>
                      <a:endParaRPr lang="en-US"/>
                    </a:p>
                  </a:txBody>
                  <a:tcPr/>
                </a:tc>
                <a:tc vMerge="1">
                  <a:txBody>
                    <a:bodyPr/>
                    <a:lstStyle/>
                    <a:p>
                      <a:endParaRPr lang="en-US"/>
                    </a:p>
                  </a:txBody>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vMerge="1">
                  <a:txBody>
                    <a:bodyPr/>
                    <a:lstStyle/>
                    <a:p>
                      <a:endParaRPr lang="en-US"/>
                    </a:p>
                  </a:txBody>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noFill/>
                  </a:tcPr>
                </a:tc>
                <a:tc gridSpan="6">
                  <a:txBody>
                    <a:bodyPr/>
                    <a:lstStyle/>
                    <a:p>
                      <a:pPr algn="ctr" fontAlgn="ctr">
                        <a:buNone/>
                      </a:pPr>
                      <a:r>
                        <a:rPr lang="en-US" sz="800" b="1" i="0" u="none" strike="noStrike" dirty="0">
                          <a:solidFill>
                            <a:srgbClr val="000000"/>
                          </a:solidFill>
                          <a:effectLst/>
                          <a:latin typeface="Segoe UI" panose="020B0502040204020203" pitchFamily="34" charset="0"/>
                        </a:rPr>
                        <a:t>Fortegra Specialty Insurance Company</a:t>
                      </a: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$4,000,000 x $11,000,000</a:t>
                      </a:r>
                    </a:p>
                  </a:txBody>
                  <a:tcPr marL="0" marR="0" marT="0"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E1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80203593"/>
                  </a:ext>
                </a:extLst>
              </a:tr>
              <a:tr h="556455">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vMerge="1">
                  <a:txBody>
                    <a:bodyPr/>
                    <a:lstStyle/>
                    <a:p>
                      <a:endParaRPr lang="en-US"/>
                    </a:p>
                  </a:txBody>
                  <a:tcPr/>
                </a:tc>
                <a:tc vMerge="1">
                  <a:txBody>
                    <a:bodyPr/>
                    <a:lstStyle/>
                    <a:p>
                      <a:endParaRPr lang="en-US"/>
                    </a:p>
                  </a:txBody>
                  <a:tcPr/>
                </a:tc>
                <a:tc rowSpan="4">
                  <a:txBody>
                    <a:bodyPr/>
                    <a:lstStyle/>
                    <a:p>
                      <a:pPr algn="ctr" fontAlgn="ctr">
                        <a:buNone/>
                      </a:pPr>
                      <a:r>
                        <a:rPr lang="en-US" sz="800" b="1" i="0" u="none" strike="noStrike">
                          <a:solidFill>
                            <a:srgbClr val="000000"/>
                          </a:solidFill>
                          <a:effectLst/>
                          <a:latin typeface="Segoe UI" panose="020B0502040204020203" pitchFamily="34" charset="0"/>
                        </a:rPr>
                        <a:t>Lloyds - Samphire</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Active Assailant/</a:t>
                      </a: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Malicious Attack</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$10,000,000 per occurrence/aggregate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ACB9CA"/>
                    </a:solidFill>
                  </a:tcPr>
                </a:tc>
                <a:tc vMerge="1">
                  <a:txBody>
                    <a:bodyPr/>
                    <a:lstStyle/>
                    <a:p>
                      <a:endParaRPr lang="en-US"/>
                    </a:p>
                  </a:txBody>
                  <a:tcPr/>
                </a:tc>
                <a:tc gridSpan="7">
                  <a:txBody>
                    <a:bodyPr/>
                    <a:lstStyle/>
                    <a:p>
                      <a:pPr algn="ctr" fontAlgn="ctr">
                        <a:buNone/>
                      </a:pPr>
                      <a:r>
                        <a:rPr lang="en-US" sz="800" b="1" i="0" u="none" strike="noStrike" dirty="0">
                          <a:solidFill>
                            <a:srgbClr val="000000"/>
                          </a:solidFill>
                          <a:effectLst/>
                          <a:latin typeface="Segoe UI" panose="020B0502040204020203" pitchFamily="34" charset="0"/>
                        </a:rPr>
                        <a:t>Old Republic Union</a:t>
                      </a: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$5,000,000 x $6,000,000</a:t>
                      </a: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Policy #: 822600 1257468</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D96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50282835"/>
                  </a:ext>
                </a:extLst>
              </a:tr>
              <a:tr h="445164">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gridSpan="7">
                  <a:txBody>
                    <a:bodyPr/>
                    <a:lstStyle/>
                    <a:p>
                      <a:pPr algn="ctr" fontAlgn="ctr">
                        <a:buNone/>
                      </a:pPr>
                      <a:r>
                        <a:rPr lang="en-US" sz="800" b="1" i="0" u="none" strike="noStrike" dirty="0">
                          <a:solidFill>
                            <a:srgbClr val="000000"/>
                          </a:solidFill>
                          <a:effectLst/>
                          <a:latin typeface="Segoe UI" panose="020B0502040204020203" pitchFamily="34" charset="0"/>
                        </a:rPr>
                        <a:t>Munich Re/PESLIC</a:t>
                      </a: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$5,000,000 x $1,000,000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E69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34545464"/>
                  </a:ext>
                </a:extLst>
              </a:tr>
              <a:tr h="245913">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rowSpan="2">
                  <a:txBody>
                    <a:bodyPr/>
                    <a:lstStyle/>
                    <a:p>
                      <a:pPr algn="ctr" fontAlgn="ctr">
                        <a:buNone/>
                      </a:pPr>
                      <a:r>
                        <a:rPr lang="en-US" sz="800" b="1" i="0" u="none" strike="noStrike">
                          <a:solidFill>
                            <a:srgbClr val="000000"/>
                          </a:solidFill>
                          <a:effectLst/>
                          <a:latin typeface="Segoe UI" panose="020B0502040204020203" pitchFamily="34" charset="0"/>
                        </a:rPr>
                        <a:t>Bishops' Plan Trust (BPIC)</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$2,000,000</a:t>
                      </a:r>
                    </a:p>
                  </a:txBody>
                  <a:tcPr marL="0" marR="0" marT="0"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2CC"/>
                    </a:solidFill>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ctr" fontAlgn="ctr">
                        <a:buNone/>
                      </a:pPr>
                      <a:r>
                        <a:rPr lang="en-US" sz="800" b="1" i="0" u="none" strike="noStrike">
                          <a:solidFill>
                            <a:srgbClr val="000000"/>
                          </a:solidFill>
                          <a:effectLst/>
                          <a:latin typeface="Segoe UI" panose="020B0502040204020203" pitchFamily="34" charset="0"/>
                        </a:rPr>
                        <a:t>Bishops' Plan Trust (BPIC)</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SML</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$750,000 xs $250,000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2CC"/>
                    </a:solidFill>
                  </a:tcPr>
                </a:tc>
                <a:tc rowSpan="2">
                  <a:txBody>
                    <a:bodyPr/>
                    <a:lstStyle/>
                    <a:p>
                      <a:pPr algn="ctr" fontAlgn="ctr">
                        <a:buNone/>
                      </a:pPr>
                      <a:r>
                        <a:rPr lang="en-US" sz="800" b="1" i="0" u="none" strike="noStrike">
                          <a:solidFill>
                            <a:srgbClr val="000000"/>
                          </a:solidFill>
                          <a:effectLst/>
                          <a:latin typeface="Segoe UI" panose="020B0502040204020203" pitchFamily="34" charset="0"/>
                        </a:rPr>
                        <a:t>Bishops' Plan Trust (BPIC)</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GL</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$750,000 xs $250,000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2CC"/>
                    </a:solidFill>
                  </a:tcPr>
                </a:tc>
                <a:tc rowSpan="2">
                  <a:txBody>
                    <a:bodyPr/>
                    <a:lstStyle/>
                    <a:p>
                      <a:pPr algn="ctr" fontAlgn="ctr">
                        <a:buNone/>
                      </a:pPr>
                      <a:r>
                        <a:rPr lang="en-US" sz="800" b="1" i="0" u="none" strike="noStrike" dirty="0">
                          <a:solidFill>
                            <a:srgbClr val="000000"/>
                          </a:solidFill>
                          <a:effectLst/>
                          <a:latin typeface="Segoe UI" panose="020B0502040204020203" pitchFamily="34" charset="0"/>
                        </a:rPr>
                        <a:t>Bishops' Plan Trust (BPIC)</a:t>
                      </a:r>
                      <a:br>
                        <a:rPr lang="en-US" sz="800" b="1" i="0" u="none" strike="noStrike" dirty="0">
                          <a:solidFill>
                            <a:srgbClr val="000000"/>
                          </a:solidFill>
                          <a:effectLst/>
                          <a:latin typeface="Segoe UI" panose="020B0502040204020203" pitchFamily="34" charset="0"/>
                        </a:rPr>
                      </a:b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Misc. Liability</a:t>
                      </a: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Employment Practices</a:t>
                      </a: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Sexual Harassment</a:t>
                      </a: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Errors &amp; Omissions</a:t>
                      </a: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D+O</a:t>
                      </a:r>
                      <a:br>
                        <a:rPr lang="en-US" sz="800" b="1" i="0" u="none" strike="noStrike" dirty="0">
                          <a:solidFill>
                            <a:srgbClr val="000000"/>
                          </a:solidFill>
                          <a:effectLst/>
                          <a:latin typeface="Segoe UI" panose="020B0502040204020203" pitchFamily="34" charset="0"/>
                        </a:rPr>
                      </a:b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$750,000 </a:t>
                      </a:r>
                      <a:r>
                        <a:rPr lang="en-US" sz="800" b="1" i="0" u="none" strike="noStrike" dirty="0" err="1">
                          <a:solidFill>
                            <a:srgbClr val="000000"/>
                          </a:solidFill>
                          <a:effectLst/>
                          <a:latin typeface="Segoe UI" panose="020B0502040204020203" pitchFamily="34" charset="0"/>
                        </a:rPr>
                        <a:t>xs</a:t>
                      </a:r>
                      <a:r>
                        <a:rPr lang="en-US" sz="800" b="1" i="0" u="none" strike="noStrike" dirty="0">
                          <a:solidFill>
                            <a:srgbClr val="000000"/>
                          </a:solidFill>
                          <a:effectLst/>
                          <a:latin typeface="Segoe UI" panose="020B0502040204020203" pitchFamily="34" charset="0"/>
                        </a:rPr>
                        <a:t> $250,000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2CC"/>
                    </a:solidFill>
                  </a:tcPr>
                </a:tc>
                <a:tc rowSpan="2">
                  <a:txBody>
                    <a:bodyPr/>
                    <a:lstStyle/>
                    <a:p>
                      <a:pPr algn="ctr" fontAlgn="ctr">
                        <a:buNone/>
                      </a:pPr>
                      <a:r>
                        <a:rPr lang="en-US" sz="800" b="1" i="0" u="none" strike="noStrike">
                          <a:solidFill>
                            <a:srgbClr val="000000"/>
                          </a:solidFill>
                          <a:effectLst/>
                          <a:latin typeface="Segoe UI" panose="020B0502040204020203" pitchFamily="34" charset="0"/>
                        </a:rPr>
                        <a:t>Bishops' Plan Trust (BPIC)</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Auto Liability</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$750,000 xs $250,000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F2CC"/>
                    </a:solidFill>
                  </a:tcPr>
                </a:tc>
                <a:tc rowSpan="2">
                  <a:txBody>
                    <a:bodyPr/>
                    <a:lstStyle/>
                    <a:p>
                      <a:pPr algn="ctr" fontAlgn="ctr">
                        <a:buNone/>
                      </a:pPr>
                      <a:r>
                        <a:rPr lang="en-US" sz="800" b="1" i="0" u="none" strike="noStrike" dirty="0">
                          <a:solidFill>
                            <a:srgbClr val="000000"/>
                          </a:solidFill>
                          <a:effectLst/>
                          <a:latin typeface="Segoe UI" panose="020B0502040204020203" pitchFamily="34" charset="0"/>
                        </a:rPr>
                        <a:t>AIG</a:t>
                      </a:r>
                      <a:br>
                        <a:rPr lang="en-US" sz="800" b="1" i="0" u="none" strike="noStrike" dirty="0">
                          <a:solidFill>
                            <a:srgbClr val="000000"/>
                          </a:solidFill>
                          <a:effectLst/>
                          <a:latin typeface="Segoe UI" panose="020B0502040204020203" pitchFamily="34" charset="0"/>
                        </a:rPr>
                      </a:b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Foreign Package</a:t>
                      </a:r>
                      <a:br>
                        <a:rPr lang="en-US" sz="800" b="1" i="0" u="none" strike="noStrike" dirty="0">
                          <a:solidFill>
                            <a:srgbClr val="000000"/>
                          </a:solidFill>
                          <a:effectLst/>
                          <a:latin typeface="Segoe UI" panose="020B0502040204020203" pitchFamily="34" charset="0"/>
                        </a:rPr>
                      </a:b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$1,000,000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6E0B4"/>
                    </a:solidFill>
                  </a:tcPr>
                </a:tc>
                <a:tc rowSpan="2">
                  <a:txBody>
                    <a:bodyPr/>
                    <a:lstStyle/>
                    <a:p>
                      <a:pPr algn="ctr" fontAlgn="ctr">
                        <a:buNone/>
                      </a:pPr>
                      <a:r>
                        <a:rPr lang="en-US" sz="800" b="1" i="0" u="none" strike="noStrike">
                          <a:solidFill>
                            <a:srgbClr val="000000"/>
                          </a:solidFill>
                          <a:effectLst/>
                          <a:latin typeface="Segoe UI" panose="020B0502040204020203" pitchFamily="34" charset="0"/>
                        </a:rPr>
                        <a:t>Zurich </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Excess Employers' Liability</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$750,000 xs $250,000</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E1F2"/>
                    </a:solidFill>
                  </a:tcPr>
                </a:tc>
                <a:tc rowSpan="2">
                  <a:txBody>
                    <a:bodyPr/>
                    <a:lstStyle/>
                    <a:p>
                      <a:pPr algn="ctr" fontAlgn="ctr">
                        <a:buNone/>
                      </a:pPr>
                      <a:r>
                        <a:rPr lang="en-US" sz="800" b="1" i="0" u="none" strike="noStrike">
                          <a:solidFill>
                            <a:srgbClr val="000000"/>
                          </a:solidFill>
                          <a:effectLst/>
                          <a:latin typeface="Segoe UI" panose="020B0502040204020203" pitchFamily="34" charset="0"/>
                        </a:rPr>
                        <a:t>Zurich</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Employers' Liability</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$1,000,000 each accident</a:t>
                      </a: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$1,000,000 policy limit</a:t>
                      </a: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$1,000,000 each employee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9E1F2"/>
                    </a:solidFill>
                  </a:tcPr>
                </a:tc>
                <a:extLst>
                  <a:ext uri="{0D108BD9-81ED-4DB2-BD59-A6C34878D82A}">
                    <a16:rowId xmlns:a16="http://schemas.microsoft.com/office/drawing/2014/main" val="3864719600"/>
                  </a:ext>
                </a:extLst>
              </a:tr>
              <a:tr h="1312160">
                <a:tc>
                  <a:txBody>
                    <a:bodyPr/>
                    <a:lstStyle/>
                    <a:p>
                      <a:pPr algn="l" fontAlgn="ctr">
                        <a:buNone/>
                      </a:pPr>
                      <a:endParaRPr lang="en-US" sz="800" b="1" i="0" u="none" strike="noStrike" dirty="0">
                        <a:solidFill>
                          <a:srgbClr val="000000"/>
                        </a:solidFill>
                        <a:effectLst/>
                        <a:latin typeface="Segoe UI" panose="020B0502040204020203" pitchFamily="34" charset="0"/>
                      </a:endParaRPr>
                    </a:p>
                  </a:txBody>
                  <a:tcPr marL="0" marR="0" marT="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252456132"/>
                  </a:ext>
                </a:extLst>
              </a:tr>
              <a:tr h="453436">
                <a:tc>
                  <a:txBody>
                    <a:bodyPr/>
                    <a:lstStyle/>
                    <a:p>
                      <a:pPr algn="ctr" fontAlgn="ctr">
                        <a:buNone/>
                      </a:pPr>
                      <a:r>
                        <a:rPr lang="en-US" sz="800" b="1" i="0" u="none" strike="noStrike" dirty="0">
                          <a:solidFill>
                            <a:srgbClr val="000000"/>
                          </a:solidFill>
                          <a:effectLst/>
                          <a:latin typeface="Segoe UI" panose="020B0502040204020203" pitchFamily="34" charset="0"/>
                        </a:rPr>
                        <a:t>SIR / Deductible</a:t>
                      </a:r>
                    </a:p>
                  </a:txBody>
                  <a:tcPr marL="0" marR="0" marT="0" marB="0" anchor="ctr">
                    <a:lnL>
                      <a:noFill/>
                    </a:lnL>
                    <a:lnR w="190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US" sz="800" b="1" i="0" u="none" strike="noStrike">
                          <a:solidFill>
                            <a:srgbClr val="FFFFFF"/>
                          </a:solidFill>
                          <a:effectLst/>
                          <a:latin typeface="Segoe UI" panose="020B0502040204020203" pitchFamily="34" charset="0"/>
                        </a:rPr>
                        <a:t>$500,000</a:t>
                      </a:r>
                      <a:br>
                        <a:rPr lang="en-US" sz="800" b="1" i="0" u="none" strike="noStrike">
                          <a:solidFill>
                            <a:srgbClr val="FFFFFF"/>
                          </a:solidFill>
                          <a:effectLst/>
                          <a:latin typeface="Segoe UI" panose="020B0502040204020203" pitchFamily="34" charset="0"/>
                        </a:rPr>
                      </a:br>
                      <a:r>
                        <a:rPr lang="en-US" sz="800" b="1" i="0" u="none" strike="noStrike">
                          <a:solidFill>
                            <a:srgbClr val="FFFFFF"/>
                          </a:solidFill>
                          <a:effectLst/>
                          <a:latin typeface="Segoe UI" panose="020B0502040204020203" pitchFamily="34" charset="0"/>
                        </a:rPr>
                        <a:t>SIR</a:t>
                      </a:r>
                    </a:p>
                  </a:txBody>
                  <a:tcPr marL="0" marR="0" marT="0" marB="0" anchor="ctr">
                    <a:lnL w="19050" cap="flat" cmpd="sng" algn="ctr">
                      <a:no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NIL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NIL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$50,000</a:t>
                      </a:r>
                      <a:br>
                        <a:rPr lang="en-US" sz="800" b="1" i="0" u="none" strike="noStrike">
                          <a:solidFill>
                            <a:srgbClr val="FFFFFF"/>
                          </a:solidFill>
                          <a:effectLst/>
                          <a:latin typeface="Segoe UI" panose="020B0502040204020203" pitchFamily="34" charset="0"/>
                        </a:rPr>
                      </a:br>
                      <a:r>
                        <a:rPr lang="en-US" sz="800" b="1" i="0" u="none" strike="noStrike">
                          <a:solidFill>
                            <a:srgbClr val="FFFFFF"/>
                          </a:solidFill>
                          <a:effectLst/>
                          <a:latin typeface="Segoe UI" panose="020B0502040204020203" pitchFamily="34" charset="0"/>
                        </a:rPr>
                        <a:t>Deductible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$250,000</a:t>
                      </a:r>
                      <a:br>
                        <a:rPr lang="en-US" sz="800" b="1" i="0" u="none" strike="noStrike">
                          <a:solidFill>
                            <a:srgbClr val="FFFFFF"/>
                          </a:solidFill>
                          <a:effectLst/>
                          <a:latin typeface="Segoe UI" panose="020B0502040204020203" pitchFamily="34" charset="0"/>
                        </a:rPr>
                      </a:br>
                      <a:r>
                        <a:rPr lang="en-US" sz="800" b="1" i="0" u="none" strike="noStrike">
                          <a:solidFill>
                            <a:srgbClr val="FFFFFF"/>
                          </a:solidFill>
                          <a:effectLst/>
                          <a:latin typeface="Segoe UI" panose="020B0502040204020203" pitchFamily="34" charset="0"/>
                        </a:rPr>
                        <a:t>SIR</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$250,000</a:t>
                      </a:r>
                      <a:br>
                        <a:rPr lang="en-US" sz="800" b="1" i="0" u="none" strike="noStrike">
                          <a:solidFill>
                            <a:srgbClr val="FFFFFF"/>
                          </a:solidFill>
                          <a:effectLst/>
                          <a:latin typeface="Segoe UI" panose="020B0502040204020203" pitchFamily="34" charset="0"/>
                        </a:rPr>
                      </a:br>
                      <a:r>
                        <a:rPr lang="en-US" sz="800" b="1" i="0" u="none" strike="noStrike">
                          <a:solidFill>
                            <a:srgbClr val="FFFFFF"/>
                          </a:solidFill>
                          <a:effectLst/>
                          <a:latin typeface="Segoe UI" panose="020B0502040204020203" pitchFamily="34" charset="0"/>
                        </a:rPr>
                        <a:t>SIR</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$250,000</a:t>
                      </a:r>
                      <a:br>
                        <a:rPr lang="en-US" sz="800" b="1" i="0" u="none" strike="noStrike">
                          <a:solidFill>
                            <a:srgbClr val="FFFFFF"/>
                          </a:solidFill>
                          <a:effectLst/>
                          <a:latin typeface="Segoe UI" panose="020B0502040204020203" pitchFamily="34" charset="0"/>
                        </a:rPr>
                      </a:br>
                      <a:r>
                        <a:rPr lang="en-US" sz="800" b="1" i="0" u="none" strike="noStrike">
                          <a:solidFill>
                            <a:srgbClr val="FFFFFF"/>
                          </a:solidFill>
                          <a:effectLst/>
                          <a:latin typeface="Segoe UI" panose="020B0502040204020203" pitchFamily="34" charset="0"/>
                        </a:rPr>
                        <a:t>SIR</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Segoe UI" panose="020B0502040204020203" pitchFamily="34" charset="0"/>
                        </a:rPr>
                        <a:t>$250,000 SIR TOTAL</a:t>
                      </a:r>
                      <a:br>
                        <a:rPr lang="en-US" sz="800" b="1" i="0" u="none" strike="noStrike" dirty="0">
                          <a:solidFill>
                            <a:srgbClr val="FFFFFF"/>
                          </a:solidFill>
                          <a:effectLst/>
                          <a:latin typeface="Segoe UI" panose="020B0502040204020203" pitchFamily="34" charset="0"/>
                        </a:rPr>
                      </a:br>
                      <a:r>
                        <a:rPr lang="en-US" sz="600" b="1" i="0" u="none" strike="noStrike" dirty="0">
                          <a:solidFill>
                            <a:srgbClr val="FFFFFF"/>
                          </a:solidFill>
                          <a:effectLst/>
                          <a:latin typeface="Segoe UI" panose="020B0502040204020203" pitchFamily="34" charset="0"/>
                        </a:rPr>
                        <a:t>Trust SIR: $150,000</a:t>
                      </a:r>
                      <a:br>
                        <a:rPr lang="en-US" sz="600" b="1" i="0" u="none" strike="noStrike" dirty="0">
                          <a:solidFill>
                            <a:srgbClr val="FFFFFF"/>
                          </a:solidFill>
                          <a:effectLst/>
                          <a:latin typeface="Segoe UI" panose="020B0502040204020203" pitchFamily="34" charset="0"/>
                        </a:rPr>
                      </a:br>
                      <a:r>
                        <a:rPr lang="en-US" sz="600" b="1" i="0" u="none" strike="noStrike" dirty="0">
                          <a:solidFill>
                            <a:srgbClr val="FFFFFF"/>
                          </a:solidFill>
                          <a:effectLst/>
                          <a:latin typeface="Segoe UI" panose="020B0502040204020203" pitchFamily="34" charset="0"/>
                        </a:rPr>
                        <a:t>Zurich: $100k Limit/$100k Ded</a:t>
                      </a:r>
                      <a:endParaRPr lang="en-US" sz="800" b="1" i="0" u="none" strike="noStrike" dirty="0">
                        <a:solidFill>
                          <a:srgbClr val="FFFFFF"/>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Liability - NIL</a:t>
                      </a:r>
                      <a:br>
                        <a:rPr lang="en-US" sz="800" b="1" i="0" u="none" strike="noStrike">
                          <a:solidFill>
                            <a:srgbClr val="FFFFFF"/>
                          </a:solidFill>
                          <a:effectLst/>
                          <a:latin typeface="Segoe UI" panose="020B0502040204020203" pitchFamily="34" charset="0"/>
                        </a:rPr>
                      </a:br>
                      <a:r>
                        <a:rPr lang="en-US" sz="800" b="1" i="0" u="none" strike="noStrike">
                          <a:solidFill>
                            <a:srgbClr val="FFFFFF"/>
                          </a:solidFill>
                          <a:effectLst/>
                          <a:latin typeface="Segoe UI" panose="020B0502040204020203" pitchFamily="34" charset="0"/>
                        </a:rPr>
                        <a:t>Auto Phys. Dam - $1,000 Deductible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$250,000</a:t>
                      </a:r>
                      <a:br>
                        <a:rPr lang="en-US" sz="800" b="1" i="0" u="none" strike="noStrike">
                          <a:solidFill>
                            <a:srgbClr val="FFFFFF"/>
                          </a:solidFill>
                          <a:effectLst/>
                          <a:latin typeface="Segoe UI" panose="020B0502040204020203" pitchFamily="34" charset="0"/>
                        </a:rPr>
                      </a:br>
                      <a:r>
                        <a:rPr lang="en-US" sz="800" b="1" i="0" u="none" strike="noStrike">
                          <a:solidFill>
                            <a:srgbClr val="FFFFFF"/>
                          </a:solidFill>
                          <a:effectLst/>
                          <a:latin typeface="Segoe UI" panose="020B0502040204020203" pitchFamily="34" charset="0"/>
                        </a:rPr>
                        <a:t>SIR</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NIL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183194255"/>
                  </a:ext>
                </a:extLst>
              </a:tr>
              <a:tr h="388588">
                <a:tc>
                  <a:txBody>
                    <a:bodyPr/>
                    <a:lstStyle/>
                    <a:p>
                      <a:pPr algn="ctr" fontAlgn="ctr">
                        <a:buNone/>
                      </a:pPr>
                      <a:r>
                        <a:rPr lang="en-US" sz="800" b="1" i="0" u="none" strike="noStrike" dirty="0">
                          <a:solidFill>
                            <a:srgbClr val="000000"/>
                          </a:solidFill>
                          <a:effectLst/>
                          <a:latin typeface="Segoe UI" panose="020B0502040204020203" pitchFamily="34" charset="0"/>
                        </a:rPr>
                        <a:t>Coverage</a:t>
                      </a:r>
                    </a:p>
                  </a:txBody>
                  <a:tcPr marL="0" marR="0" marT="0" marB="0" anchor="ctr">
                    <a:lnL>
                      <a:noFill/>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Property &amp;</a:t>
                      </a: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Auto Physical Damage</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Terrorism &amp; Sabotage</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fontAlgn="ctr">
                        <a:buNone/>
                      </a:pPr>
                      <a:r>
                        <a:rPr lang="en-US" sz="800" b="1" i="0" u="none" strike="noStrike">
                          <a:solidFill>
                            <a:srgbClr val="000000"/>
                          </a:solidFill>
                          <a:effectLst/>
                          <a:latin typeface="Segoe UI" panose="020B0502040204020203" pitchFamily="34" charset="0"/>
                        </a:rPr>
                        <a:t>Active Assailant</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Boiler &amp; Machinery</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Sexual Abuse &amp; Molestation</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fontAlgn="ctr">
                        <a:buNone/>
                      </a:pPr>
                      <a:r>
                        <a:rPr lang="en-US" sz="800" b="1" i="0" u="none" strike="noStrike">
                          <a:solidFill>
                            <a:srgbClr val="000000"/>
                          </a:solidFill>
                          <a:effectLst/>
                          <a:latin typeface="Segoe UI" panose="020B0502040204020203" pitchFamily="34" charset="0"/>
                        </a:rPr>
                        <a:t>General Liability</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Miscellaneous Liability</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Auto Liability</a:t>
                      </a:r>
                    </a:p>
                  </a:txBody>
                  <a:tcPr marL="0" marR="0" marT="0" marB="0" anchor="ctr">
                    <a:lnL>
                      <a:noFill/>
                    </a:lnL>
                    <a:lnR>
                      <a:noFill/>
                    </a:lnR>
                    <a:lnT w="1905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Foreign</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Excess</a:t>
                      </a: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Employer's Liability (CO)</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Excess</a:t>
                      </a: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Employer's Liability (AOS)</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695650806"/>
                  </a:ext>
                </a:extLst>
              </a:tr>
            </a:tbl>
          </a:graphicData>
        </a:graphic>
      </p:graphicFrame>
      <p:sp>
        <p:nvSpPr>
          <p:cNvPr id="4" name="TextBox 3">
            <a:extLst>
              <a:ext uri="{FF2B5EF4-FFF2-40B4-BE49-F238E27FC236}">
                <a16:creationId xmlns:a16="http://schemas.microsoft.com/office/drawing/2014/main" id="{53F39895-E066-A92D-B48F-B3BAC1A61CF1}"/>
              </a:ext>
            </a:extLst>
          </p:cNvPr>
          <p:cNvSpPr txBox="1"/>
          <p:nvPr/>
        </p:nvSpPr>
        <p:spPr>
          <a:xfrm>
            <a:off x="7612083" y="124787"/>
            <a:ext cx="6377049" cy="276999"/>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Segoe UI"/>
                <a:ea typeface="+mn-ea"/>
                <a:cs typeface="+mn-cs"/>
              </a:rPr>
              <a:t>*Deductibles/SIRs represent policy retentions </a:t>
            </a:r>
            <a:r>
              <a:rPr kumimoji="0" lang="en-US" sz="1200" b="1" i="1" u="none" strike="noStrike" kern="1200" cap="none" spc="0" normalizeH="0" baseline="0" noProof="0" dirty="0">
                <a:ln>
                  <a:noFill/>
                </a:ln>
                <a:solidFill>
                  <a:srgbClr val="000000"/>
                </a:solidFill>
                <a:effectLst/>
                <a:uLnTx/>
                <a:uFillTx/>
                <a:latin typeface="Segoe UI"/>
                <a:ea typeface="+mn-ea"/>
                <a:cs typeface="+mn-cs"/>
              </a:rPr>
              <a:t>not</a:t>
            </a:r>
            <a:r>
              <a:rPr kumimoji="0" lang="en-US" sz="1200" b="0" i="1" u="none" strike="noStrike" kern="1200" cap="none" spc="0" normalizeH="0" baseline="0" noProof="0" dirty="0">
                <a:ln>
                  <a:noFill/>
                </a:ln>
                <a:solidFill>
                  <a:srgbClr val="000000"/>
                </a:solidFill>
                <a:effectLst/>
                <a:uLnTx/>
                <a:uFillTx/>
                <a:latin typeface="Segoe UI"/>
                <a:ea typeface="+mn-ea"/>
                <a:cs typeface="+mn-cs"/>
              </a:rPr>
              <a:t> entity deductibles. </a:t>
            </a:r>
          </a:p>
        </p:txBody>
      </p:sp>
    </p:spTree>
    <p:extLst>
      <p:ext uri="{BB962C8B-B14F-4D97-AF65-F5344CB8AC3E}">
        <p14:creationId xmlns:p14="http://schemas.microsoft.com/office/powerpoint/2010/main" val="3060234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9E6B1-1B8F-117F-90F3-EBCB2985FE84}"/>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FB42EF15-99FA-FDA6-FE6C-4E05A6A922CC}"/>
              </a:ext>
            </a:extLst>
          </p:cNvPr>
          <p:cNvGraphicFramePr>
            <a:graphicFrameLocks noGrp="1"/>
          </p:cNvGraphicFramePr>
          <p:nvPr/>
        </p:nvGraphicFramePr>
        <p:xfrm>
          <a:off x="491613" y="1227548"/>
          <a:ext cx="11474244" cy="4911891"/>
        </p:xfrm>
        <a:graphic>
          <a:graphicData uri="http://schemas.openxmlformats.org/drawingml/2006/table">
            <a:tbl>
              <a:tblPr/>
              <a:tblGrid>
                <a:gridCol w="956187">
                  <a:extLst>
                    <a:ext uri="{9D8B030D-6E8A-4147-A177-3AD203B41FA5}">
                      <a16:colId xmlns:a16="http://schemas.microsoft.com/office/drawing/2014/main" val="3263265505"/>
                    </a:ext>
                  </a:extLst>
                </a:gridCol>
                <a:gridCol w="1138084">
                  <a:extLst>
                    <a:ext uri="{9D8B030D-6E8A-4147-A177-3AD203B41FA5}">
                      <a16:colId xmlns:a16="http://schemas.microsoft.com/office/drawing/2014/main" val="2301099545"/>
                    </a:ext>
                  </a:extLst>
                </a:gridCol>
                <a:gridCol w="774290">
                  <a:extLst>
                    <a:ext uri="{9D8B030D-6E8A-4147-A177-3AD203B41FA5}">
                      <a16:colId xmlns:a16="http://schemas.microsoft.com/office/drawing/2014/main" val="3014468509"/>
                    </a:ext>
                  </a:extLst>
                </a:gridCol>
                <a:gridCol w="956187">
                  <a:extLst>
                    <a:ext uri="{9D8B030D-6E8A-4147-A177-3AD203B41FA5}">
                      <a16:colId xmlns:a16="http://schemas.microsoft.com/office/drawing/2014/main" val="3828887474"/>
                    </a:ext>
                  </a:extLst>
                </a:gridCol>
                <a:gridCol w="956187">
                  <a:extLst>
                    <a:ext uri="{9D8B030D-6E8A-4147-A177-3AD203B41FA5}">
                      <a16:colId xmlns:a16="http://schemas.microsoft.com/office/drawing/2014/main" val="3560906975"/>
                    </a:ext>
                  </a:extLst>
                </a:gridCol>
                <a:gridCol w="956187">
                  <a:extLst>
                    <a:ext uri="{9D8B030D-6E8A-4147-A177-3AD203B41FA5}">
                      <a16:colId xmlns:a16="http://schemas.microsoft.com/office/drawing/2014/main" val="2426312846"/>
                    </a:ext>
                  </a:extLst>
                </a:gridCol>
                <a:gridCol w="956187">
                  <a:extLst>
                    <a:ext uri="{9D8B030D-6E8A-4147-A177-3AD203B41FA5}">
                      <a16:colId xmlns:a16="http://schemas.microsoft.com/office/drawing/2014/main" val="1688212508"/>
                    </a:ext>
                  </a:extLst>
                </a:gridCol>
                <a:gridCol w="956187">
                  <a:extLst>
                    <a:ext uri="{9D8B030D-6E8A-4147-A177-3AD203B41FA5}">
                      <a16:colId xmlns:a16="http://schemas.microsoft.com/office/drawing/2014/main" val="637588569"/>
                    </a:ext>
                  </a:extLst>
                </a:gridCol>
                <a:gridCol w="956187">
                  <a:extLst>
                    <a:ext uri="{9D8B030D-6E8A-4147-A177-3AD203B41FA5}">
                      <a16:colId xmlns:a16="http://schemas.microsoft.com/office/drawing/2014/main" val="1546620849"/>
                    </a:ext>
                  </a:extLst>
                </a:gridCol>
                <a:gridCol w="956187">
                  <a:extLst>
                    <a:ext uri="{9D8B030D-6E8A-4147-A177-3AD203B41FA5}">
                      <a16:colId xmlns:a16="http://schemas.microsoft.com/office/drawing/2014/main" val="2397748965"/>
                    </a:ext>
                  </a:extLst>
                </a:gridCol>
                <a:gridCol w="956187">
                  <a:extLst>
                    <a:ext uri="{9D8B030D-6E8A-4147-A177-3AD203B41FA5}">
                      <a16:colId xmlns:a16="http://schemas.microsoft.com/office/drawing/2014/main" val="2813643329"/>
                    </a:ext>
                  </a:extLst>
                </a:gridCol>
                <a:gridCol w="956187">
                  <a:extLst>
                    <a:ext uri="{9D8B030D-6E8A-4147-A177-3AD203B41FA5}">
                      <a16:colId xmlns:a16="http://schemas.microsoft.com/office/drawing/2014/main" val="3435871806"/>
                    </a:ext>
                  </a:extLst>
                </a:gridCol>
              </a:tblGrid>
              <a:tr h="216992">
                <a:tc>
                  <a:txBody>
                    <a:bodyPr/>
                    <a:lstStyle/>
                    <a:p>
                      <a:pPr algn="l" fontAlgn="b">
                        <a:buNone/>
                      </a:pPr>
                      <a:endParaRPr lang="en-US" sz="800" b="0" i="0" u="none" strike="noStrike">
                        <a:solidFill>
                          <a:srgbClr val="000000"/>
                        </a:solidFill>
                        <a:effectLst/>
                        <a:latin typeface="Calibri" panose="020F0502020204030204" pitchFamily="34" charset="0"/>
                      </a:endParaRPr>
                    </a:p>
                  </a:txBody>
                  <a:tcPr marL="0" marR="0" marT="0" marB="0">
                    <a:lnL>
                      <a:noFill/>
                    </a:lnL>
                    <a:lnR>
                      <a:noFill/>
                    </a:lnR>
                    <a:lnT>
                      <a:noFill/>
                    </a:lnT>
                    <a:lnB>
                      <a:noFill/>
                    </a:lnB>
                    <a:noFill/>
                  </a:tcPr>
                </a:tc>
                <a:tc>
                  <a:txBody>
                    <a:bodyPr/>
                    <a:lstStyle/>
                    <a:p>
                      <a:pPr algn="ctr"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1235784500"/>
                  </a:ext>
                </a:extLst>
              </a:tr>
              <a:tr h="241102">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ctr"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ctr"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948309845"/>
                  </a:ext>
                </a:extLst>
              </a:tr>
              <a:tr h="256445">
                <a:tc rowSpan="10">
                  <a:txBody>
                    <a:bodyPr/>
                    <a:lstStyle/>
                    <a:p>
                      <a:pPr algn="ctr" fontAlgn="ctr">
                        <a:buNone/>
                      </a:pPr>
                      <a:r>
                        <a:rPr lang="en-US" sz="800" b="1" i="0" u="none" strike="noStrike" dirty="0">
                          <a:solidFill>
                            <a:srgbClr val="000000"/>
                          </a:solidFill>
                          <a:effectLst/>
                          <a:latin typeface="Segoe UI" panose="020B0502040204020203" pitchFamily="34" charset="0"/>
                        </a:rPr>
                        <a:t>Zurich </a:t>
                      </a:r>
                      <a:br>
                        <a:rPr lang="en-US" sz="800" b="1" i="0" u="none" strike="noStrike" dirty="0">
                          <a:solidFill>
                            <a:srgbClr val="000000"/>
                          </a:solidFill>
                          <a:effectLst/>
                          <a:latin typeface="Segoe UI" panose="020B0502040204020203" pitchFamily="34" charset="0"/>
                        </a:rPr>
                      </a:b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Workers Compensation (CO)</a:t>
                      </a:r>
                      <a:br>
                        <a:rPr lang="en-US" sz="800" b="1" i="0" u="none" strike="noStrike" dirty="0">
                          <a:solidFill>
                            <a:srgbClr val="000000"/>
                          </a:solidFill>
                          <a:effectLst/>
                          <a:latin typeface="Segoe UI" panose="020B0502040204020203" pitchFamily="34" charset="0"/>
                        </a:rPr>
                      </a:b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Statutory Limits </a:t>
                      </a:r>
                      <a:r>
                        <a:rPr lang="en-US" sz="800" b="1" i="0" u="none" strike="noStrike" dirty="0" err="1">
                          <a:solidFill>
                            <a:srgbClr val="000000"/>
                          </a:solidFill>
                          <a:effectLst/>
                          <a:latin typeface="Segoe UI" panose="020B0502040204020203" pitchFamily="34" charset="0"/>
                        </a:rPr>
                        <a:t>xs</a:t>
                      </a:r>
                      <a:r>
                        <a:rPr lang="en-US" sz="800" b="1" i="0" u="none" strike="noStrike" dirty="0">
                          <a:solidFill>
                            <a:srgbClr val="000000"/>
                          </a:solidFill>
                          <a:effectLst/>
                          <a:latin typeface="Segoe UI" panose="020B0502040204020203" pitchFamily="34" charset="0"/>
                        </a:rPr>
                        <a:t> $250,000 SIR</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D9E1F2"/>
                    </a:solidFill>
                  </a:tcPr>
                </a:tc>
                <a:tc rowSpan="10">
                  <a:txBody>
                    <a:bodyPr/>
                    <a:lstStyle/>
                    <a:p>
                      <a:pPr algn="ctr" fontAlgn="ctr">
                        <a:buNone/>
                      </a:pPr>
                      <a:r>
                        <a:rPr lang="en-US" sz="800" b="1" i="0" u="none" strike="noStrike">
                          <a:solidFill>
                            <a:srgbClr val="000000"/>
                          </a:solidFill>
                          <a:effectLst/>
                          <a:latin typeface="Segoe UI" panose="020B0502040204020203" pitchFamily="34" charset="0"/>
                        </a:rPr>
                        <a:t>Zurich</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Workers' Compensation - Guaranteed Cost (AOS)</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Statutory Limits</a:t>
                      </a:r>
                    </a:p>
                  </a:txBody>
                  <a:tcPr marL="0" marR="0" marT="0" marB="0" anchor="ctr">
                    <a:lnL w="19050" cap="flat" cmpd="sng" algn="ctr">
                      <a:solidFill>
                        <a:srgbClr val="FFFFFF"/>
                      </a:solidFill>
                      <a:prstDash val="solid"/>
                      <a:round/>
                      <a:headEnd type="none" w="med" len="med"/>
                      <a:tailEnd type="none" w="med" len="med"/>
                    </a:lnL>
                    <a:lnR>
                      <a:noFill/>
                    </a:lnR>
                    <a:lnT>
                      <a:noFill/>
                    </a:lnT>
                    <a:lnB>
                      <a:noFill/>
                    </a:lnB>
                    <a:solidFill>
                      <a:srgbClr val="D9E1F2"/>
                    </a:solidFill>
                  </a:tcPr>
                </a:tc>
                <a:tc>
                  <a:txBody>
                    <a:bodyPr/>
                    <a:lstStyle/>
                    <a:p>
                      <a:pPr algn="l" fontAlgn="ctr">
                        <a:buNone/>
                      </a:pPr>
                      <a:r>
                        <a:rPr lang="en-US" sz="800" b="1" i="0" u="none" strike="noStrike">
                          <a:solidFill>
                            <a:srgbClr val="FFFFFF"/>
                          </a:solidFill>
                          <a:effectLst/>
                          <a:latin typeface="Segoe UI" panose="020B0502040204020203" pitchFamily="34" charset="0"/>
                        </a:rPr>
                        <a:t> </a:t>
                      </a:r>
                    </a:p>
                  </a:txBody>
                  <a:tcPr marL="0" marR="0" marT="0" marB="0" anchor="ctr">
                    <a:lnL>
                      <a:noFill/>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noFill/>
                  </a:tcPr>
                </a:tc>
                <a:tc>
                  <a:txBody>
                    <a:bodyPr/>
                    <a:lstStyle/>
                    <a:p>
                      <a:pPr algn="l" fontAlgn="ctr">
                        <a:buNone/>
                      </a:pPr>
                      <a:r>
                        <a:rPr lang="en-US" sz="800" b="1" i="0" u="none" strike="noStrike">
                          <a:solidFill>
                            <a:srgbClr val="FFFFFF"/>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a:txBody>
                    <a:bodyPr/>
                    <a:lstStyle/>
                    <a:p>
                      <a:pPr algn="l" fontAlgn="ctr">
                        <a:buNone/>
                      </a:pPr>
                      <a:r>
                        <a:rPr lang="en-US" sz="800" b="1" i="0" u="none" strike="noStrike">
                          <a:solidFill>
                            <a:srgbClr val="FFFFFF"/>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4242266270"/>
                  </a:ext>
                </a:extLst>
              </a:tr>
              <a:tr h="306857">
                <a:tc vMerge="1">
                  <a:txBody>
                    <a:bodyPr/>
                    <a:lstStyle/>
                    <a:p>
                      <a:endParaRPr lang="en-US"/>
                    </a:p>
                  </a:txBody>
                  <a:tcPr/>
                </a:tc>
                <a:tc vMerge="1">
                  <a:txBody>
                    <a:bodyPr/>
                    <a:lstStyle/>
                    <a:p>
                      <a:endParaRPr lang="en-US"/>
                    </a:p>
                  </a:txBody>
                  <a:tcPr/>
                </a:tc>
                <a:tc>
                  <a:txBody>
                    <a:bodyPr/>
                    <a:lstStyle/>
                    <a:p>
                      <a:pPr algn="l" fontAlgn="ctr">
                        <a:buNone/>
                      </a:pPr>
                      <a:r>
                        <a:rPr lang="en-US" sz="800" b="1" i="0" u="none" strike="noStrike">
                          <a:solidFill>
                            <a:srgbClr val="FFFFFF"/>
                          </a:solidFill>
                          <a:effectLst/>
                          <a:latin typeface="Segoe UI" panose="020B0502040204020203" pitchFamily="34" charset="0"/>
                        </a:rPr>
                        <a:t> </a:t>
                      </a:r>
                    </a:p>
                  </a:txBody>
                  <a:tcPr marL="0" marR="0" marT="0"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l" fontAlgn="ctr">
                        <a:buNone/>
                      </a:pPr>
                      <a:r>
                        <a:rPr lang="en-US" sz="800" b="1" i="0" u="none" strike="noStrike">
                          <a:solidFill>
                            <a:srgbClr val="FFFFFF"/>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a:txBody>
                    <a:bodyPr/>
                    <a:lstStyle/>
                    <a:p>
                      <a:pPr algn="l" fontAlgn="ctr">
                        <a:buNone/>
                      </a:pPr>
                      <a:r>
                        <a:rPr lang="en-US" sz="800" b="1" i="0" u="none" strike="noStrike">
                          <a:solidFill>
                            <a:srgbClr val="FFFFFF"/>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3752701256"/>
                  </a:ext>
                </a:extLst>
              </a:tr>
              <a:tr h="306857">
                <a:tc vMerge="1">
                  <a:txBody>
                    <a:bodyPr/>
                    <a:lstStyle/>
                    <a:p>
                      <a:endParaRPr lang="en-US"/>
                    </a:p>
                  </a:txBody>
                  <a:tcPr/>
                </a:tc>
                <a:tc vMerge="1">
                  <a:txBody>
                    <a:bodyPr/>
                    <a:lstStyle/>
                    <a:p>
                      <a:endParaRPr lang="en-US"/>
                    </a:p>
                  </a:txBody>
                  <a:tcPr/>
                </a:tc>
                <a:tc>
                  <a:txBody>
                    <a:bodyPr/>
                    <a:lstStyle/>
                    <a:p>
                      <a:pPr algn="l" fontAlgn="ctr">
                        <a:buNone/>
                      </a:pPr>
                      <a:r>
                        <a:rPr lang="en-US" sz="800" b="1" i="0" u="none" strike="noStrike">
                          <a:solidFill>
                            <a:srgbClr val="FFFFFF"/>
                          </a:solidFill>
                          <a:effectLst/>
                          <a:latin typeface="Segoe UI" panose="020B0502040204020203" pitchFamily="34" charset="0"/>
                        </a:rPr>
                        <a:t> </a:t>
                      </a:r>
                    </a:p>
                  </a:txBody>
                  <a:tcPr marL="0" marR="0" marT="0"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l" fontAlgn="ctr">
                        <a:buNone/>
                      </a:pPr>
                      <a:r>
                        <a:rPr lang="en-US" sz="800" b="1" i="0" u="none" strike="noStrike">
                          <a:solidFill>
                            <a:srgbClr val="FFFFFF"/>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a:txBody>
                    <a:bodyPr/>
                    <a:lstStyle/>
                    <a:p>
                      <a:pPr algn="l" fontAlgn="ctr">
                        <a:buNone/>
                      </a:pPr>
                      <a:r>
                        <a:rPr lang="en-US" sz="800" b="1" i="0" u="none" strike="noStrike">
                          <a:solidFill>
                            <a:srgbClr val="FFFFFF"/>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extLst>
                  <a:ext uri="{0D108BD9-81ED-4DB2-BD59-A6C34878D82A}">
                    <a16:rowId xmlns:a16="http://schemas.microsoft.com/office/drawing/2014/main" val="172169914"/>
                  </a:ext>
                </a:extLst>
              </a:tr>
              <a:tr h="306857">
                <a:tc vMerge="1">
                  <a:txBody>
                    <a:bodyPr/>
                    <a:lstStyle/>
                    <a:p>
                      <a:endParaRPr lang="en-US"/>
                    </a:p>
                  </a:txBody>
                  <a:tcPr/>
                </a:tc>
                <a:tc vMerge="1">
                  <a:txBody>
                    <a:bodyPr/>
                    <a:lstStyle/>
                    <a:p>
                      <a:endParaRPr lang="en-US"/>
                    </a:p>
                  </a:txBody>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w="19050" cap="flat" cmpd="sng" algn="ctr">
                      <a:solidFill>
                        <a:srgbClr val="FFFFFF"/>
                      </a:solidFill>
                      <a:prstDash val="solid"/>
                      <a:round/>
                      <a:headEnd type="none" w="med" len="med"/>
                      <a:tailEnd type="none" w="med" len="med"/>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956633156"/>
                  </a:ext>
                </a:extLst>
              </a:tr>
              <a:tr h="306857">
                <a:tc vMerge="1">
                  <a:txBody>
                    <a:bodyPr/>
                    <a:lstStyle/>
                    <a:p>
                      <a:endParaRPr lang="en-US"/>
                    </a:p>
                  </a:txBody>
                  <a:tcPr/>
                </a:tc>
                <a:tc vMerge="1">
                  <a:txBody>
                    <a:bodyPr/>
                    <a:lstStyle/>
                    <a:p>
                      <a:endParaRPr lang="en-US"/>
                    </a:p>
                  </a:txBody>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w="19050" cap="flat" cmpd="sng" algn="ctr">
                      <a:solidFill>
                        <a:srgbClr val="FFFFFF"/>
                      </a:solidFill>
                      <a:prstDash val="solid"/>
                      <a:round/>
                      <a:headEnd type="none" w="med" len="med"/>
                      <a:tailEnd type="none" w="med" len="med"/>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1255043501"/>
                  </a:ext>
                </a:extLst>
              </a:tr>
              <a:tr h="306857">
                <a:tc vMerge="1">
                  <a:txBody>
                    <a:bodyPr/>
                    <a:lstStyle/>
                    <a:p>
                      <a:endParaRPr lang="en-US"/>
                    </a:p>
                  </a:txBody>
                  <a:tcPr/>
                </a:tc>
                <a:tc vMerge="1">
                  <a:txBody>
                    <a:bodyPr/>
                    <a:lstStyle/>
                    <a:p>
                      <a:endParaRPr lang="en-US"/>
                    </a:p>
                  </a:txBody>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w="19050" cap="flat" cmpd="sng" algn="ctr">
                      <a:solidFill>
                        <a:srgbClr val="FFFFFF"/>
                      </a:solidFill>
                      <a:prstDash val="solid"/>
                      <a:round/>
                      <a:headEnd type="none" w="med" len="med"/>
                      <a:tailEnd type="none" w="med" len="med"/>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ctr">
                        <a:buNone/>
                      </a:pPr>
                      <a:endParaRPr lang="en-US" sz="800" b="1" i="0" u="none" strike="noStrike">
                        <a:solidFill>
                          <a:srgbClr val="000000"/>
                        </a:solidFill>
                        <a:effectLst/>
                        <a:latin typeface="Segoe UI" panose="020B0502040204020203" pitchFamily="34" charset="0"/>
                      </a:endParaRPr>
                    </a:p>
                  </a:txBody>
                  <a:tcPr marL="0" marR="0" marT="0" marB="0" anchor="ctr">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268088090"/>
                  </a:ext>
                </a:extLst>
              </a:tr>
              <a:tr h="306857">
                <a:tc vMerge="1">
                  <a:txBody>
                    <a:bodyPr/>
                    <a:lstStyle/>
                    <a:p>
                      <a:endParaRPr lang="en-US"/>
                    </a:p>
                  </a:txBody>
                  <a:tcPr/>
                </a:tc>
                <a:tc vMerge="1">
                  <a:txBody>
                    <a:bodyPr/>
                    <a:lstStyle/>
                    <a:p>
                      <a:endParaRPr lang="en-US"/>
                    </a:p>
                  </a:txBody>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a:txBody>
                    <a:bodyPr/>
                    <a:lstStyle/>
                    <a:p>
                      <a:pPr algn="l" fontAlgn="ctr">
                        <a:buNone/>
                      </a:pPr>
                      <a:r>
                        <a:rPr lang="en-US" sz="800" b="1" i="0" u="none" strike="noStrike">
                          <a:solidFill>
                            <a:srgbClr val="000000"/>
                          </a:solidFill>
                          <a:effectLst/>
                          <a:latin typeface="Segoe UI" panose="020B0502040204020203" pitchFamily="34" charset="0"/>
                        </a:rPr>
                        <a:t> </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w="19050" cap="flat" cmpd="sng" algn="ctr">
                      <a:solidFill>
                        <a:srgbClr val="FFFFFF"/>
                      </a:solidFill>
                      <a:prstDash val="solid"/>
                      <a:round/>
                      <a:headEnd type="none" w="med" len="med"/>
                      <a:tailEnd type="none" w="med" len="med"/>
                    </a:lnL>
                    <a:lnR>
                      <a:noFill/>
                    </a:lnR>
                    <a:lnT>
                      <a:noFill/>
                    </a:lnT>
                    <a:lnB>
                      <a:noFill/>
                    </a:lnB>
                    <a:noFill/>
                  </a:tcPr>
                </a:tc>
                <a:tc>
                  <a:txBody>
                    <a:bodyPr/>
                    <a:lstStyle/>
                    <a:p>
                      <a:pPr algn="ctr"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w="19050" cap="flat" cmpd="sng" algn="ctr">
                      <a:solidFill>
                        <a:srgbClr val="FFFFFF"/>
                      </a:solidFill>
                      <a:prstDash val="solid"/>
                      <a:round/>
                      <a:headEnd type="none" w="med" len="med"/>
                      <a:tailEnd type="none" w="med" len="med"/>
                    </a:lnB>
                    <a:noFill/>
                  </a:tcPr>
                </a:tc>
                <a:tc>
                  <a:txBody>
                    <a:bodyPr/>
                    <a:lstStyle/>
                    <a:p>
                      <a:pPr algn="ctr"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w="19050" cap="flat" cmpd="sng" algn="ctr">
                      <a:solidFill>
                        <a:srgbClr val="FFFFFF"/>
                      </a:solidFill>
                      <a:prstDash val="solid"/>
                      <a:round/>
                      <a:headEnd type="none" w="med" len="med"/>
                      <a:tailEnd type="none" w="med" len="med"/>
                    </a:lnB>
                    <a:noFill/>
                  </a:tcPr>
                </a:tc>
                <a:tc>
                  <a:txBody>
                    <a:bodyPr/>
                    <a:lstStyle/>
                    <a:p>
                      <a:pPr algn="ctr"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w="19050" cap="flat" cmpd="sng" algn="ctr">
                      <a:solidFill>
                        <a:srgbClr val="FFFFFF"/>
                      </a:solidFill>
                      <a:prstDash val="solid"/>
                      <a:round/>
                      <a:headEnd type="none" w="med" len="med"/>
                      <a:tailEnd type="none" w="med" len="med"/>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849135884"/>
                  </a:ext>
                </a:extLst>
              </a:tr>
              <a:tr h="405490">
                <a:tc vMerge="1">
                  <a:txBody>
                    <a:bodyPr/>
                    <a:lstStyle/>
                    <a:p>
                      <a:endParaRPr lang="en-US"/>
                    </a:p>
                  </a:txBody>
                  <a:tcPr/>
                </a:tc>
                <a:tc vMerge="1">
                  <a:txBody>
                    <a:bodyPr/>
                    <a:lstStyle/>
                    <a:p>
                      <a:endParaRPr lang="en-US"/>
                    </a:p>
                  </a:txBody>
                  <a:tcPr/>
                </a:tc>
                <a:tc>
                  <a:txBody>
                    <a:bodyPr/>
                    <a:lstStyle/>
                    <a:p>
                      <a:pPr algn="ctr"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w="19050" cap="flat" cmpd="sng" algn="ctr">
                      <a:solidFill>
                        <a:srgbClr val="FFFFFF"/>
                      </a:solidFill>
                      <a:prstDash val="solid"/>
                      <a:round/>
                      <a:headEnd type="none" w="med" len="med"/>
                      <a:tailEnd type="none" w="med" len="med"/>
                    </a:lnT>
                    <a:lnB>
                      <a:noFill/>
                    </a:lnB>
                    <a:noFill/>
                  </a:tcPr>
                </a:tc>
                <a:tc>
                  <a:txBody>
                    <a:bodyPr/>
                    <a:lstStyle/>
                    <a:p>
                      <a:pPr algn="ctr"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ctr"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l"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w="19050" cap="flat" cmpd="sng" algn="ctr">
                      <a:solidFill>
                        <a:srgbClr val="FFFFFF"/>
                      </a:solidFill>
                      <a:prstDash val="solid"/>
                      <a:round/>
                      <a:headEnd type="none" w="med" len="med"/>
                      <a:tailEnd type="none" w="med" len="med"/>
                    </a:lnR>
                    <a:lnT>
                      <a:noFill/>
                    </a:lnT>
                    <a:lnB>
                      <a:noFill/>
                    </a:lnB>
                    <a:noFill/>
                  </a:tcPr>
                </a:tc>
                <a:tc rowSpan="3">
                  <a:txBody>
                    <a:bodyPr/>
                    <a:lstStyle/>
                    <a:p>
                      <a:pPr algn="ctr" fontAlgn="ctr">
                        <a:buNone/>
                      </a:pPr>
                      <a:r>
                        <a:rPr lang="en-US" sz="800" b="1" i="0" u="none" strike="noStrike">
                          <a:solidFill>
                            <a:srgbClr val="000000"/>
                          </a:solidFill>
                          <a:effectLst/>
                          <a:latin typeface="Segoe UI" panose="020B0502040204020203" pitchFamily="34" charset="0"/>
                        </a:rPr>
                        <a:t>XL Specialty Insurance Co.</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Fine Arts</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$5,000,000 blanket limit</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CB9CA"/>
                    </a:solidFill>
                  </a:tcPr>
                </a:tc>
                <a:tc rowSpan="3">
                  <a:txBody>
                    <a:bodyPr/>
                    <a:lstStyle/>
                    <a:p>
                      <a:pPr algn="ctr" fontAlgn="ctr">
                        <a:buNone/>
                      </a:pPr>
                      <a:r>
                        <a:rPr lang="en-US" sz="800" b="1" i="0" u="none" strike="noStrike">
                          <a:solidFill>
                            <a:srgbClr val="000000"/>
                          </a:solidFill>
                          <a:effectLst/>
                          <a:latin typeface="Segoe UI" panose="020B0502040204020203" pitchFamily="34" charset="0"/>
                        </a:rPr>
                        <a:t>Beazley</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Premises Environmental Liability</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$1,000,000 per occurrence</a:t>
                      </a: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$5,000,000 aggregate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ACB9CA"/>
                    </a:solidFill>
                  </a:tcPr>
                </a:tc>
                <a:tc rowSpan="3">
                  <a:txBody>
                    <a:bodyPr/>
                    <a:lstStyle/>
                    <a:p>
                      <a:pPr algn="ctr" fontAlgn="ctr">
                        <a:buNone/>
                      </a:pPr>
                      <a:r>
                        <a:rPr lang="en-US" sz="800" b="1" i="0" u="none" strike="noStrike">
                          <a:solidFill>
                            <a:srgbClr val="000000"/>
                          </a:solidFill>
                          <a:effectLst/>
                          <a:latin typeface="Segoe UI" panose="020B0502040204020203" pitchFamily="34" charset="0"/>
                        </a:rPr>
                        <a:t>Resilience</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Cyber</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$5,000,000 limit</a:t>
                      </a:r>
                    </a:p>
                  </a:txBody>
                  <a:tcPr marL="0" marR="0" marT="0" marB="0" anchor="ctr">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5B9BD5"/>
                    </a:solidFill>
                  </a:tcPr>
                </a:tc>
                <a:tc>
                  <a:txBody>
                    <a:bodyPr/>
                    <a:lstStyle/>
                    <a:p>
                      <a:pPr algn="ctr"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ctr"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tc>
                  <a:txBody>
                    <a:bodyPr/>
                    <a:lstStyle/>
                    <a:p>
                      <a:pPr algn="ctr" fontAlgn="b">
                        <a:buNone/>
                      </a:pPr>
                      <a:endParaRPr lang="en-US" sz="800" b="1" i="0" u="none" strike="noStrike">
                        <a:solidFill>
                          <a:srgbClr val="000000"/>
                        </a:solidFill>
                        <a:effectLst/>
                        <a:latin typeface="Segoe UI" panose="020B0502040204020203"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1865721421"/>
                  </a:ext>
                </a:extLst>
              </a:tr>
              <a:tr h="458094">
                <a:tc vMerge="1">
                  <a:txBody>
                    <a:bodyPr/>
                    <a:lstStyle/>
                    <a:p>
                      <a:endParaRPr lang="en-US"/>
                    </a:p>
                  </a:txBody>
                  <a:tcPr/>
                </a:tc>
                <a:tc vMerge="1">
                  <a:txBody>
                    <a:bodyPr/>
                    <a:lstStyle/>
                    <a:p>
                      <a:endParaRPr lang="en-US"/>
                    </a:p>
                  </a:txBody>
                  <a:tcPr/>
                </a:tc>
                <a:tc rowSpan="2">
                  <a:txBody>
                    <a:bodyPr/>
                    <a:lstStyle/>
                    <a:p>
                      <a:pPr algn="ctr" fontAlgn="ctr">
                        <a:buNone/>
                      </a:pPr>
                      <a:r>
                        <a:rPr lang="en-US" sz="800" b="1" i="0" u="none" strike="noStrike">
                          <a:solidFill>
                            <a:srgbClr val="000000"/>
                          </a:solidFill>
                          <a:effectLst/>
                          <a:latin typeface="Segoe UI" panose="020B0502040204020203" pitchFamily="34" charset="0"/>
                        </a:rPr>
                        <a:t>Atlantic Specialty</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Employed Lawyers Liability</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$1,000,000 limit</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FCE4D6"/>
                    </a:solidFill>
                  </a:tcPr>
                </a:tc>
                <a:tc rowSpan="2">
                  <a:txBody>
                    <a:bodyPr/>
                    <a:lstStyle/>
                    <a:p>
                      <a:pPr algn="ctr" fontAlgn="ctr">
                        <a:buNone/>
                      </a:pPr>
                      <a:r>
                        <a:rPr lang="en-US" sz="800" b="1" i="0" u="none" strike="noStrike" dirty="0">
                          <a:solidFill>
                            <a:srgbClr val="000000"/>
                          </a:solidFill>
                          <a:effectLst/>
                          <a:latin typeface="Segoe UI" panose="020B0502040204020203" pitchFamily="34" charset="0"/>
                        </a:rPr>
                        <a:t>Everest</a:t>
                      </a:r>
                      <a:br>
                        <a:rPr lang="en-US" sz="800" b="1" i="0" u="none" strike="noStrike" dirty="0">
                          <a:solidFill>
                            <a:srgbClr val="000000"/>
                          </a:solidFill>
                          <a:effectLst/>
                          <a:latin typeface="Segoe UI" panose="020B0502040204020203" pitchFamily="34" charset="0"/>
                        </a:rPr>
                      </a:b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Student-Volunteer Accident</a:t>
                      </a:r>
                      <a:br>
                        <a:rPr lang="en-US" sz="800" b="1" i="0" u="none" strike="noStrike" dirty="0">
                          <a:solidFill>
                            <a:srgbClr val="000000"/>
                          </a:solidFill>
                          <a:effectLst/>
                          <a:latin typeface="Segoe UI" panose="020B0502040204020203" pitchFamily="34" charset="0"/>
                        </a:rPr>
                      </a:br>
                      <a:br>
                        <a:rPr lang="en-US" sz="800" b="1" i="0" u="none" strike="noStrike" dirty="0">
                          <a:solidFill>
                            <a:srgbClr val="000000"/>
                          </a:solidFill>
                          <a:effectLst/>
                          <a:latin typeface="Segoe UI" panose="020B0502040204020203" pitchFamily="34" charset="0"/>
                        </a:rPr>
                      </a:br>
                      <a:r>
                        <a:rPr lang="en-US" sz="800" b="1" i="0" u="none" strike="noStrike" dirty="0">
                          <a:solidFill>
                            <a:srgbClr val="000000"/>
                          </a:solidFill>
                          <a:effectLst/>
                          <a:latin typeface="Segoe UI" panose="020B0502040204020203" pitchFamily="34" charset="0"/>
                        </a:rPr>
                        <a:t>$1,000,000 per accident</a:t>
                      </a:r>
                      <a:br>
                        <a:rPr lang="en-US" sz="800" b="1" i="0" u="none" strike="noStrike" dirty="0">
                          <a:solidFill>
                            <a:srgbClr val="000000"/>
                          </a:solidFill>
                          <a:effectLst/>
                          <a:latin typeface="Segoe UI" panose="020B0502040204020203" pitchFamily="34" charset="0"/>
                        </a:rPr>
                      </a:br>
                      <a:endParaRPr lang="en-US" sz="800" b="1" i="0" u="none" strike="noStrike" dirty="0">
                        <a:solidFill>
                          <a:srgbClr val="000000"/>
                        </a:solidFill>
                        <a:effectLst/>
                        <a:latin typeface="Segoe UI" panose="020B0502040204020203" pitchFamily="34" charset="0"/>
                      </a:endParaRP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E2EFDA"/>
                    </a:solidFill>
                  </a:tcPr>
                </a:tc>
                <a:tc rowSpan="2">
                  <a:txBody>
                    <a:bodyPr/>
                    <a:lstStyle/>
                    <a:p>
                      <a:pPr algn="ctr" fontAlgn="ctr">
                        <a:buNone/>
                      </a:pPr>
                      <a:r>
                        <a:rPr lang="en-US" sz="800" b="1" i="0" u="none" strike="noStrike">
                          <a:solidFill>
                            <a:srgbClr val="000000"/>
                          </a:solidFill>
                          <a:effectLst/>
                          <a:latin typeface="Segoe UI" panose="020B0502040204020203" pitchFamily="34" charset="0"/>
                        </a:rPr>
                        <a:t>AIG</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Business Travel Accident</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$1,000,000 per accident</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Various sublimits</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FCE4D6"/>
                    </a:solidFill>
                  </a:tcPr>
                </a:tc>
                <a:tc>
                  <a:txBody>
                    <a:bodyPr/>
                    <a:lstStyle/>
                    <a:p>
                      <a:pPr algn="l" fontAlgn="b">
                        <a:buNone/>
                      </a:pPr>
                      <a:endParaRPr lang="en-US" sz="800" b="1" i="0" u="none" strike="noStrike">
                        <a:solidFill>
                          <a:srgbClr val="FFFFFF"/>
                        </a:solidFill>
                        <a:effectLst/>
                        <a:latin typeface="Segoe UI" panose="020B0502040204020203" pitchFamily="34" charset="0"/>
                      </a:endParaRPr>
                    </a:p>
                  </a:txBody>
                  <a:tcPr marL="0" marR="0" marT="0"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ctr" fontAlgn="ctr">
                        <a:buNone/>
                      </a:pPr>
                      <a:r>
                        <a:rPr lang="en-US" sz="800" b="1" i="0" u="none" strike="noStrike">
                          <a:solidFill>
                            <a:srgbClr val="000000"/>
                          </a:solidFill>
                          <a:effectLst/>
                          <a:latin typeface="Segoe UI" panose="020B0502040204020203" pitchFamily="34" charset="0"/>
                        </a:rPr>
                        <a:t>Travelers</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Fiduciary</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$1,000,000 limit</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5B9BD5"/>
                    </a:solidFill>
                  </a:tcPr>
                </a:tc>
                <a:tc rowSpan="2">
                  <a:txBody>
                    <a:bodyPr/>
                    <a:lstStyle/>
                    <a:p>
                      <a:pPr algn="ctr" fontAlgn="ctr">
                        <a:buNone/>
                      </a:pPr>
                      <a:r>
                        <a:rPr lang="en-US" sz="800" b="1" i="0" u="none" strike="noStrike">
                          <a:solidFill>
                            <a:srgbClr val="000000"/>
                          </a:solidFill>
                          <a:effectLst/>
                          <a:latin typeface="Segoe UI" panose="020B0502040204020203" pitchFamily="34" charset="0"/>
                        </a:rPr>
                        <a:t>Travelers</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Crime</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Employee Theft: $1,000,000 limit</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Various sublimits</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solidFill>
                      <a:srgbClr val="5B9BD5"/>
                    </a:solidFill>
                  </a:tcPr>
                </a:tc>
                <a:tc rowSpan="2">
                  <a:txBody>
                    <a:bodyPr/>
                    <a:lstStyle/>
                    <a:p>
                      <a:pPr algn="ctr" fontAlgn="ctr">
                        <a:buNone/>
                      </a:pPr>
                      <a:r>
                        <a:rPr lang="en-US" sz="800" b="1" i="0" u="none" strike="noStrike">
                          <a:solidFill>
                            <a:srgbClr val="000000"/>
                          </a:solidFill>
                          <a:effectLst/>
                          <a:latin typeface="Segoe UI" panose="020B0502040204020203" pitchFamily="34" charset="0"/>
                        </a:rPr>
                        <a:t>TMHCC</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Special Crime</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$1,000,000 limit</a:t>
                      </a:r>
                      <a:br>
                        <a:rPr lang="en-US" sz="800" b="1" i="0" u="none" strike="noStrike">
                          <a:solidFill>
                            <a:srgbClr val="000000"/>
                          </a:solidFill>
                          <a:effectLst/>
                          <a:latin typeface="Segoe UI" panose="020B0502040204020203" pitchFamily="34" charset="0"/>
                        </a:rPr>
                      </a:b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Various sublimits</a:t>
                      </a:r>
                    </a:p>
                  </a:txBody>
                  <a:tcPr marL="0" marR="0" marT="0" marB="0" anchor="ctr">
                    <a:lnL w="19050" cap="flat" cmpd="sng" algn="ctr">
                      <a:solidFill>
                        <a:srgbClr val="FFFFFF"/>
                      </a:solidFill>
                      <a:prstDash val="solid"/>
                      <a:round/>
                      <a:headEnd type="none" w="med" len="med"/>
                      <a:tailEnd type="none" w="med" len="med"/>
                    </a:lnL>
                    <a:lnR>
                      <a:noFill/>
                    </a:lnR>
                    <a:lnT>
                      <a:noFill/>
                    </a:lnT>
                    <a:lnB w="1905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877659307"/>
                  </a:ext>
                </a:extLst>
              </a:tr>
              <a:tr h="320008">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buNone/>
                      </a:pPr>
                      <a:endParaRPr lang="en-US" sz="800" b="1" i="0" u="none" strike="noStrike">
                        <a:solidFill>
                          <a:srgbClr val="FFFFFF"/>
                        </a:solidFill>
                        <a:effectLst/>
                        <a:latin typeface="Segoe UI" panose="020B0502040204020203" pitchFamily="34" charset="0"/>
                      </a:endParaRPr>
                    </a:p>
                  </a:txBody>
                  <a:tcPr marL="0" marR="0" marT="0"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no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744776054"/>
                  </a:ext>
                </a:extLst>
              </a:tr>
              <a:tr h="317816">
                <a:tc>
                  <a:txBody>
                    <a:bodyPr/>
                    <a:lstStyle/>
                    <a:p>
                      <a:pPr algn="ctr" fontAlgn="ctr">
                        <a:buNone/>
                      </a:pPr>
                      <a:r>
                        <a:rPr lang="en-US" sz="800" b="1" i="0" u="none" strike="noStrike">
                          <a:solidFill>
                            <a:srgbClr val="FFFFFF"/>
                          </a:solidFill>
                          <a:effectLst/>
                          <a:latin typeface="Segoe UI" panose="020B0502040204020203" pitchFamily="34" charset="0"/>
                        </a:rPr>
                        <a:t>$250,000</a:t>
                      </a:r>
                      <a:br>
                        <a:rPr lang="en-US" sz="800" b="1" i="0" u="none" strike="noStrike">
                          <a:solidFill>
                            <a:srgbClr val="FFFFFF"/>
                          </a:solidFill>
                          <a:effectLst/>
                          <a:latin typeface="Segoe UI" panose="020B0502040204020203" pitchFamily="34" charset="0"/>
                        </a:rPr>
                      </a:br>
                      <a:r>
                        <a:rPr lang="en-US" sz="800" b="1" i="0" u="none" strike="noStrike">
                          <a:solidFill>
                            <a:srgbClr val="FFFFFF"/>
                          </a:solidFill>
                          <a:effectLst/>
                          <a:latin typeface="Segoe UI" panose="020B0502040204020203" pitchFamily="34" charset="0"/>
                        </a:rPr>
                        <a:t>SIR</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NIL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$25,000 SIR</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NIL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NIL</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b">
                        <a:buNone/>
                      </a:pPr>
                      <a:r>
                        <a:rPr lang="en-US" sz="800" b="1" i="0" u="none" strike="noStrike">
                          <a:solidFill>
                            <a:srgbClr val="FFFFFF"/>
                          </a:solidFill>
                          <a:effectLst/>
                          <a:latin typeface="Segoe UI" panose="020B0502040204020203" pitchFamily="34" charset="0"/>
                        </a:rPr>
                        <a:t> </a:t>
                      </a:r>
                    </a:p>
                  </a:txBody>
                  <a:tcPr marL="0" marR="0" marT="0"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rgbClr val="FFFFFF"/>
                          </a:solidFill>
                          <a:effectLst/>
                          <a:latin typeface="Segoe UI" panose="020B0502040204020203" pitchFamily="34" charset="0"/>
                        </a:rPr>
                        <a:t>$5,000 AOP Deductible</a:t>
                      </a:r>
                      <a:br>
                        <a:rPr lang="en-US" sz="800" b="1" i="0" u="none" strike="noStrike">
                          <a:solidFill>
                            <a:srgbClr val="FFFFFF"/>
                          </a:solidFill>
                          <a:effectLst/>
                          <a:latin typeface="Segoe UI" panose="020B0502040204020203" pitchFamily="34" charset="0"/>
                        </a:rPr>
                      </a:br>
                      <a:r>
                        <a:rPr lang="en-US" sz="800" b="1" i="0" u="none" strike="noStrike">
                          <a:solidFill>
                            <a:srgbClr val="FFFFFF"/>
                          </a:solidFill>
                          <a:effectLst/>
                          <a:latin typeface="Segoe UI" panose="020B0502040204020203" pitchFamily="34" charset="0"/>
                        </a:rPr>
                        <a:t>$5,000 Vandalism Deductible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$24,000 Deductible</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$75,000</a:t>
                      </a:r>
                      <a:br>
                        <a:rPr lang="en-US" sz="800" b="1" i="0" u="none" strike="noStrike">
                          <a:solidFill>
                            <a:srgbClr val="FFFFFF"/>
                          </a:solidFill>
                          <a:effectLst/>
                          <a:latin typeface="Segoe UI" panose="020B0502040204020203" pitchFamily="34" charset="0"/>
                        </a:rPr>
                      </a:br>
                      <a:r>
                        <a:rPr lang="en-US" sz="800" b="1" i="0" u="none" strike="noStrike">
                          <a:solidFill>
                            <a:srgbClr val="FFFFFF"/>
                          </a:solidFill>
                          <a:effectLst/>
                          <a:latin typeface="Segoe UI" panose="020B0502040204020203" pitchFamily="34" charset="0"/>
                        </a:rPr>
                        <a:t>SIR</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$10,000</a:t>
                      </a:r>
                      <a:br>
                        <a:rPr lang="en-US" sz="800" b="1" i="0" u="none" strike="noStrike">
                          <a:solidFill>
                            <a:srgbClr val="FFFFFF"/>
                          </a:solidFill>
                          <a:effectLst/>
                          <a:latin typeface="Segoe UI" panose="020B0502040204020203" pitchFamily="34" charset="0"/>
                        </a:rPr>
                      </a:br>
                      <a:r>
                        <a:rPr lang="en-US" sz="800" b="1" i="0" u="none" strike="noStrike">
                          <a:solidFill>
                            <a:srgbClr val="FFFFFF"/>
                          </a:solidFill>
                          <a:effectLst/>
                          <a:latin typeface="Segoe UI" panose="020B0502040204020203" pitchFamily="34" charset="0"/>
                        </a:rPr>
                        <a:t>SIR</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$25,000</a:t>
                      </a:r>
                      <a:br>
                        <a:rPr lang="en-US" sz="800" b="1" i="0" u="none" strike="noStrike">
                          <a:solidFill>
                            <a:srgbClr val="FFFFFF"/>
                          </a:solidFill>
                          <a:effectLst/>
                          <a:latin typeface="Segoe UI" panose="020B0502040204020203" pitchFamily="34" charset="0"/>
                        </a:rPr>
                      </a:br>
                      <a:r>
                        <a:rPr lang="en-US" sz="800" b="1" i="0" u="none" strike="noStrike">
                          <a:solidFill>
                            <a:srgbClr val="FFFFFF"/>
                          </a:solidFill>
                          <a:effectLst/>
                          <a:latin typeface="Segoe UI" panose="020B0502040204020203" pitchFamily="34" charset="0"/>
                        </a:rPr>
                        <a:t>SIR</a:t>
                      </a:r>
                    </a:p>
                  </a:txBody>
                  <a:tcPr marL="0" marR="0" marT="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Segoe UI" panose="020B0502040204020203" pitchFamily="34" charset="0"/>
                        </a:rPr>
                        <a:t>NIL</a:t>
                      </a:r>
                    </a:p>
                  </a:txBody>
                  <a:tcPr marL="0" marR="0" marT="0" marB="0" anchor="ctr">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657222104"/>
                  </a:ext>
                </a:extLst>
              </a:tr>
              <a:tr h="232335">
                <a:tc>
                  <a:txBody>
                    <a:bodyPr/>
                    <a:lstStyle/>
                    <a:p>
                      <a:pPr algn="ctr" fontAlgn="ctr">
                        <a:buNone/>
                      </a:pPr>
                      <a:r>
                        <a:rPr lang="en-US" sz="800" b="1" i="0" u="none" strike="noStrike" dirty="0">
                          <a:solidFill>
                            <a:srgbClr val="000000"/>
                          </a:solidFill>
                          <a:effectLst/>
                          <a:latin typeface="Segoe UI" panose="020B0502040204020203" pitchFamily="34" charset="0"/>
                        </a:rPr>
                        <a:t>Excess Workers' Compensation (CO)</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Workers' Compensation (AOS)</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buNone/>
                      </a:pPr>
                      <a:r>
                        <a:rPr lang="en-US" sz="800" b="1" i="0" u="none" strike="noStrike">
                          <a:solidFill>
                            <a:srgbClr val="000000"/>
                          </a:solidFill>
                          <a:effectLst/>
                          <a:latin typeface="Segoe UI" panose="020B0502040204020203" pitchFamily="34" charset="0"/>
                        </a:rPr>
                        <a:t>Employed</a:t>
                      </a:r>
                      <a:br>
                        <a:rPr lang="en-US" sz="800" b="1" i="0" u="none" strike="noStrike">
                          <a:solidFill>
                            <a:srgbClr val="000000"/>
                          </a:solidFill>
                          <a:effectLst/>
                          <a:latin typeface="Segoe UI" panose="020B0502040204020203" pitchFamily="34" charset="0"/>
                        </a:rPr>
                      </a:br>
                      <a:r>
                        <a:rPr lang="en-US" sz="800" b="1" i="0" u="none" strike="noStrike">
                          <a:solidFill>
                            <a:srgbClr val="000000"/>
                          </a:solidFill>
                          <a:effectLst/>
                          <a:latin typeface="Segoe UI" panose="020B0502040204020203" pitchFamily="34" charset="0"/>
                        </a:rPr>
                        <a:t>Lawyers Liability</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Student-Volunteer Accident</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buNone/>
                      </a:pPr>
                      <a:r>
                        <a:rPr lang="en-US" sz="800" b="1" i="0" u="none" strike="noStrike">
                          <a:solidFill>
                            <a:srgbClr val="000000"/>
                          </a:solidFill>
                          <a:effectLst/>
                          <a:latin typeface="Segoe UI" panose="020B0502040204020203" pitchFamily="34" charset="0"/>
                        </a:rPr>
                        <a:t>Business Travel Accident </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buNone/>
                      </a:pPr>
                      <a:endParaRPr lang="en-US" sz="800" b="0" i="0" u="none" strike="noStrike">
                        <a:solidFill>
                          <a:srgbClr val="000000"/>
                        </a:solidFill>
                        <a:effectLst/>
                        <a:latin typeface="Segoe UI" panose="020B0502040204020203" pitchFamily="34" charset="0"/>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Fine Arts</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Premises Environmental Liability</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Cyber</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Fiduciary Liability</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Crime</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buNone/>
                      </a:pPr>
                      <a:r>
                        <a:rPr lang="en-US" sz="800" b="1" i="0" u="none" strike="noStrike" dirty="0">
                          <a:solidFill>
                            <a:srgbClr val="000000"/>
                          </a:solidFill>
                          <a:effectLst/>
                          <a:latin typeface="Segoe UI" panose="020B0502040204020203" pitchFamily="34" charset="0"/>
                        </a:rPr>
                        <a:t>Special Crime</a:t>
                      </a:r>
                    </a:p>
                  </a:txBody>
                  <a:tcPr marL="0" marR="0" marT="0" marB="0" anchor="ctr">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5201055"/>
                  </a:ext>
                </a:extLst>
              </a:tr>
            </a:tbl>
          </a:graphicData>
        </a:graphic>
      </p:graphicFrame>
      <p:sp>
        <p:nvSpPr>
          <p:cNvPr id="3" name="TextBox 2">
            <a:extLst>
              <a:ext uri="{FF2B5EF4-FFF2-40B4-BE49-F238E27FC236}">
                <a16:creationId xmlns:a16="http://schemas.microsoft.com/office/drawing/2014/main" id="{1A84EC2A-3971-4589-EAD1-C3824E16AA6F}"/>
              </a:ext>
            </a:extLst>
          </p:cNvPr>
          <p:cNvSpPr txBox="1"/>
          <p:nvPr/>
        </p:nvSpPr>
        <p:spPr>
          <a:xfrm>
            <a:off x="7612083" y="124787"/>
            <a:ext cx="6377049" cy="276999"/>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Segoe UI"/>
                <a:ea typeface="+mn-ea"/>
                <a:cs typeface="+mn-cs"/>
              </a:rPr>
              <a:t>*Deductibles/SIRs represent policy retentions </a:t>
            </a:r>
            <a:r>
              <a:rPr kumimoji="0" lang="en-US" sz="1200" b="1" i="1" u="none" strike="noStrike" kern="1200" cap="none" spc="0" normalizeH="0" baseline="0" noProof="0" dirty="0">
                <a:ln>
                  <a:noFill/>
                </a:ln>
                <a:solidFill>
                  <a:srgbClr val="000000"/>
                </a:solidFill>
                <a:effectLst/>
                <a:uLnTx/>
                <a:uFillTx/>
                <a:latin typeface="Segoe UI"/>
                <a:ea typeface="+mn-ea"/>
                <a:cs typeface="+mn-cs"/>
              </a:rPr>
              <a:t>not</a:t>
            </a:r>
            <a:r>
              <a:rPr kumimoji="0" lang="en-US" sz="1200" b="0" i="1" u="none" strike="noStrike" kern="1200" cap="none" spc="0" normalizeH="0" baseline="0" noProof="0" dirty="0">
                <a:ln>
                  <a:noFill/>
                </a:ln>
                <a:solidFill>
                  <a:srgbClr val="000000"/>
                </a:solidFill>
                <a:effectLst/>
                <a:uLnTx/>
                <a:uFillTx/>
                <a:latin typeface="Segoe UI"/>
                <a:ea typeface="+mn-ea"/>
                <a:cs typeface="+mn-cs"/>
              </a:rPr>
              <a:t> entity deductibles. </a:t>
            </a:r>
          </a:p>
        </p:txBody>
      </p:sp>
    </p:spTree>
    <p:extLst>
      <p:ext uri="{BB962C8B-B14F-4D97-AF65-F5344CB8AC3E}">
        <p14:creationId xmlns:p14="http://schemas.microsoft.com/office/powerpoint/2010/main" val="2362769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0E275-FC4F-C0FA-297C-758DFDDB67C6}"/>
              </a:ext>
            </a:extLst>
          </p:cNvPr>
          <p:cNvSpPr>
            <a:spLocks noGrp="1"/>
          </p:cNvSpPr>
          <p:nvPr>
            <p:ph type="title"/>
          </p:nvPr>
        </p:nvSpPr>
        <p:spPr>
          <a:xfrm>
            <a:off x="1777151" y="-15241"/>
            <a:ext cx="9829800" cy="1325563"/>
          </a:xfrm>
        </p:spPr>
        <p:txBody>
          <a:bodyPr>
            <a:normAutofit/>
          </a:bodyPr>
          <a:lstStyle/>
          <a:p>
            <a:pPr algn="ctr"/>
            <a:r>
              <a:rPr lang="en-US" sz="3600" dirty="0">
                <a:solidFill>
                  <a:schemeClr val="tx2"/>
                </a:solidFill>
                <a:latin typeface="Arial" panose="020B0604020202020204" pitchFamily="34" charset="0"/>
                <a:cs typeface="Arial" panose="020B0604020202020204" pitchFamily="34" charset="0"/>
              </a:rPr>
              <a:t>Self-Insured Retentions and Entity Deductibles as of 7/1/2026</a:t>
            </a:r>
          </a:p>
        </p:txBody>
      </p:sp>
      <p:graphicFrame>
        <p:nvGraphicFramePr>
          <p:cNvPr id="5" name="Table 5">
            <a:extLst>
              <a:ext uri="{FF2B5EF4-FFF2-40B4-BE49-F238E27FC236}">
                <a16:creationId xmlns:a16="http://schemas.microsoft.com/office/drawing/2014/main" id="{C1221389-4AAB-F723-ADD3-FB1968EF8470}"/>
              </a:ext>
            </a:extLst>
          </p:cNvPr>
          <p:cNvGraphicFramePr>
            <a:graphicFrameLocks noGrp="1"/>
          </p:cNvGraphicFramePr>
          <p:nvPr/>
        </p:nvGraphicFramePr>
        <p:xfrm>
          <a:off x="2328333" y="1255287"/>
          <a:ext cx="8067886" cy="4917440"/>
        </p:xfrm>
        <a:graphic>
          <a:graphicData uri="http://schemas.openxmlformats.org/drawingml/2006/table">
            <a:tbl>
              <a:tblPr firstRow="1" bandRow="1">
                <a:tableStyleId>{00A15C55-8517-42AA-B614-E9B94910E393}</a:tableStyleId>
              </a:tblPr>
              <a:tblGrid>
                <a:gridCol w="2649220">
                  <a:extLst>
                    <a:ext uri="{9D8B030D-6E8A-4147-A177-3AD203B41FA5}">
                      <a16:colId xmlns:a16="http://schemas.microsoft.com/office/drawing/2014/main" val="4189921494"/>
                    </a:ext>
                  </a:extLst>
                </a:gridCol>
                <a:gridCol w="2709333">
                  <a:extLst>
                    <a:ext uri="{9D8B030D-6E8A-4147-A177-3AD203B41FA5}">
                      <a16:colId xmlns:a16="http://schemas.microsoft.com/office/drawing/2014/main" val="4151732724"/>
                    </a:ext>
                  </a:extLst>
                </a:gridCol>
                <a:gridCol w="2709333">
                  <a:extLst>
                    <a:ext uri="{9D8B030D-6E8A-4147-A177-3AD203B41FA5}">
                      <a16:colId xmlns:a16="http://schemas.microsoft.com/office/drawing/2014/main" val="3023703459"/>
                    </a:ext>
                  </a:extLst>
                </a:gridCol>
              </a:tblGrid>
              <a:tr h="0">
                <a:tc>
                  <a:txBody>
                    <a:bodyPr/>
                    <a:lstStyle/>
                    <a:p>
                      <a:pPr algn="ctr"/>
                      <a:r>
                        <a:rPr lang="en-US" sz="1600" dirty="0">
                          <a:latin typeface="Montserrat" panose="00000500000000000000" pitchFamily="2" charset="0"/>
                        </a:rPr>
                        <a:t>Line of Coverage</a:t>
                      </a:r>
                    </a:p>
                  </a:txBody>
                  <a:tcPr/>
                </a:tc>
                <a:tc>
                  <a:txBody>
                    <a:bodyPr/>
                    <a:lstStyle/>
                    <a:p>
                      <a:pPr algn="ctr"/>
                      <a:r>
                        <a:rPr lang="en-US" sz="1600" dirty="0">
                          <a:latin typeface="Montserrat" panose="00000500000000000000" pitchFamily="2" charset="0"/>
                        </a:rPr>
                        <a:t>Deductible paid by Covered Entity FY2027</a:t>
                      </a:r>
                    </a:p>
                  </a:txBody>
                  <a:tcPr/>
                </a:tc>
                <a:tc>
                  <a:txBody>
                    <a:bodyPr/>
                    <a:lstStyle/>
                    <a:p>
                      <a:pPr algn="ctr"/>
                      <a:r>
                        <a:rPr lang="en-US" sz="1600" dirty="0">
                          <a:latin typeface="Montserrat" panose="00000500000000000000" pitchFamily="2" charset="0"/>
                        </a:rPr>
                        <a:t>Policy Self-Insured Retention/Deductible</a:t>
                      </a:r>
                    </a:p>
                  </a:txBody>
                  <a:tcPr/>
                </a:tc>
                <a:extLst>
                  <a:ext uri="{0D108BD9-81ED-4DB2-BD59-A6C34878D82A}">
                    <a16:rowId xmlns:a16="http://schemas.microsoft.com/office/drawing/2014/main" val="2761706398"/>
                  </a:ext>
                </a:extLst>
              </a:tr>
              <a:tr h="370840">
                <a:tc>
                  <a:txBody>
                    <a:bodyPr/>
                    <a:lstStyle/>
                    <a:p>
                      <a:pPr algn="ctr"/>
                      <a:r>
                        <a:rPr lang="en-US" sz="1200" dirty="0">
                          <a:latin typeface="Montserrat" panose="00000500000000000000" pitchFamily="2" charset="0"/>
                        </a:rPr>
                        <a:t>Auto Collision</a:t>
                      </a:r>
                    </a:p>
                  </a:txBody>
                  <a:tcPr/>
                </a:tc>
                <a:tc>
                  <a:txBody>
                    <a:bodyPr/>
                    <a:lstStyle/>
                    <a:p>
                      <a:pPr algn="ctr"/>
                      <a:r>
                        <a:rPr lang="en-US" sz="1200" dirty="0">
                          <a:latin typeface="Montserrat" panose="00000500000000000000" pitchFamily="2" charset="0"/>
                        </a:rPr>
                        <a:t>$5,000</a:t>
                      </a:r>
                    </a:p>
                  </a:txBody>
                  <a:tcPr/>
                </a:tc>
                <a:tc>
                  <a:txBody>
                    <a:bodyPr/>
                    <a:lstStyle/>
                    <a:p>
                      <a:pPr algn="ctr"/>
                      <a:r>
                        <a:rPr lang="en-US" sz="1200" dirty="0">
                          <a:latin typeface="Montserrat" panose="00000500000000000000" pitchFamily="2" charset="0"/>
                        </a:rPr>
                        <a:t>$500,000</a:t>
                      </a:r>
                    </a:p>
                  </a:txBody>
                  <a:tcPr/>
                </a:tc>
                <a:extLst>
                  <a:ext uri="{0D108BD9-81ED-4DB2-BD59-A6C34878D82A}">
                    <a16:rowId xmlns:a16="http://schemas.microsoft.com/office/drawing/2014/main" val="2901766604"/>
                  </a:ext>
                </a:extLst>
              </a:tr>
              <a:tr h="370840">
                <a:tc>
                  <a:txBody>
                    <a:bodyPr/>
                    <a:lstStyle/>
                    <a:p>
                      <a:pPr algn="ctr"/>
                      <a:r>
                        <a:rPr lang="en-US" sz="1200" dirty="0">
                          <a:latin typeface="Montserrat" panose="00000500000000000000" pitchFamily="2" charset="0"/>
                        </a:rPr>
                        <a:t>Auto Liability</a:t>
                      </a:r>
                    </a:p>
                  </a:txBody>
                  <a:tcPr/>
                </a:tc>
                <a:tc>
                  <a:txBody>
                    <a:bodyPr/>
                    <a:lstStyle/>
                    <a:p>
                      <a:pPr algn="ctr"/>
                      <a:r>
                        <a:rPr lang="en-US" sz="1200" dirty="0">
                          <a:latin typeface="Montserrat" panose="00000500000000000000" pitchFamily="2" charset="0"/>
                        </a:rPr>
                        <a:t>$5,000</a:t>
                      </a:r>
                    </a:p>
                  </a:txBody>
                  <a:tcPr/>
                </a:tc>
                <a:tc>
                  <a:txBody>
                    <a:bodyPr/>
                    <a:lstStyle/>
                    <a:p>
                      <a:pPr algn="ctr"/>
                      <a:r>
                        <a:rPr lang="en-US" sz="1200" dirty="0">
                          <a:latin typeface="Montserrat" panose="00000500000000000000" pitchFamily="2" charset="0"/>
                        </a:rPr>
                        <a:t>$250,000</a:t>
                      </a:r>
                    </a:p>
                  </a:txBody>
                  <a:tcPr/>
                </a:tc>
                <a:extLst>
                  <a:ext uri="{0D108BD9-81ED-4DB2-BD59-A6C34878D82A}">
                    <a16:rowId xmlns:a16="http://schemas.microsoft.com/office/drawing/2014/main" val="4091414588"/>
                  </a:ext>
                </a:extLst>
              </a:tr>
              <a:tr h="370840">
                <a:tc>
                  <a:txBody>
                    <a:bodyPr/>
                    <a:lstStyle/>
                    <a:p>
                      <a:pPr algn="ctr"/>
                      <a:r>
                        <a:rPr lang="en-US" sz="1200" dirty="0">
                          <a:latin typeface="Montserrat" panose="00000500000000000000" pitchFamily="2" charset="0"/>
                        </a:rPr>
                        <a:t>Boiler &amp; Machinery</a:t>
                      </a:r>
                    </a:p>
                  </a:txBody>
                  <a:tcPr/>
                </a:tc>
                <a:tc>
                  <a:txBody>
                    <a:bodyPr/>
                    <a:lstStyle/>
                    <a:p>
                      <a:pPr algn="ctr"/>
                      <a:r>
                        <a:rPr lang="en-US" sz="1200" dirty="0">
                          <a:latin typeface="Montserrat" panose="00000500000000000000" pitchFamily="2" charset="0"/>
                        </a:rPr>
                        <a:t>$5,000</a:t>
                      </a:r>
                    </a:p>
                  </a:txBody>
                  <a:tcPr/>
                </a:tc>
                <a:tc>
                  <a:txBody>
                    <a:bodyPr/>
                    <a:lstStyle/>
                    <a:p>
                      <a:pPr algn="ctr"/>
                      <a:r>
                        <a:rPr lang="en-US" sz="1200" dirty="0">
                          <a:latin typeface="Montserrat" panose="00000500000000000000" pitchFamily="2" charset="0"/>
                        </a:rPr>
                        <a:t>$50,000</a:t>
                      </a:r>
                    </a:p>
                  </a:txBody>
                  <a:tcPr/>
                </a:tc>
                <a:extLst>
                  <a:ext uri="{0D108BD9-81ED-4DB2-BD59-A6C34878D82A}">
                    <a16:rowId xmlns:a16="http://schemas.microsoft.com/office/drawing/2014/main" val="2682859451"/>
                  </a:ext>
                </a:extLst>
              </a:tr>
              <a:tr h="370840">
                <a:tc>
                  <a:txBody>
                    <a:bodyPr/>
                    <a:lstStyle/>
                    <a:p>
                      <a:pPr algn="ctr"/>
                      <a:r>
                        <a:rPr lang="en-US" sz="1200" dirty="0">
                          <a:latin typeface="Montserrat" panose="00000500000000000000" pitchFamily="2" charset="0"/>
                        </a:rPr>
                        <a:t>Crime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ontserrat" panose="00000500000000000000" pitchFamily="2" charset="0"/>
                        </a:rPr>
                        <a:t>$25,000</a:t>
                      </a:r>
                    </a:p>
                  </a:txBody>
                  <a:tcPr/>
                </a:tc>
                <a:tc>
                  <a:txBody>
                    <a:bodyPr/>
                    <a:lstStyle/>
                    <a:p>
                      <a:pPr algn="ctr"/>
                      <a:r>
                        <a:rPr lang="en-US" sz="1200" dirty="0">
                          <a:latin typeface="Montserrat" panose="00000500000000000000" pitchFamily="2" charset="0"/>
                        </a:rPr>
                        <a:t>$25,000</a:t>
                      </a:r>
                    </a:p>
                  </a:txBody>
                  <a:tcPr/>
                </a:tc>
                <a:extLst>
                  <a:ext uri="{0D108BD9-81ED-4DB2-BD59-A6C34878D82A}">
                    <a16:rowId xmlns:a16="http://schemas.microsoft.com/office/drawing/2014/main" val="118728481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ontserrat" panose="00000500000000000000" pitchFamily="2" charset="0"/>
                        </a:rPr>
                        <a:t>Cyber</a:t>
                      </a:r>
                    </a:p>
                  </a:txBody>
                  <a:tcPr/>
                </a:tc>
                <a:tc>
                  <a:txBody>
                    <a:bodyPr/>
                    <a:lstStyle/>
                    <a:p>
                      <a:pPr algn="ctr"/>
                      <a:r>
                        <a:rPr lang="en-US" sz="1200">
                          <a:latin typeface="Montserrat" panose="00000500000000000000" pitchFamily="2" charset="0"/>
                        </a:rPr>
                        <a:t>$0(1</a:t>
                      </a:r>
                      <a:r>
                        <a:rPr lang="en-US" sz="1200" dirty="0">
                          <a:latin typeface="Montserrat" panose="00000500000000000000" pitchFamily="2" charset="0"/>
                        </a:rPr>
                        <a:t>), $10K(2), $10K(3), $75K(4)</a:t>
                      </a:r>
                    </a:p>
                  </a:txBody>
                  <a:tcPr/>
                </a:tc>
                <a:tc>
                  <a:txBody>
                    <a:bodyPr/>
                    <a:lstStyle/>
                    <a:p>
                      <a:pPr algn="ctr"/>
                      <a:r>
                        <a:rPr lang="en-US" sz="1200" dirty="0">
                          <a:latin typeface="Montserrat" panose="00000500000000000000" pitchFamily="2" charset="0"/>
                        </a:rPr>
                        <a:t>$75,000</a:t>
                      </a:r>
                    </a:p>
                  </a:txBody>
                  <a:tcPr/>
                </a:tc>
                <a:extLst>
                  <a:ext uri="{0D108BD9-81ED-4DB2-BD59-A6C34878D82A}">
                    <a16:rowId xmlns:a16="http://schemas.microsoft.com/office/drawing/2014/main" val="140068088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ontserrat" panose="00000500000000000000" pitchFamily="2" charset="0"/>
                        </a:rPr>
                        <a:t>Liability (EPL, 3</a:t>
                      </a:r>
                      <a:r>
                        <a:rPr lang="en-US" sz="1200" baseline="30000" dirty="0">
                          <a:latin typeface="Montserrat" panose="00000500000000000000" pitchFamily="2" charset="0"/>
                        </a:rPr>
                        <a:t>Rd</a:t>
                      </a:r>
                      <a:r>
                        <a:rPr lang="en-US" sz="1200" dirty="0">
                          <a:latin typeface="Montserrat" panose="00000500000000000000" pitchFamily="2" charset="0"/>
                        </a:rPr>
                        <a:t> Party, SML, etc.)</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ontserrat" panose="00000500000000000000" pitchFamily="2" charset="0"/>
                        </a:rPr>
                        <a:t>$5,000</a:t>
                      </a:r>
                    </a:p>
                  </a:txBody>
                  <a:tcPr/>
                </a:tc>
                <a:tc>
                  <a:txBody>
                    <a:bodyPr/>
                    <a:lstStyle/>
                    <a:p>
                      <a:pPr algn="ctr"/>
                      <a:r>
                        <a:rPr lang="en-US" sz="1200" dirty="0">
                          <a:latin typeface="Montserrat" panose="00000500000000000000" pitchFamily="2" charset="0"/>
                        </a:rPr>
                        <a:t>$250,000</a:t>
                      </a:r>
                    </a:p>
                  </a:txBody>
                  <a:tcPr/>
                </a:tc>
                <a:extLst>
                  <a:ext uri="{0D108BD9-81ED-4DB2-BD59-A6C34878D82A}">
                    <a16:rowId xmlns:a16="http://schemas.microsoft.com/office/drawing/2014/main" val="398239850"/>
                  </a:ext>
                </a:extLst>
              </a:tr>
              <a:tr h="370840">
                <a:tc>
                  <a:txBody>
                    <a:bodyPr/>
                    <a:lstStyle/>
                    <a:p>
                      <a:pPr algn="ctr"/>
                      <a:r>
                        <a:rPr lang="en-US" sz="1200" dirty="0">
                          <a:latin typeface="Montserrat" panose="00000500000000000000" pitchFamily="2" charset="0"/>
                        </a:rPr>
                        <a:t>Property</a:t>
                      </a:r>
                    </a:p>
                  </a:txBody>
                  <a:tcPr/>
                </a:tc>
                <a:tc>
                  <a:txBody>
                    <a:bodyPr/>
                    <a:lstStyle/>
                    <a:p>
                      <a:pPr algn="ctr"/>
                      <a:r>
                        <a:rPr lang="en-US" sz="1200" dirty="0">
                          <a:latin typeface="Montserrat" panose="00000500000000000000" pitchFamily="2" charset="0"/>
                        </a:rPr>
                        <a:t>$5,000AOP and WH 3% off loss once claim exceeds $1M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ontserrat" panose="00000500000000000000" pitchFamily="2" charset="0"/>
                        </a:rPr>
                        <a:t>$500,000/WH 3% of TIV</a:t>
                      </a:r>
                    </a:p>
                  </a:txBody>
                  <a:tcPr/>
                </a:tc>
                <a:extLst>
                  <a:ext uri="{0D108BD9-81ED-4DB2-BD59-A6C34878D82A}">
                    <a16:rowId xmlns:a16="http://schemas.microsoft.com/office/drawing/2014/main" val="3225422814"/>
                  </a:ext>
                </a:extLst>
              </a:tr>
              <a:tr h="370840">
                <a:tc>
                  <a:txBody>
                    <a:bodyPr/>
                    <a:lstStyle/>
                    <a:p>
                      <a:pPr algn="ctr"/>
                      <a:r>
                        <a:rPr lang="en-US" sz="1200" dirty="0">
                          <a:latin typeface="Montserrat" panose="00000500000000000000" pitchFamily="2" charset="0"/>
                        </a:rPr>
                        <a:t>Environmental </a:t>
                      </a:r>
                    </a:p>
                  </a:txBody>
                  <a:tcPr/>
                </a:tc>
                <a:tc>
                  <a:txBody>
                    <a:bodyPr/>
                    <a:lstStyle/>
                    <a:p>
                      <a:pPr algn="ctr"/>
                      <a:r>
                        <a:rPr lang="en-US" sz="1200" dirty="0">
                          <a:latin typeface="Montserrat" panose="00000500000000000000" pitchFamily="2" charset="0"/>
                        </a:rPr>
                        <a:t>$24,000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ontserrat" panose="00000500000000000000" pitchFamily="2" charset="0"/>
                        </a:rPr>
                        <a:t>$24,000</a:t>
                      </a:r>
                    </a:p>
                  </a:txBody>
                  <a:tcPr/>
                </a:tc>
                <a:extLst>
                  <a:ext uri="{0D108BD9-81ED-4DB2-BD59-A6C34878D82A}">
                    <a16:rowId xmlns:a16="http://schemas.microsoft.com/office/drawing/2014/main" val="2170836062"/>
                  </a:ext>
                </a:extLst>
              </a:tr>
              <a:tr h="370840">
                <a:tc>
                  <a:txBody>
                    <a:bodyPr/>
                    <a:lstStyle/>
                    <a:p>
                      <a:pPr algn="ctr"/>
                      <a:r>
                        <a:rPr lang="en-US" sz="1200" dirty="0">
                          <a:latin typeface="Montserrat" panose="00000500000000000000" pitchFamily="2" charset="0"/>
                        </a:rPr>
                        <a:t>Workers Compensation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ontserrat" panose="00000500000000000000" pitchFamily="2" charset="0"/>
                        </a:rPr>
                        <a:t>$5,000 (not collected in prior years)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ontserrat" panose="00000500000000000000" pitchFamily="2" charset="0"/>
                        </a:rPr>
                        <a:t>$250,000</a:t>
                      </a:r>
                    </a:p>
                  </a:txBody>
                  <a:tcPr/>
                </a:tc>
                <a:extLst>
                  <a:ext uri="{0D108BD9-81ED-4DB2-BD59-A6C34878D82A}">
                    <a16:rowId xmlns:a16="http://schemas.microsoft.com/office/drawing/2014/main" val="3282165608"/>
                  </a:ext>
                </a:extLst>
              </a:tr>
              <a:tr h="370840">
                <a:tc>
                  <a:txBody>
                    <a:bodyPr/>
                    <a:lstStyle/>
                    <a:p>
                      <a:pPr algn="ctr"/>
                      <a:r>
                        <a:rPr lang="en-US" sz="1200" dirty="0">
                          <a:latin typeface="Montserrat" panose="00000500000000000000" pitchFamily="2" charset="0"/>
                        </a:rPr>
                        <a:t>Priests Personal Property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ontserrat" panose="00000500000000000000" pitchFamily="2" charset="0"/>
                        </a:rPr>
                        <a:t>$500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ontserrat" panose="00000500000000000000" pitchFamily="2" charset="0"/>
                        </a:rPr>
                        <a:t>SI up to $50,000</a:t>
                      </a:r>
                    </a:p>
                  </a:txBody>
                  <a:tcPr/>
                </a:tc>
                <a:extLst>
                  <a:ext uri="{0D108BD9-81ED-4DB2-BD59-A6C34878D82A}">
                    <a16:rowId xmlns:a16="http://schemas.microsoft.com/office/drawing/2014/main" val="1137600084"/>
                  </a:ext>
                </a:extLst>
              </a:tr>
              <a:tr h="370840">
                <a:tc>
                  <a:txBody>
                    <a:bodyPr/>
                    <a:lstStyle/>
                    <a:p>
                      <a:pPr algn="ctr"/>
                      <a:r>
                        <a:rPr lang="en-US" sz="1200" dirty="0">
                          <a:latin typeface="Montserrat" panose="00000500000000000000" pitchFamily="2" charset="0"/>
                        </a:rPr>
                        <a:t>Fine Arts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ontserrat" panose="00000500000000000000" pitchFamily="2" charset="0"/>
                        </a:rPr>
                        <a:t>$5,000 all losses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ontserrat" panose="00000500000000000000" pitchFamily="2" charset="0"/>
                        </a:rPr>
                        <a:t>$5,000</a:t>
                      </a:r>
                    </a:p>
                  </a:txBody>
                  <a:tcPr/>
                </a:tc>
                <a:extLst>
                  <a:ext uri="{0D108BD9-81ED-4DB2-BD59-A6C34878D82A}">
                    <a16:rowId xmlns:a16="http://schemas.microsoft.com/office/drawing/2014/main" val="4102668461"/>
                  </a:ext>
                </a:extLst>
              </a:tr>
            </a:tbl>
          </a:graphicData>
        </a:graphic>
      </p:graphicFrame>
    </p:spTree>
    <p:extLst>
      <p:ext uri="{BB962C8B-B14F-4D97-AF65-F5344CB8AC3E}">
        <p14:creationId xmlns:p14="http://schemas.microsoft.com/office/powerpoint/2010/main" val="2319310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80411-BB70-1E7D-192B-1C45F99912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854DE3-026E-9B49-0167-B876CD7F5A41}"/>
              </a:ext>
            </a:extLst>
          </p:cNvPr>
          <p:cNvSpPr>
            <a:spLocks noGrp="1"/>
          </p:cNvSpPr>
          <p:nvPr>
            <p:ph type="title"/>
          </p:nvPr>
        </p:nvSpPr>
        <p:spPr>
          <a:xfrm>
            <a:off x="672272" y="2757270"/>
            <a:ext cx="9671136" cy="1631852"/>
          </a:xfrm>
        </p:spPr>
        <p:txBody>
          <a:bodyPr/>
          <a:lstStyle/>
          <a:p>
            <a:r>
              <a:rPr lang="en-US" dirty="0"/>
              <a:t>RENEWAL QUESTIONNAIRES</a:t>
            </a:r>
          </a:p>
        </p:txBody>
      </p:sp>
    </p:spTree>
    <p:extLst>
      <p:ext uri="{BB962C8B-B14F-4D97-AF65-F5344CB8AC3E}">
        <p14:creationId xmlns:p14="http://schemas.microsoft.com/office/powerpoint/2010/main" val="791906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808E3D-2CB3-EE45-D251-E641DC1AFF86}"/>
              </a:ext>
            </a:extLst>
          </p:cNvPr>
          <p:cNvSpPr>
            <a:spLocks noGrp="1"/>
          </p:cNvSpPr>
          <p:nvPr>
            <p:ph type="body" sz="quarter" idx="10"/>
          </p:nvPr>
        </p:nvSpPr>
        <p:spPr>
          <a:xfrm>
            <a:off x="623888" y="2241550"/>
            <a:ext cx="4192482" cy="3995737"/>
          </a:xfrm>
        </p:spPr>
        <p:txBody>
          <a:bodyPr/>
          <a:lstStyle/>
          <a:p>
            <a:r>
              <a:rPr lang="en-US" u="heavy" dirty="0">
                <a:uFill>
                  <a:solidFill>
                    <a:schemeClr val="accent1"/>
                  </a:solidFill>
                </a:uFill>
              </a:rPr>
              <a:t>Mid-February to Early March</a:t>
            </a:r>
          </a:p>
          <a:p>
            <a:pPr marL="285750" indent="-285750">
              <a:lnSpc>
                <a:spcPct val="90000"/>
              </a:lnSpc>
              <a:buFont typeface="Wingdings" panose="05000000000000000000" pitchFamily="2" charset="2"/>
              <a:buChar char="§"/>
            </a:pPr>
            <a:r>
              <a:rPr lang="en-US" sz="1400" dirty="0"/>
              <a:t>Update property values per Kroll appraisal file</a:t>
            </a:r>
          </a:p>
          <a:p>
            <a:pPr marL="285750" indent="-285750">
              <a:lnSpc>
                <a:spcPct val="90000"/>
              </a:lnSpc>
              <a:buFont typeface="Wingdings" panose="05000000000000000000" pitchFamily="2" charset="2"/>
              <a:buChar char="§"/>
            </a:pPr>
            <a:r>
              <a:rPr lang="en-US" sz="1400" dirty="0"/>
              <a:t>Create entity specific questionnaires</a:t>
            </a:r>
          </a:p>
          <a:p>
            <a:pPr marL="285750" indent="-285750">
              <a:lnSpc>
                <a:spcPct val="90000"/>
              </a:lnSpc>
              <a:buFont typeface="Wingdings" panose="05000000000000000000" pitchFamily="2" charset="2"/>
              <a:buChar char="§"/>
            </a:pPr>
            <a:r>
              <a:rPr lang="en-US" sz="1400" dirty="0"/>
              <a:t>Send final questionnaires to all entities</a:t>
            </a:r>
          </a:p>
          <a:p>
            <a:pPr marL="285750" indent="-285750">
              <a:lnSpc>
                <a:spcPct val="90000"/>
              </a:lnSpc>
              <a:buFont typeface="Wingdings" panose="05000000000000000000" pitchFamily="2" charset="2"/>
              <a:buChar char="§"/>
            </a:pPr>
            <a:r>
              <a:rPr lang="en-US" sz="1400" dirty="0"/>
              <a:t>Lockton to conduct and record a virtual Q&amp;A meeting for all business managers</a:t>
            </a:r>
          </a:p>
          <a:p>
            <a:pPr marL="285750" indent="-285750">
              <a:lnSpc>
                <a:spcPct val="90000"/>
              </a:lnSpc>
              <a:buFont typeface="Wingdings" panose="05000000000000000000" pitchFamily="2" charset="2"/>
              <a:buChar char="§"/>
            </a:pPr>
            <a:r>
              <a:rPr lang="en-US" sz="1400" dirty="0"/>
              <a:t>Lockton to send weekly reminders to all entities to complete questionnaires</a:t>
            </a:r>
          </a:p>
          <a:p>
            <a:pPr marL="285750" indent="-285750">
              <a:lnSpc>
                <a:spcPct val="90000"/>
              </a:lnSpc>
              <a:buFont typeface="Wingdings" panose="05000000000000000000" pitchFamily="2" charset="2"/>
              <a:buChar char="§"/>
            </a:pPr>
            <a:r>
              <a:rPr lang="en-US" sz="1400" dirty="0"/>
              <a:t>Receive completed questionnaires back from entities</a:t>
            </a:r>
          </a:p>
          <a:p>
            <a:endParaRPr lang="en-US" u="heavy" dirty="0">
              <a:uFill>
                <a:solidFill>
                  <a:schemeClr val="accent1"/>
                </a:solidFill>
              </a:uFill>
            </a:endParaRPr>
          </a:p>
        </p:txBody>
      </p:sp>
      <p:sp>
        <p:nvSpPr>
          <p:cNvPr id="3" name="Text Placeholder 2">
            <a:extLst>
              <a:ext uri="{FF2B5EF4-FFF2-40B4-BE49-F238E27FC236}">
                <a16:creationId xmlns:a16="http://schemas.microsoft.com/office/drawing/2014/main" id="{E4D25399-6ACD-FAD3-7B61-EFA8535ACD67}"/>
              </a:ext>
            </a:extLst>
          </p:cNvPr>
          <p:cNvSpPr>
            <a:spLocks noGrp="1"/>
          </p:cNvSpPr>
          <p:nvPr>
            <p:ph type="body" sz="quarter" idx="11"/>
          </p:nvPr>
        </p:nvSpPr>
        <p:spPr>
          <a:xfrm>
            <a:off x="4916383" y="2241550"/>
            <a:ext cx="6887690" cy="3995737"/>
          </a:xfrm>
        </p:spPr>
        <p:txBody>
          <a:bodyPr/>
          <a:lstStyle/>
          <a:p>
            <a:r>
              <a:rPr lang="en-US" u="heavy" dirty="0">
                <a:uFill>
                  <a:solidFill>
                    <a:schemeClr val="accent1"/>
                  </a:solidFill>
                </a:uFill>
              </a:rPr>
              <a:t>Mid-March</a:t>
            </a:r>
            <a:r>
              <a:rPr lang="en-US" dirty="0"/>
              <a:t> </a:t>
            </a:r>
          </a:p>
          <a:p>
            <a:pPr marL="285750" indent="-285750">
              <a:lnSpc>
                <a:spcPct val="90000"/>
              </a:lnSpc>
              <a:buFont typeface="Wingdings" panose="05000000000000000000" pitchFamily="2" charset="2"/>
              <a:buChar char="§"/>
            </a:pPr>
            <a:r>
              <a:rPr lang="en-US" sz="1400" dirty="0"/>
              <a:t>Review questionnaires and work through questions</a:t>
            </a:r>
          </a:p>
          <a:p>
            <a:pPr marL="285750" indent="-285750">
              <a:lnSpc>
                <a:spcPct val="90000"/>
              </a:lnSpc>
              <a:buFont typeface="Wingdings" panose="05000000000000000000" pitchFamily="2" charset="2"/>
              <a:buChar char="§"/>
            </a:pPr>
            <a:r>
              <a:rPr lang="en-US" sz="1400" dirty="0"/>
              <a:t>Consolidate all questionnaires into one SOV for submission to markets</a:t>
            </a:r>
          </a:p>
          <a:p>
            <a:pPr marL="285750" indent="-285750">
              <a:lnSpc>
                <a:spcPct val="90000"/>
              </a:lnSpc>
              <a:buFont typeface="Wingdings" panose="05000000000000000000" pitchFamily="2" charset="2"/>
              <a:buChar char="§"/>
            </a:pPr>
            <a:r>
              <a:rPr lang="en-US" sz="1400" dirty="0"/>
              <a:t>Review final SOV with </a:t>
            </a:r>
            <a:r>
              <a:rPr lang="en-US" sz="1400" dirty="0" err="1"/>
              <a:t>AoD</a:t>
            </a:r>
            <a:r>
              <a:rPr lang="en-US" sz="1400" dirty="0"/>
              <a:t> Risk Management team before sending to markets</a:t>
            </a:r>
          </a:p>
          <a:p>
            <a:endParaRPr lang="en-US" dirty="0"/>
          </a:p>
        </p:txBody>
      </p:sp>
      <p:sp>
        <p:nvSpPr>
          <p:cNvPr id="5" name="Title 4">
            <a:extLst>
              <a:ext uri="{FF2B5EF4-FFF2-40B4-BE49-F238E27FC236}">
                <a16:creationId xmlns:a16="http://schemas.microsoft.com/office/drawing/2014/main" id="{39AD2EFF-4E4C-1C3A-C45B-B2072A3E177E}"/>
              </a:ext>
            </a:extLst>
          </p:cNvPr>
          <p:cNvSpPr>
            <a:spLocks noGrp="1"/>
          </p:cNvSpPr>
          <p:nvPr>
            <p:ph type="title"/>
          </p:nvPr>
        </p:nvSpPr>
        <p:spPr>
          <a:xfrm>
            <a:off x="629271" y="642189"/>
            <a:ext cx="10933459" cy="646331"/>
          </a:xfrm>
        </p:spPr>
        <p:txBody>
          <a:bodyPr/>
          <a:lstStyle/>
          <a:p>
            <a:r>
              <a:rPr lang="en-US" dirty="0"/>
              <a:t>Renewal Questionnaire Timeline </a:t>
            </a:r>
          </a:p>
        </p:txBody>
      </p:sp>
      <p:pic>
        <p:nvPicPr>
          <p:cNvPr id="7" name="Picture 6">
            <a:extLst>
              <a:ext uri="{FF2B5EF4-FFF2-40B4-BE49-F238E27FC236}">
                <a16:creationId xmlns:a16="http://schemas.microsoft.com/office/drawing/2014/main" id="{A9668988-7661-A191-A4E2-D3C090F830F5}"/>
              </a:ext>
            </a:extLst>
          </p:cNvPr>
          <p:cNvPicPr>
            <a:picLocks noChangeAspect="1"/>
          </p:cNvPicPr>
          <p:nvPr/>
        </p:nvPicPr>
        <p:blipFill>
          <a:blip r:embed="rId3"/>
          <a:stretch>
            <a:fillRect/>
          </a:stretch>
        </p:blipFill>
        <p:spPr>
          <a:xfrm>
            <a:off x="6353297" y="3717899"/>
            <a:ext cx="5350763" cy="2662005"/>
          </a:xfrm>
          <a:prstGeom prst="rect">
            <a:avLst/>
          </a:prstGeom>
          <a:noFill/>
        </p:spPr>
      </p:pic>
    </p:spTree>
    <p:extLst>
      <p:ext uri="{BB962C8B-B14F-4D97-AF65-F5344CB8AC3E}">
        <p14:creationId xmlns:p14="http://schemas.microsoft.com/office/powerpoint/2010/main" val="363151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39DEEF4-7573-C67C-A469-3911B4EB5E0E}"/>
              </a:ext>
            </a:extLst>
          </p:cNvPr>
          <p:cNvSpPr>
            <a:spLocks noGrp="1"/>
          </p:cNvSpPr>
          <p:nvPr>
            <p:ph type="body" sz="quarter" idx="10"/>
          </p:nvPr>
        </p:nvSpPr>
        <p:spPr/>
        <p:txBody>
          <a:bodyPr/>
          <a:lstStyle/>
          <a:p>
            <a:r>
              <a:rPr lang="en-US" b="1" u="heavy" dirty="0">
                <a:uFill>
                  <a:solidFill>
                    <a:schemeClr val="accent1"/>
                  </a:solidFill>
                </a:uFill>
              </a:rPr>
              <a:t>Questionnaires</a:t>
            </a:r>
          </a:p>
          <a:p>
            <a:pPr marL="342900" indent="-342900">
              <a:buFont typeface="Arial" panose="020B0604020202020204" pitchFamily="34" charset="0"/>
              <a:buChar char="•"/>
            </a:pPr>
            <a:r>
              <a:rPr lang="en-US" sz="1400" dirty="0"/>
              <a:t>Accuracy matters</a:t>
            </a:r>
          </a:p>
          <a:p>
            <a:pPr marL="700599" lvl="1" indent="-342900">
              <a:buFont typeface="Courier New" panose="02070309020205020404" pitchFamily="49" charset="0"/>
              <a:buChar char="o"/>
            </a:pPr>
            <a:r>
              <a:rPr lang="en-US" sz="1400" dirty="0"/>
              <a:t>The information submitted is reported to carriers and directly impacts renewal premiums. </a:t>
            </a:r>
          </a:p>
          <a:p>
            <a:pPr marL="342900" indent="-342900">
              <a:buFont typeface="Arial" panose="020B0604020202020204" pitchFamily="34" charset="0"/>
              <a:buChar char="•"/>
            </a:pPr>
            <a:r>
              <a:rPr lang="en-US" sz="1400" dirty="0"/>
              <a:t>Complete every field </a:t>
            </a:r>
          </a:p>
          <a:p>
            <a:pPr marL="700599" lvl="1" indent="-342900">
              <a:buFont typeface="Courier New" panose="02070309020205020404" pitchFamily="49" charset="0"/>
              <a:buChar char="o"/>
            </a:pPr>
            <a:r>
              <a:rPr lang="en-US" sz="1400" dirty="0"/>
              <a:t>Missing information makes it difficult to provide carriers with an accurate submission.</a:t>
            </a:r>
          </a:p>
          <a:p>
            <a:pPr marL="342900" indent="-342900">
              <a:buFont typeface="Arial" panose="020B0604020202020204" pitchFamily="34" charset="0"/>
              <a:buChar char="•"/>
            </a:pPr>
            <a:r>
              <a:rPr lang="en-US" sz="1400" dirty="0"/>
              <a:t>Review before submitting</a:t>
            </a:r>
          </a:p>
          <a:p>
            <a:pPr marL="700599" lvl="1" indent="-342900">
              <a:buFont typeface="Courier New" panose="02070309020205020404" pitchFamily="49" charset="0"/>
              <a:buChar char="o"/>
            </a:pPr>
            <a:r>
              <a:rPr lang="en-US" sz="1400" dirty="0"/>
              <a:t>Confirm entity details, exposures and values are complete ad current </a:t>
            </a:r>
          </a:p>
          <a:p>
            <a:pPr marL="342900" indent="-342900">
              <a:buFont typeface="Arial" panose="020B0604020202020204" pitchFamily="34" charset="0"/>
              <a:buChar char="•"/>
            </a:pPr>
            <a:r>
              <a:rPr lang="en-US" sz="1400" dirty="0"/>
              <a:t>Join the Q&amp;A session</a:t>
            </a:r>
          </a:p>
          <a:p>
            <a:pPr marL="700599" lvl="1" indent="-342900">
              <a:buFont typeface="Courier New" panose="02070309020205020404" pitchFamily="49" charset="0"/>
              <a:buChar char="o"/>
            </a:pPr>
            <a:r>
              <a:rPr lang="en-US" sz="1400" dirty="0"/>
              <a:t>We will review the questionnaire and highlight changes for this renewal cycle</a:t>
            </a:r>
          </a:p>
        </p:txBody>
      </p:sp>
      <p:sp>
        <p:nvSpPr>
          <p:cNvPr id="4" name="Text Placeholder 3">
            <a:extLst>
              <a:ext uri="{FF2B5EF4-FFF2-40B4-BE49-F238E27FC236}">
                <a16:creationId xmlns:a16="http://schemas.microsoft.com/office/drawing/2014/main" id="{E3E37973-DD04-7340-AFD9-1CC07A66F181}"/>
              </a:ext>
            </a:extLst>
          </p:cNvPr>
          <p:cNvSpPr>
            <a:spLocks noGrp="1"/>
          </p:cNvSpPr>
          <p:nvPr>
            <p:ph type="body" sz="quarter" idx="11"/>
          </p:nvPr>
        </p:nvSpPr>
        <p:spPr/>
        <p:txBody>
          <a:bodyPr/>
          <a:lstStyle/>
          <a:p>
            <a:r>
              <a:rPr lang="en-US" b="1" u="heavy" dirty="0">
                <a:uFill>
                  <a:solidFill>
                    <a:schemeClr val="accent1"/>
                  </a:solidFill>
                </a:uFill>
              </a:rPr>
              <a:t>Use the Correct Inbox</a:t>
            </a:r>
          </a:p>
          <a:p>
            <a:r>
              <a:rPr lang="en-US" sz="1600" b="1" dirty="0"/>
              <a:t>Project-Based Inbox</a:t>
            </a:r>
          </a:p>
          <a:p>
            <a:pPr marL="342900" indent="-342900">
              <a:buFont typeface="Arial" panose="020B0604020202020204" pitchFamily="34" charset="0"/>
              <a:buChar char="•"/>
            </a:pPr>
            <a:r>
              <a:rPr lang="en-US" sz="1600" dirty="0">
                <a:hlinkClick r:id="rId3"/>
              </a:rPr>
              <a:t>AoDDataCollection@Lockton.com</a:t>
            </a:r>
            <a:endParaRPr lang="en-US" sz="1600" dirty="0"/>
          </a:p>
          <a:p>
            <a:pPr marL="700599" lvl="1" indent="-342900">
              <a:buFont typeface="Courier New" panose="02070309020205020404" pitchFamily="49" charset="0"/>
              <a:buChar char="o"/>
            </a:pPr>
            <a:r>
              <a:rPr lang="en-US" sz="1400" dirty="0"/>
              <a:t>Use for: Questionnaires, allocation, and winterization projects</a:t>
            </a:r>
          </a:p>
          <a:p>
            <a:pPr marL="700599" lvl="1" indent="-342900">
              <a:buFont typeface="Courier New" panose="02070309020205020404" pitchFamily="49" charset="0"/>
              <a:buChar char="o"/>
            </a:pPr>
            <a:r>
              <a:rPr lang="en-US" sz="1400" dirty="0"/>
              <a:t>Not monitored throughout the policy term</a:t>
            </a:r>
          </a:p>
          <a:p>
            <a:pPr lvl="1" indent="0">
              <a:buNone/>
            </a:pPr>
            <a:endParaRPr lang="en-US" sz="1400" dirty="0"/>
          </a:p>
          <a:p>
            <a:r>
              <a:rPr lang="en-US" sz="1400" b="1" dirty="0"/>
              <a:t>Ongoing Inbox</a:t>
            </a:r>
            <a:endParaRPr lang="en-US" sz="1400" dirty="0"/>
          </a:p>
          <a:p>
            <a:pPr marL="342900" indent="-342900">
              <a:buFont typeface="Arial" panose="020B0604020202020204" pitchFamily="34" charset="0"/>
              <a:buChar char="•"/>
            </a:pPr>
            <a:r>
              <a:rPr lang="en-US" sz="1600" dirty="0">
                <a:hlinkClick r:id="rId4"/>
              </a:rPr>
              <a:t>ArchdioceseofDenver@Lockton.com</a:t>
            </a:r>
            <a:r>
              <a:rPr lang="en-US" sz="1600" dirty="0"/>
              <a:t> </a:t>
            </a:r>
          </a:p>
          <a:p>
            <a:pPr marL="700599" lvl="1" indent="-342900">
              <a:buFont typeface="Courier New" panose="02070309020205020404" pitchFamily="49" charset="0"/>
              <a:buChar char="o"/>
            </a:pPr>
            <a:r>
              <a:rPr lang="en-US" sz="1400" dirty="0"/>
              <a:t>Use for: Insurance questions, exposure updates and MVR monitoring</a:t>
            </a:r>
          </a:p>
          <a:p>
            <a:pPr marL="700599" lvl="1" indent="-342900">
              <a:buFont typeface="Courier New" panose="02070309020205020404" pitchFamily="49" charset="0"/>
              <a:buChar char="o"/>
            </a:pPr>
            <a:r>
              <a:rPr lang="en-US" sz="1400" dirty="0"/>
              <a:t>Monitored throughout the policy term</a:t>
            </a:r>
          </a:p>
        </p:txBody>
      </p:sp>
      <p:sp>
        <p:nvSpPr>
          <p:cNvPr id="2" name="Title 1">
            <a:extLst>
              <a:ext uri="{FF2B5EF4-FFF2-40B4-BE49-F238E27FC236}">
                <a16:creationId xmlns:a16="http://schemas.microsoft.com/office/drawing/2014/main" id="{8091325C-F96A-CB21-8903-CB6B0253371A}"/>
              </a:ext>
            </a:extLst>
          </p:cNvPr>
          <p:cNvSpPr>
            <a:spLocks noGrp="1"/>
          </p:cNvSpPr>
          <p:nvPr>
            <p:ph type="title"/>
          </p:nvPr>
        </p:nvSpPr>
        <p:spPr>
          <a:xfrm>
            <a:off x="629271" y="688354"/>
            <a:ext cx="10933459" cy="907533"/>
          </a:xfrm>
        </p:spPr>
        <p:txBody>
          <a:bodyPr wrap="square" anchor="t">
            <a:normAutofit/>
          </a:bodyPr>
          <a:lstStyle/>
          <a:p>
            <a:r>
              <a:rPr lang="en-US" dirty="0"/>
              <a:t>Questionnaire and </a:t>
            </a:r>
            <a:r>
              <a:rPr lang="en-US" dirty="0" err="1"/>
              <a:t>AoD</a:t>
            </a:r>
            <a:r>
              <a:rPr lang="en-US" dirty="0"/>
              <a:t> Email Inbox</a:t>
            </a:r>
            <a:br>
              <a:rPr lang="en-US" dirty="0"/>
            </a:br>
            <a:r>
              <a:rPr lang="en-US" sz="1600" dirty="0"/>
              <a:t>Accurate renewal data starts with the right information sent to the right inbox.</a:t>
            </a:r>
            <a:endParaRPr lang="en-US" dirty="0"/>
          </a:p>
        </p:txBody>
      </p:sp>
    </p:spTree>
    <p:extLst>
      <p:ext uri="{BB962C8B-B14F-4D97-AF65-F5344CB8AC3E}">
        <p14:creationId xmlns:p14="http://schemas.microsoft.com/office/powerpoint/2010/main" val="18839481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E8043-DCD2-2AE4-7A03-6C1A32AF515C}"/>
              </a:ext>
            </a:extLst>
          </p:cNvPr>
          <p:cNvSpPr>
            <a:spLocks noGrp="1"/>
          </p:cNvSpPr>
          <p:nvPr>
            <p:ph type="title"/>
          </p:nvPr>
        </p:nvSpPr>
        <p:spPr/>
        <p:txBody>
          <a:bodyPr/>
          <a:lstStyle/>
          <a:p>
            <a:r>
              <a:rPr lang="en-US" dirty="0"/>
              <a:t>Q &amp; A </a:t>
            </a:r>
          </a:p>
        </p:txBody>
      </p:sp>
      <p:sp>
        <p:nvSpPr>
          <p:cNvPr id="3" name="Subtitle 2">
            <a:extLst>
              <a:ext uri="{FF2B5EF4-FFF2-40B4-BE49-F238E27FC236}">
                <a16:creationId xmlns:a16="http://schemas.microsoft.com/office/drawing/2014/main" id="{0E2CBFE9-3CF2-6DE8-8172-B5BB5B2FA6DA}"/>
              </a:ext>
            </a:extLst>
          </p:cNvPr>
          <p:cNvSpPr>
            <a:spLocks noGrp="1"/>
          </p:cNvSpPr>
          <p:nvPr>
            <p:ph type="subTitle" idx="1"/>
          </p:nvPr>
        </p:nvSpPr>
        <p:spPr/>
        <p:txBody>
          <a:bodyPr/>
          <a:lstStyle/>
          <a:p>
            <a:r>
              <a:rPr lang="en-US" dirty="0"/>
              <a:t>Thank you! </a:t>
            </a:r>
          </a:p>
        </p:txBody>
      </p:sp>
    </p:spTree>
    <p:extLst>
      <p:ext uri="{BB962C8B-B14F-4D97-AF65-F5344CB8AC3E}">
        <p14:creationId xmlns:p14="http://schemas.microsoft.com/office/powerpoint/2010/main" val="2466065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2BF1E-C08A-F4E3-8CEA-8E036F137936}"/>
              </a:ext>
            </a:extLst>
          </p:cNvPr>
          <p:cNvSpPr>
            <a:spLocks noGrp="1"/>
          </p:cNvSpPr>
          <p:nvPr>
            <p:ph type="ctrTitle"/>
          </p:nvPr>
        </p:nvSpPr>
        <p:spPr>
          <a:xfrm>
            <a:off x="1953949" y="1449238"/>
            <a:ext cx="8118828" cy="1218294"/>
          </a:xfrm>
        </p:spPr>
        <p:txBody>
          <a:bodyPr/>
          <a:lstStyle/>
          <a:p>
            <a:r>
              <a:rPr lang="en-US" dirty="0"/>
              <a:t>Loss Control &amp; Prevention Overview</a:t>
            </a:r>
          </a:p>
        </p:txBody>
      </p:sp>
      <p:sp>
        <p:nvSpPr>
          <p:cNvPr id="3" name="Subtitle 2">
            <a:extLst>
              <a:ext uri="{FF2B5EF4-FFF2-40B4-BE49-F238E27FC236}">
                <a16:creationId xmlns:a16="http://schemas.microsoft.com/office/drawing/2014/main" id="{B5EC2FF6-C2E3-C8FA-2C53-21FE2C2EB17D}"/>
              </a:ext>
            </a:extLst>
          </p:cNvPr>
          <p:cNvSpPr>
            <a:spLocks noGrp="1"/>
          </p:cNvSpPr>
          <p:nvPr>
            <p:ph type="subTitle" idx="1"/>
          </p:nvPr>
        </p:nvSpPr>
        <p:spPr>
          <a:xfrm>
            <a:off x="1953949" y="2975975"/>
            <a:ext cx="5510622" cy="2807308"/>
          </a:xfrm>
        </p:spPr>
        <p:txBody>
          <a:bodyPr>
            <a:normAutofit lnSpcReduction="10000"/>
          </a:bodyPr>
          <a:lstStyle/>
          <a:p>
            <a:r>
              <a:rPr lang="en-US" sz="2000" dirty="0"/>
              <a:t>October 21, 2026</a:t>
            </a:r>
          </a:p>
          <a:p>
            <a:endParaRPr lang="en-US" sz="2000" dirty="0"/>
          </a:p>
          <a:p>
            <a:r>
              <a:rPr lang="en-US" sz="2000" dirty="0"/>
              <a:t>Kate Dohn-Loss Control Consultant </a:t>
            </a:r>
          </a:p>
          <a:p>
            <a:r>
              <a:rPr lang="en-US" sz="2000" dirty="0"/>
              <a:t>Lockton</a:t>
            </a:r>
          </a:p>
          <a:p>
            <a:endParaRPr lang="en-US" sz="2000" dirty="0"/>
          </a:p>
          <a:p>
            <a:r>
              <a:rPr lang="en-US" sz="2000" dirty="0"/>
              <a:t>Shannan Smith- Associate Director- Claims</a:t>
            </a:r>
          </a:p>
          <a:p>
            <a:r>
              <a:rPr lang="en-US" sz="2000" dirty="0"/>
              <a:t>Lockton</a:t>
            </a:r>
          </a:p>
        </p:txBody>
      </p:sp>
    </p:spTree>
    <p:extLst>
      <p:ext uri="{BB962C8B-B14F-4D97-AF65-F5344CB8AC3E}">
        <p14:creationId xmlns:p14="http://schemas.microsoft.com/office/powerpoint/2010/main" val="750137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A9035-88B3-E792-0037-F665AFADAC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3ED4A4-5F48-B710-4D14-7728A739E10E}"/>
              </a:ext>
            </a:extLst>
          </p:cNvPr>
          <p:cNvSpPr>
            <a:spLocks noGrp="1"/>
          </p:cNvSpPr>
          <p:nvPr>
            <p:ph type="title"/>
          </p:nvPr>
        </p:nvSpPr>
        <p:spPr>
          <a:xfrm>
            <a:off x="2209800" y="685801"/>
            <a:ext cx="7699248" cy="1024128"/>
          </a:xfrm>
        </p:spPr>
        <p:txBody>
          <a:bodyPr anchor="b">
            <a:normAutofit/>
          </a:bodyPr>
          <a:lstStyle/>
          <a:p>
            <a:r>
              <a:rPr lang="en-US" dirty="0"/>
              <a:t>What Is Loss Prevention? </a:t>
            </a:r>
          </a:p>
        </p:txBody>
      </p:sp>
      <p:graphicFrame>
        <p:nvGraphicFramePr>
          <p:cNvPr id="8" name="Content Placeholder 2">
            <a:extLst>
              <a:ext uri="{FF2B5EF4-FFF2-40B4-BE49-F238E27FC236}">
                <a16:creationId xmlns:a16="http://schemas.microsoft.com/office/drawing/2014/main" id="{4797914A-317A-8B5B-FC9A-318C42247053}"/>
              </a:ext>
            </a:extLst>
          </p:cNvPr>
          <p:cNvGraphicFramePr>
            <a:graphicFrameLocks noGrp="1"/>
          </p:cNvGraphicFramePr>
          <p:nvPr>
            <p:ph sz="quarter" idx="15"/>
          </p:nvPr>
        </p:nvGraphicFramePr>
        <p:xfrm>
          <a:off x="2011958" y="2661637"/>
          <a:ext cx="7897090" cy="40894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15647BA6-1B41-495A-B594-6AEC9B3DFB1C}"/>
              </a:ext>
            </a:extLst>
          </p:cNvPr>
          <p:cNvSpPr txBox="1"/>
          <p:nvPr/>
        </p:nvSpPr>
        <p:spPr>
          <a:xfrm>
            <a:off x="2209801" y="1916057"/>
            <a:ext cx="7897091" cy="646331"/>
          </a:xfrm>
          <a:prstGeom prst="rect">
            <a:avLst/>
          </a:prstGeom>
          <a:noFill/>
        </p:spPr>
        <p:txBody>
          <a:bodyPr wrap="square">
            <a:spAutoFit/>
          </a:bodyPr>
          <a:lstStyle/>
          <a:p>
            <a:pPr defTabSz="914400"/>
            <a:r>
              <a:rPr lang="en-US" dirty="0">
                <a:solidFill>
                  <a:srgbClr val="000000"/>
                </a:solidFill>
                <a:latin typeface="Segoe UI"/>
              </a:rPr>
              <a:t>Having systems, programs, policies and procedures in place to prevent a loss from occurring </a:t>
            </a:r>
          </a:p>
        </p:txBody>
      </p:sp>
    </p:spTree>
    <p:extLst>
      <p:ext uri="{BB962C8B-B14F-4D97-AF65-F5344CB8AC3E}">
        <p14:creationId xmlns:p14="http://schemas.microsoft.com/office/powerpoint/2010/main" val="1905536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3D70E-0C42-4EC0-9DC1-4E4D145C7DD6}"/>
              </a:ext>
            </a:extLst>
          </p:cNvPr>
          <p:cNvSpPr>
            <a:spLocks noGrp="1"/>
          </p:cNvSpPr>
          <p:nvPr>
            <p:ph type="title"/>
          </p:nvPr>
        </p:nvSpPr>
        <p:spPr>
          <a:xfrm>
            <a:off x="2209800" y="685801"/>
            <a:ext cx="7699248" cy="1024128"/>
          </a:xfrm>
        </p:spPr>
        <p:txBody>
          <a:bodyPr anchor="b">
            <a:normAutofit/>
          </a:bodyPr>
          <a:lstStyle/>
          <a:p>
            <a:r>
              <a:rPr lang="en-US" dirty="0"/>
              <a:t>Achieving Loss Prevention Goals</a:t>
            </a:r>
          </a:p>
        </p:txBody>
      </p:sp>
      <p:graphicFrame>
        <p:nvGraphicFramePr>
          <p:cNvPr id="5" name="Content Placeholder 2">
            <a:extLst>
              <a:ext uri="{FF2B5EF4-FFF2-40B4-BE49-F238E27FC236}">
                <a16:creationId xmlns:a16="http://schemas.microsoft.com/office/drawing/2014/main" id="{62B2FB8E-976F-48CC-29B0-A99756ABC8C9}"/>
              </a:ext>
            </a:extLst>
          </p:cNvPr>
          <p:cNvGraphicFramePr>
            <a:graphicFrameLocks noGrp="1"/>
          </p:cNvGraphicFramePr>
          <p:nvPr>
            <p:ph type="chart" sz="quarter" idx="10"/>
          </p:nvPr>
        </p:nvGraphicFramePr>
        <p:xfrm>
          <a:off x="2317330" y="1828801"/>
          <a:ext cx="7484191" cy="44377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8780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D2CA3-0C13-141D-8DC1-7E4E62EC74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5C46C1-2D13-AC4A-EF92-ED2BC1423268}"/>
              </a:ext>
            </a:extLst>
          </p:cNvPr>
          <p:cNvSpPr>
            <a:spLocks noGrp="1"/>
          </p:cNvSpPr>
          <p:nvPr>
            <p:ph type="title"/>
          </p:nvPr>
        </p:nvSpPr>
        <p:spPr/>
        <p:txBody>
          <a:bodyPr/>
          <a:lstStyle/>
          <a:p>
            <a:r>
              <a:rPr lang="en-US" dirty="0"/>
              <a:t>What is Loss Control?</a:t>
            </a:r>
          </a:p>
        </p:txBody>
      </p:sp>
      <p:sp>
        <p:nvSpPr>
          <p:cNvPr id="3" name="Content Placeholder 2">
            <a:extLst>
              <a:ext uri="{FF2B5EF4-FFF2-40B4-BE49-F238E27FC236}">
                <a16:creationId xmlns:a16="http://schemas.microsoft.com/office/drawing/2014/main" id="{D91143D2-08F0-10A4-C618-81FAF2789877}"/>
              </a:ext>
            </a:extLst>
          </p:cNvPr>
          <p:cNvSpPr>
            <a:spLocks noGrp="1"/>
          </p:cNvSpPr>
          <p:nvPr>
            <p:ph sz="quarter" idx="15"/>
          </p:nvPr>
        </p:nvSpPr>
        <p:spPr>
          <a:xfrm>
            <a:off x="2209800" y="2002520"/>
            <a:ext cx="7696200" cy="3246137"/>
          </a:xfrm>
        </p:spPr>
        <p:txBody>
          <a:bodyPr>
            <a:normAutofit/>
          </a:bodyPr>
          <a:lstStyle/>
          <a:p>
            <a:pPr lvl="1"/>
            <a:r>
              <a:rPr lang="en-US" sz="2200" dirty="0"/>
              <a:t>Reducing the severity of an incident/claim when they occur </a:t>
            </a:r>
          </a:p>
          <a:p>
            <a:pPr lvl="2"/>
            <a:r>
              <a:rPr lang="en-US" sz="2200" dirty="0"/>
              <a:t>Locating water shutoff valves</a:t>
            </a:r>
          </a:p>
          <a:p>
            <a:pPr lvl="2"/>
            <a:r>
              <a:rPr lang="en-US" sz="2200" dirty="0"/>
              <a:t>Providing medical care as soon as possible </a:t>
            </a:r>
          </a:p>
          <a:p>
            <a:pPr lvl="2"/>
            <a:r>
              <a:rPr lang="en-US" sz="2200" dirty="0"/>
              <a:t>Contacting and checking in on injured person </a:t>
            </a:r>
          </a:p>
          <a:p>
            <a:pPr lvl="2"/>
            <a:r>
              <a:rPr lang="en-US" sz="2200" dirty="0"/>
              <a:t>Fixing identified hazard immediately </a:t>
            </a:r>
          </a:p>
          <a:p>
            <a:pPr lvl="1"/>
            <a:endParaRPr lang="en-US" sz="2200" dirty="0"/>
          </a:p>
          <a:p>
            <a:pPr lvl="1"/>
            <a:endParaRPr lang="en-US" sz="2800" dirty="0"/>
          </a:p>
          <a:p>
            <a:pPr lvl="2"/>
            <a:endParaRPr lang="en-US" sz="2800" dirty="0"/>
          </a:p>
          <a:p>
            <a:endParaRPr lang="en-US" sz="2800" dirty="0"/>
          </a:p>
          <a:p>
            <a:pPr marL="0" indent="0">
              <a:buNone/>
            </a:pPr>
            <a:endParaRPr lang="en-US" dirty="0"/>
          </a:p>
          <a:p>
            <a:endParaRPr lang="en-US" dirty="0"/>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3709412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978A9-FE6B-4002-603B-380D04CBE28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A42B5A8-DAD0-1786-CFA7-23893DEF9440}"/>
              </a:ext>
            </a:extLst>
          </p:cNvPr>
          <p:cNvPicPr>
            <a:picLocks noChangeAspect="1"/>
          </p:cNvPicPr>
          <p:nvPr/>
        </p:nvPicPr>
        <p:blipFill>
          <a:blip r:embed="rId3"/>
          <a:stretch>
            <a:fillRect/>
          </a:stretch>
        </p:blipFill>
        <p:spPr>
          <a:xfrm>
            <a:off x="2005299" y="293299"/>
            <a:ext cx="8053655" cy="6550891"/>
          </a:xfrm>
          <a:prstGeom prst="rect">
            <a:avLst/>
          </a:prstGeom>
        </p:spPr>
      </p:pic>
    </p:spTree>
    <p:extLst>
      <p:ext uri="{BB962C8B-B14F-4D97-AF65-F5344CB8AC3E}">
        <p14:creationId xmlns:p14="http://schemas.microsoft.com/office/powerpoint/2010/main" val="20282336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6">
            <a:extLst>
              <a:ext uri="{FF2B5EF4-FFF2-40B4-BE49-F238E27FC236}">
                <a16:creationId xmlns:a16="http://schemas.microsoft.com/office/drawing/2014/main" id="{CF150903-6BFD-7AC1-1055-CC19A3B1AF67}"/>
              </a:ext>
            </a:extLst>
          </p:cNvPr>
          <p:cNvPicPr>
            <a:picLocks noGrp="1" noChangeAspect="1"/>
          </p:cNvPicPr>
          <p:nvPr>
            <p:ph sz="quarter" idx="16"/>
          </p:nvPr>
        </p:nvPicPr>
        <p:blipFill>
          <a:blip r:embed="rId2"/>
          <a:srcRect t="7393" r="1" b="4071"/>
          <a:stretch>
            <a:fillRect/>
          </a:stretch>
        </p:blipFill>
        <p:spPr>
          <a:xfrm>
            <a:off x="2200749" y="1674655"/>
            <a:ext cx="4482465" cy="4143375"/>
          </a:xfrm>
          <a:noFill/>
        </p:spPr>
      </p:pic>
      <p:pic>
        <p:nvPicPr>
          <p:cNvPr id="7" name="Content Placeholder 6">
            <a:extLst>
              <a:ext uri="{FF2B5EF4-FFF2-40B4-BE49-F238E27FC236}">
                <a16:creationId xmlns:a16="http://schemas.microsoft.com/office/drawing/2014/main" id="{140B1FB8-D20A-3320-262F-23C4448C48BF}"/>
              </a:ext>
            </a:extLst>
          </p:cNvPr>
          <p:cNvPicPr>
            <a:picLocks noGrp="1" noChangeAspect="1"/>
          </p:cNvPicPr>
          <p:nvPr>
            <p:ph sz="quarter" idx="17"/>
          </p:nvPr>
        </p:nvPicPr>
        <p:blipFill>
          <a:blip r:embed="rId3">
            <a:extLst>
              <a:ext uri="{28A0092B-C50C-407E-A947-70E740481C1C}">
                <a14:useLocalDpi xmlns:a14="http://schemas.microsoft.com/office/drawing/2010/main" val="0"/>
              </a:ext>
            </a:extLst>
          </a:blip>
          <a:srcRect l="12372" r="13117" b="-4"/>
          <a:stretch>
            <a:fillRect/>
          </a:stretch>
        </p:blipFill>
        <p:spPr>
          <a:xfrm>
            <a:off x="7371129" y="1674655"/>
            <a:ext cx="3087131" cy="4143375"/>
          </a:xfrm>
          <a:prstGeom prst="rect">
            <a:avLst/>
          </a:prstGeom>
          <a:noFill/>
        </p:spPr>
      </p:pic>
      <p:sp>
        <p:nvSpPr>
          <p:cNvPr id="4" name="Title 3">
            <a:extLst>
              <a:ext uri="{FF2B5EF4-FFF2-40B4-BE49-F238E27FC236}">
                <a16:creationId xmlns:a16="http://schemas.microsoft.com/office/drawing/2014/main" id="{00F04A46-6E31-86F0-94D4-BEE7DCB33E2A}"/>
              </a:ext>
            </a:extLst>
          </p:cNvPr>
          <p:cNvSpPr>
            <a:spLocks noGrp="1"/>
          </p:cNvSpPr>
          <p:nvPr>
            <p:ph type="title"/>
          </p:nvPr>
        </p:nvSpPr>
        <p:spPr>
          <a:xfrm>
            <a:off x="2209802" y="267875"/>
            <a:ext cx="4482465" cy="859145"/>
          </a:xfrm>
        </p:spPr>
        <p:txBody>
          <a:bodyPr vert="horz" lIns="0" tIns="45720" rIns="91440" bIns="45720" rtlCol="0" anchor="b" anchorCtr="0">
            <a:normAutofit/>
          </a:bodyPr>
          <a:lstStyle/>
          <a:p>
            <a:r>
              <a:rPr lang="en-US" i="1" kern="1200">
                <a:latin typeface="Garamond" panose="02020404030301010803" pitchFamily="18" charset="0"/>
                <a:ea typeface="+mj-ea"/>
                <a:cs typeface="+mj-cs"/>
              </a:rPr>
              <a:t>Injury Counselor</a:t>
            </a:r>
          </a:p>
        </p:txBody>
      </p:sp>
      <p:sp>
        <p:nvSpPr>
          <p:cNvPr id="8" name="TextBox 7">
            <a:extLst>
              <a:ext uri="{FF2B5EF4-FFF2-40B4-BE49-F238E27FC236}">
                <a16:creationId xmlns:a16="http://schemas.microsoft.com/office/drawing/2014/main" id="{3E6A5CC4-433A-3181-7F73-88D7589AA79A}"/>
              </a:ext>
            </a:extLst>
          </p:cNvPr>
          <p:cNvSpPr txBox="1"/>
          <p:nvPr/>
        </p:nvSpPr>
        <p:spPr>
          <a:xfrm>
            <a:off x="2209802" y="1127291"/>
            <a:ext cx="4491781" cy="541338"/>
          </a:xfrm>
          <a:prstGeom prst="rect">
            <a:avLst/>
          </a:prstGeom>
        </p:spPr>
        <p:txBody>
          <a:bodyPr vert="horz" lIns="91440" tIns="45720" rIns="91440" bIns="45720" rtlCol="0">
            <a:normAutofit/>
          </a:bodyPr>
          <a:lstStyle/>
          <a:p>
            <a:pPr defTabSz="685800" fontAlgn="base">
              <a:lnSpc>
                <a:spcPct val="90000"/>
              </a:lnSpc>
              <a:spcBef>
                <a:spcPts val="375"/>
              </a:spcBef>
              <a:spcAft>
                <a:spcPts val="225"/>
              </a:spcAft>
              <a:buClr>
                <a:schemeClr val="tx1"/>
              </a:buClr>
              <a:buSzPct val="100000"/>
            </a:pPr>
            <a:r>
              <a:rPr lang="en-US" sz="700" i="1">
                <a:solidFill>
                  <a:schemeClr val="accent1"/>
                </a:solidFill>
              </a:rPr>
              <a:t>Kim Edgerton</a:t>
            </a:r>
          </a:p>
          <a:p>
            <a:pPr defTabSz="685800" fontAlgn="base">
              <a:lnSpc>
                <a:spcPct val="90000"/>
              </a:lnSpc>
              <a:spcBef>
                <a:spcPts val="375"/>
              </a:spcBef>
              <a:spcAft>
                <a:spcPts val="225"/>
              </a:spcAft>
              <a:buClr>
                <a:schemeClr val="tx1"/>
              </a:buClr>
              <a:buSzPct val="100000"/>
            </a:pPr>
            <a:r>
              <a:rPr lang="en-US" sz="700" i="1">
                <a:solidFill>
                  <a:schemeClr val="accent1"/>
                </a:solidFill>
                <a:hlinkClick r:id="rId4">
                  <a:extLst>
                    <a:ext uri="{A12FA001-AC4F-418D-AE19-62706E023703}">
                      <ahyp:hlinkClr xmlns:ahyp="http://schemas.microsoft.com/office/drawing/2018/hyperlinkcolor" val="tx"/>
                    </a:ext>
                  </a:extLst>
                </a:hlinkClick>
              </a:rPr>
              <a:t>AoDInjuryCounselor@lockton.com</a:t>
            </a:r>
            <a:endParaRPr lang="en-US" sz="700" i="1">
              <a:solidFill>
                <a:schemeClr val="accent1"/>
              </a:solidFill>
            </a:endParaRPr>
          </a:p>
          <a:p>
            <a:pPr defTabSz="685800" fontAlgn="base">
              <a:lnSpc>
                <a:spcPct val="90000"/>
              </a:lnSpc>
              <a:spcBef>
                <a:spcPts val="375"/>
              </a:spcBef>
              <a:spcAft>
                <a:spcPts val="225"/>
              </a:spcAft>
              <a:buClr>
                <a:schemeClr val="tx1"/>
              </a:buClr>
              <a:buSzPct val="100000"/>
            </a:pPr>
            <a:r>
              <a:rPr lang="en-US" sz="700" i="1">
                <a:solidFill>
                  <a:schemeClr val="accent1"/>
                </a:solidFill>
              </a:rPr>
              <a:t>303.809.7615</a:t>
            </a:r>
          </a:p>
        </p:txBody>
      </p:sp>
    </p:spTree>
    <p:extLst>
      <p:ext uri="{BB962C8B-B14F-4D97-AF65-F5344CB8AC3E}">
        <p14:creationId xmlns:p14="http://schemas.microsoft.com/office/powerpoint/2010/main" val="1464886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A0645-3F20-26BD-4494-CDEFDDDDC38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F9B7ACE-6CAC-BE8D-5B94-01304762EA46}"/>
              </a:ext>
            </a:extLst>
          </p:cNvPr>
          <p:cNvGraphicFramePr>
            <a:graphicFrameLocks noGrp="1"/>
          </p:cNvGraphicFramePr>
          <p:nvPr/>
        </p:nvGraphicFramePr>
        <p:xfrm>
          <a:off x="2015192" y="617557"/>
          <a:ext cx="8161616" cy="5201355"/>
        </p:xfrm>
        <a:graphic>
          <a:graphicData uri="http://schemas.openxmlformats.org/drawingml/2006/table">
            <a:tbl>
              <a:tblPr firstRow="1" bandRow="1">
                <a:tableStyleId>{5C22544A-7EE6-4342-B048-85BDC9FD1C3A}</a:tableStyleId>
              </a:tblPr>
              <a:tblGrid>
                <a:gridCol w="2413959">
                  <a:extLst>
                    <a:ext uri="{9D8B030D-6E8A-4147-A177-3AD203B41FA5}">
                      <a16:colId xmlns:a16="http://schemas.microsoft.com/office/drawing/2014/main" val="4139693133"/>
                    </a:ext>
                  </a:extLst>
                </a:gridCol>
                <a:gridCol w="1583566">
                  <a:extLst>
                    <a:ext uri="{9D8B030D-6E8A-4147-A177-3AD203B41FA5}">
                      <a16:colId xmlns:a16="http://schemas.microsoft.com/office/drawing/2014/main" val="3268210831"/>
                    </a:ext>
                  </a:extLst>
                </a:gridCol>
                <a:gridCol w="2222227">
                  <a:extLst>
                    <a:ext uri="{9D8B030D-6E8A-4147-A177-3AD203B41FA5}">
                      <a16:colId xmlns:a16="http://schemas.microsoft.com/office/drawing/2014/main" val="1012891392"/>
                    </a:ext>
                  </a:extLst>
                </a:gridCol>
                <a:gridCol w="1941864">
                  <a:extLst>
                    <a:ext uri="{9D8B030D-6E8A-4147-A177-3AD203B41FA5}">
                      <a16:colId xmlns:a16="http://schemas.microsoft.com/office/drawing/2014/main" val="1002535789"/>
                    </a:ext>
                  </a:extLst>
                </a:gridCol>
              </a:tblGrid>
              <a:tr h="546999">
                <a:tc>
                  <a:txBody>
                    <a:bodyPr/>
                    <a:lstStyle/>
                    <a:p>
                      <a:pPr algn="l" fontAlgn="b">
                        <a:buNone/>
                      </a:pPr>
                      <a:endParaRPr lang="en-US" sz="1800" b="1" i="0" u="none" strike="noStrike" dirty="0">
                        <a:solidFill>
                          <a:srgbClr val="000000"/>
                        </a:solidFill>
                        <a:effectLst/>
                        <a:latin typeface="Arial" panose="020B0604020202020204" pitchFamily="34" charset="0"/>
                      </a:endParaRPr>
                    </a:p>
                  </a:txBody>
                  <a:tcPr marL="17178" marR="17178" marT="17178" marB="0" anchor="b"/>
                </a:tc>
                <a:tc>
                  <a:txBody>
                    <a:bodyPr/>
                    <a:lstStyle/>
                    <a:p>
                      <a:pPr algn="ctr" fontAlgn="b">
                        <a:buNone/>
                      </a:pPr>
                      <a:r>
                        <a:rPr lang="en-US" sz="1600" b="1" i="0" u="none" strike="noStrike" dirty="0">
                          <a:solidFill>
                            <a:schemeClr val="bg1"/>
                          </a:solidFill>
                          <a:effectLst/>
                          <a:latin typeface="Arial" panose="020B0604020202020204" pitchFamily="34" charset="0"/>
                        </a:rPr>
                        <a:t>Claim Count</a:t>
                      </a:r>
                    </a:p>
                  </a:txBody>
                  <a:tcPr marL="17178" marR="17178" marT="17178" marB="0" anchor="ctr"/>
                </a:tc>
                <a:tc>
                  <a:txBody>
                    <a:bodyPr/>
                    <a:lstStyle/>
                    <a:p>
                      <a:pPr algn="ctr" fontAlgn="b">
                        <a:buNone/>
                      </a:pPr>
                      <a:r>
                        <a:rPr lang="en-US" sz="1600" b="1" i="0" u="none" strike="noStrike" dirty="0">
                          <a:solidFill>
                            <a:schemeClr val="bg1"/>
                          </a:solidFill>
                          <a:effectLst/>
                          <a:latin typeface="Arial" panose="020B0604020202020204" pitchFamily="34" charset="0"/>
                        </a:rPr>
                        <a:t>Average Incurred</a:t>
                      </a:r>
                    </a:p>
                  </a:txBody>
                  <a:tcPr marL="17178" marR="17178" marT="17178" marB="0" anchor="ctr"/>
                </a:tc>
                <a:tc>
                  <a:txBody>
                    <a:bodyPr/>
                    <a:lstStyle/>
                    <a:p>
                      <a:pPr algn="ctr" fontAlgn="b">
                        <a:buNone/>
                      </a:pPr>
                      <a:r>
                        <a:rPr lang="en-US" sz="1600" b="1" i="0" u="none" strike="noStrike" dirty="0">
                          <a:solidFill>
                            <a:schemeClr val="bg1"/>
                          </a:solidFill>
                          <a:effectLst/>
                          <a:latin typeface="Arial" panose="020B0604020202020204" pitchFamily="34" charset="0"/>
                        </a:rPr>
                        <a:t>Total Incurred</a:t>
                      </a:r>
                    </a:p>
                  </a:txBody>
                  <a:tcPr marL="17178" marR="17178" marT="17178" marB="0" anchor="ctr"/>
                </a:tc>
                <a:extLst>
                  <a:ext uri="{0D108BD9-81ED-4DB2-BD59-A6C34878D82A}">
                    <a16:rowId xmlns:a16="http://schemas.microsoft.com/office/drawing/2014/main" val="1722324370"/>
                  </a:ext>
                </a:extLst>
              </a:tr>
              <a:tr h="387863">
                <a:tc>
                  <a:txBody>
                    <a:bodyPr/>
                    <a:lstStyle/>
                    <a:p>
                      <a:pPr algn="l" fontAlgn="b">
                        <a:buNone/>
                      </a:pPr>
                      <a:r>
                        <a:rPr lang="en-US" sz="1800" b="1" u="none" strike="noStrike" dirty="0">
                          <a:solidFill>
                            <a:schemeClr val="bg1"/>
                          </a:solidFill>
                          <a:effectLst/>
                        </a:rPr>
                        <a:t>General Liability</a:t>
                      </a:r>
                      <a:endParaRPr lang="en-US" sz="1800" b="1" i="0" u="none" strike="noStrike" dirty="0">
                        <a:solidFill>
                          <a:schemeClr val="bg1"/>
                        </a:solidFill>
                        <a:effectLst/>
                        <a:latin typeface="Arial" panose="020B0604020202020204" pitchFamily="34" charset="0"/>
                      </a:endParaRPr>
                    </a:p>
                  </a:txBody>
                  <a:tcPr marL="17178" marR="17178" marT="17178" marB="0" anchor="b">
                    <a:solidFill>
                      <a:schemeClr val="accent1"/>
                    </a:solidFill>
                  </a:tcPr>
                </a:tc>
                <a:tc>
                  <a:txBody>
                    <a:bodyPr/>
                    <a:lstStyle/>
                    <a:p>
                      <a:pPr algn="ctr" fontAlgn="b">
                        <a:buNone/>
                      </a:pPr>
                      <a:r>
                        <a:rPr lang="en-US" sz="1800" b="1" u="none" strike="noStrike" dirty="0">
                          <a:solidFill>
                            <a:schemeClr val="bg1"/>
                          </a:solidFill>
                          <a:effectLst/>
                        </a:rPr>
                        <a:t>191</a:t>
                      </a:r>
                      <a:endParaRPr lang="en-US" sz="1800" b="1" i="0" u="none" strike="noStrike" dirty="0">
                        <a:solidFill>
                          <a:schemeClr val="bg1"/>
                        </a:solidFill>
                        <a:effectLst/>
                        <a:latin typeface="Arial" panose="020B0604020202020204" pitchFamily="34" charset="0"/>
                      </a:endParaRPr>
                    </a:p>
                  </a:txBody>
                  <a:tcPr marL="17178" marR="17178" marT="17178" marB="0" anchor="b">
                    <a:solidFill>
                      <a:schemeClr val="accent1"/>
                    </a:solidFill>
                  </a:tcPr>
                </a:tc>
                <a:tc>
                  <a:txBody>
                    <a:bodyPr/>
                    <a:lstStyle/>
                    <a:p>
                      <a:pPr algn="ctr" fontAlgn="b">
                        <a:buNone/>
                      </a:pPr>
                      <a:r>
                        <a:rPr lang="en-US" sz="1800" b="1" u="none" strike="noStrike" dirty="0">
                          <a:solidFill>
                            <a:schemeClr val="bg1"/>
                          </a:solidFill>
                          <a:effectLst/>
                        </a:rPr>
                        <a:t>$8,849.44</a:t>
                      </a:r>
                      <a:endParaRPr lang="en-US" sz="1800" b="1" i="0" u="none" strike="noStrike" dirty="0">
                        <a:solidFill>
                          <a:schemeClr val="bg1"/>
                        </a:solidFill>
                        <a:effectLst/>
                        <a:latin typeface="Arial" panose="020B0604020202020204" pitchFamily="34" charset="0"/>
                      </a:endParaRPr>
                    </a:p>
                  </a:txBody>
                  <a:tcPr marL="17178" marR="17178" marT="17178" marB="0" anchor="b">
                    <a:solidFill>
                      <a:schemeClr val="accent1"/>
                    </a:solidFill>
                  </a:tcPr>
                </a:tc>
                <a:tc>
                  <a:txBody>
                    <a:bodyPr/>
                    <a:lstStyle/>
                    <a:p>
                      <a:pPr algn="ctr" fontAlgn="b">
                        <a:buNone/>
                      </a:pPr>
                      <a:r>
                        <a:rPr lang="en-US" sz="1800" b="1" u="none" strike="noStrike" dirty="0">
                          <a:solidFill>
                            <a:schemeClr val="bg1"/>
                          </a:solidFill>
                          <a:effectLst/>
                        </a:rPr>
                        <a:t>$1,690,243.67</a:t>
                      </a:r>
                      <a:endParaRPr lang="en-US" sz="1800" b="1" i="0" u="none" strike="noStrike" dirty="0">
                        <a:solidFill>
                          <a:schemeClr val="bg1"/>
                        </a:solidFill>
                        <a:effectLst/>
                        <a:latin typeface="Arial" panose="020B0604020202020204" pitchFamily="34" charset="0"/>
                      </a:endParaRPr>
                    </a:p>
                  </a:txBody>
                  <a:tcPr marL="17178" marR="17178" marT="17178" marB="0" anchor="b">
                    <a:solidFill>
                      <a:schemeClr val="accent1"/>
                    </a:solidFill>
                  </a:tcPr>
                </a:tc>
                <a:extLst>
                  <a:ext uri="{0D108BD9-81ED-4DB2-BD59-A6C34878D82A}">
                    <a16:rowId xmlns:a16="http://schemas.microsoft.com/office/drawing/2014/main" val="2335177766"/>
                  </a:ext>
                </a:extLst>
              </a:tr>
              <a:tr h="387863">
                <a:tc>
                  <a:txBody>
                    <a:bodyPr/>
                    <a:lstStyle/>
                    <a:p>
                      <a:pPr algn="l" fontAlgn="b">
                        <a:buNone/>
                      </a:pPr>
                      <a:r>
                        <a:rPr lang="en-US" sz="1800" u="none" strike="noStrike" dirty="0">
                          <a:effectLst/>
                        </a:rPr>
                        <a:t>2021-2022</a:t>
                      </a:r>
                      <a:endParaRPr lang="en-US" sz="1800" b="0" i="0" u="none" strike="noStrike" dirty="0">
                        <a:effectLst/>
                        <a:latin typeface="Arial" panose="020B0604020202020204" pitchFamily="34" charset="0"/>
                      </a:endParaRPr>
                    </a:p>
                  </a:txBody>
                  <a:tcPr marL="206131" marR="17178" marT="17178" marB="0" anchor="b"/>
                </a:tc>
                <a:tc>
                  <a:txBody>
                    <a:bodyPr/>
                    <a:lstStyle/>
                    <a:p>
                      <a:pPr algn="ctr" fontAlgn="b">
                        <a:buNone/>
                      </a:pPr>
                      <a:r>
                        <a:rPr lang="en-US" sz="1800" u="none" strike="noStrike" dirty="0">
                          <a:effectLst/>
                        </a:rPr>
                        <a:t>28</a:t>
                      </a:r>
                      <a:endParaRPr lang="en-US" sz="1800" b="0" i="0" u="none" strike="noStrike" dirty="0">
                        <a:effectLst/>
                        <a:latin typeface="Arial" panose="020B0604020202020204" pitchFamily="34" charset="0"/>
                      </a:endParaRPr>
                    </a:p>
                  </a:txBody>
                  <a:tcPr marL="17178" marR="17178" marT="17178" marB="0" anchor="b"/>
                </a:tc>
                <a:tc>
                  <a:txBody>
                    <a:bodyPr/>
                    <a:lstStyle/>
                    <a:p>
                      <a:pPr algn="ctr" fontAlgn="b">
                        <a:buNone/>
                      </a:pPr>
                      <a:r>
                        <a:rPr lang="en-US" sz="1800" u="none" strike="noStrike" dirty="0">
                          <a:effectLst/>
                        </a:rPr>
                        <a:t>$1,673.02</a:t>
                      </a:r>
                      <a:endParaRPr lang="en-US" sz="1800" b="0" i="0" u="none" strike="noStrike" dirty="0">
                        <a:effectLst/>
                        <a:latin typeface="Arial" panose="020B0604020202020204" pitchFamily="34" charset="0"/>
                      </a:endParaRPr>
                    </a:p>
                  </a:txBody>
                  <a:tcPr marL="17178" marR="17178" marT="17178" marB="0" anchor="b"/>
                </a:tc>
                <a:tc>
                  <a:txBody>
                    <a:bodyPr/>
                    <a:lstStyle/>
                    <a:p>
                      <a:pPr algn="ctr" fontAlgn="b">
                        <a:buNone/>
                      </a:pPr>
                      <a:r>
                        <a:rPr lang="en-US" sz="1800" u="none" strike="noStrike">
                          <a:effectLst/>
                        </a:rPr>
                        <a:t>$46,844.64</a:t>
                      </a:r>
                      <a:endParaRPr lang="en-US" sz="1800" b="0" i="0" u="none" strike="noStrike">
                        <a:effectLst/>
                        <a:latin typeface="Arial" panose="020B0604020202020204" pitchFamily="34" charset="0"/>
                      </a:endParaRPr>
                    </a:p>
                  </a:txBody>
                  <a:tcPr marL="17178" marR="17178" marT="17178" marB="0" anchor="b"/>
                </a:tc>
                <a:extLst>
                  <a:ext uri="{0D108BD9-81ED-4DB2-BD59-A6C34878D82A}">
                    <a16:rowId xmlns:a16="http://schemas.microsoft.com/office/drawing/2014/main" val="73764288"/>
                  </a:ext>
                </a:extLst>
              </a:tr>
              <a:tr h="387863">
                <a:tc>
                  <a:txBody>
                    <a:bodyPr/>
                    <a:lstStyle/>
                    <a:p>
                      <a:pPr algn="l" fontAlgn="b">
                        <a:buNone/>
                      </a:pPr>
                      <a:r>
                        <a:rPr lang="en-US" sz="1800" u="none" strike="noStrike">
                          <a:effectLst/>
                        </a:rPr>
                        <a:t>2022-2023</a:t>
                      </a:r>
                      <a:endParaRPr lang="en-US" sz="1800" b="0" i="0" u="none" strike="noStrike">
                        <a:effectLst/>
                        <a:latin typeface="Arial" panose="020B0604020202020204" pitchFamily="34" charset="0"/>
                      </a:endParaRPr>
                    </a:p>
                  </a:txBody>
                  <a:tcPr marL="206131" marR="17178" marT="17178" marB="0" anchor="b"/>
                </a:tc>
                <a:tc>
                  <a:txBody>
                    <a:bodyPr/>
                    <a:lstStyle/>
                    <a:p>
                      <a:pPr algn="ctr" fontAlgn="b">
                        <a:buNone/>
                      </a:pPr>
                      <a:r>
                        <a:rPr lang="en-US" sz="1800" u="none" strike="noStrike" dirty="0">
                          <a:effectLst/>
                        </a:rPr>
                        <a:t>46</a:t>
                      </a:r>
                      <a:endParaRPr lang="en-US" sz="1800" b="0" i="0" u="none" strike="noStrike" dirty="0">
                        <a:effectLst/>
                        <a:latin typeface="Arial" panose="020B0604020202020204" pitchFamily="34" charset="0"/>
                      </a:endParaRPr>
                    </a:p>
                  </a:txBody>
                  <a:tcPr marL="17178" marR="17178" marT="17178" marB="0" anchor="b"/>
                </a:tc>
                <a:tc>
                  <a:txBody>
                    <a:bodyPr/>
                    <a:lstStyle/>
                    <a:p>
                      <a:pPr algn="ctr" fontAlgn="b">
                        <a:buNone/>
                      </a:pPr>
                      <a:r>
                        <a:rPr lang="en-US" sz="1800" u="none" strike="noStrike" dirty="0">
                          <a:effectLst/>
                        </a:rPr>
                        <a:t>$18,421.77</a:t>
                      </a:r>
                      <a:endParaRPr lang="en-US" sz="1800" b="0" i="0" u="none" strike="noStrike" dirty="0">
                        <a:effectLst/>
                        <a:latin typeface="Arial" panose="020B0604020202020204" pitchFamily="34" charset="0"/>
                      </a:endParaRPr>
                    </a:p>
                  </a:txBody>
                  <a:tcPr marL="17178" marR="17178" marT="17178" marB="0" anchor="b"/>
                </a:tc>
                <a:tc>
                  <a:txBody>
                    <a:bodyPr/>
                    <a:lstStyle/>
                    <a:p>
                      <a:pPr algn="ctr" fontAlgn="b">
                        <a:buNone/>
                      </a:pPr>
                      <a:r>
                        <a:rPr lang="en-US" sz="1800" u="none" strike="noStrike">
                          <a:effectLst/>
                        </a:rPr>
                        <a:t>$847,401.23</a:t>
                      </a:r>
                      <a:endParaRPr lang="en-US" sz="1800" b="0" i="0" u="none" strike="noStrike">
                        <a:effectLst/>
                        <a:latin typeface="Arial" panose="020B0604020202020204" pitchFamily="34" charset="0"/>
                      </a:endParaRPr>
                    </a:p>
                  </a:txBody>
                  <a:tcPr marL="17178" marR="17178" marT="17178" marB="0" anchor="b"/>
                </a:tc>
                <a:extLst>
                  <a:ext uri="{0D108BD9-81ED-4DB2-BD59-A6C34878D82A}">
                    <a16:rowId xmlns:a16="http://schemas.microsoft.com/office/drawing/2014/main" val="3845709622"/>
                  </a:ext>
                </a:extLst>
              </a:tr>
              <a:tr h="387863">
                <a:tc>
                  <a:txBody>
                    <a:bodyPr/>
                    <a:lstStyle/>
                    <a:p>
                      <a:pPr algn="l" fontAlgn="b">
                        <a:buNone/>
                      </a:pPr>
                      <a:r>
                        <a:rPr lang="en-US" sz="1800" u="none" strike="noStrike">
                          <a:effectLst/>
                        </a:rPr>
                        <a:t>2023-2024</a:t>
                      </a:r>
                      <a:endParaRPr lang="en-US" sz="1800" b="0" i="0" u="none" strike="noStrike">
                        <a:effectLst/>
                        <a:latin typeface="Arial" panose="020B0604020202020204" pitchFamily="34" charset="0"/>
                      </a:endParaRPr>
                    </a:p>
                  </a:txBody>
                  <a:tcPr marL="206131" marR="17178" marT="17178" marB="0" anchor="b"/>
                </a:tc>
                <a:tc>
                  <a:txBody>
                    <a:bodyPr/>
                    <a:lstStyle/>
                    <a:p>
                      <a:pPr algn="ctr" fontAlgn="b">
                        <a:buNone/>
                      </a:pPr>
                      <a:r>
                        <a:rPr lang="en-US" sz="1800" u="none" strike="noStrike" dirty="0">
                          <a:effectLst/>
                        </a:rPr>
                        <a:t>40</a:t>
                      </a:r>
                      <a:endParaRPr lang="en-US" sz="1800" b="0" i="0" u="none" strike="noStrike" dirty="0">
                        <a:effectLst/>
                        <a:latin typeface="Arial" panose="020B0604020202020204" pitchFamily="34" charset="0"/>
                      </a:endParaRPr>
                    </a:p>
                  </a:txBody>
                  <a:tcPr marL="17178" marR="17178" marT="17178" marB="0" anchor="b"/>
                </a:tc>
                <a:tc>
                  <a:txBody>
                    <a:bodyPr/>
                    <a:lstStyle/>
                    <a:p>
                      <a:pPr algn="ctr" fontAlgn="b">
                        <a:buNone/>
                      </a:pPr>
                      <a:r>
                        <a:rPr lang="en-US" sz="1800" u="none" strike="noStrike">
                          <a:effectLst/>
                        </a:rPr>
                        <a:t>$6,436.04</a:t>
                      </a:r>
                      <a:endParaRPr lang="en-US" sz="1800" b="0" i="0" u="none" strike="noStrike">
                        <a:effectLst/>
                        <a:latin typeface="Arial" panose="020B0604020202020204" pitchFamily="34" charset="0"/>
                      </a:endParaRPr>
                    </a:p>
                  </a:txBody>
                  <a:tcPr marL="17178" marR="17178" marT="17178" marB="0" anchor="b"/>
                </a:tc>
                <a:tc>
                  <a:txBody>
                    <a:bodyPr/>
                    <a:lstStyle/>
                    <a:p>
                      <a:pPr algn="ctr" fontAlgn="b">
                        <a:buNone/>
                      </a:pPr>
                      <a:r>
                        <a:rPr lang="en-US" sz="1800" u="none" strike="noStrike">
                          <a:effectLst/>
                        </a:rPr>
                        <a:t>$257,441.40</a:t>
                      </a:r>
                      <a:endParaRPr lang="en-US" sz="1800" b="0" i="0" u="none" strike="noStrike">
                        <a:effectLst/>
                        <a:latin typeface="Arial" panose="020B0604020202020204" pitchFamily="34" charset="0"/>
                      </a:endParaRPr>
                    </a:p>
                  </a:txBody>
                  <a:tcPr marL="17178" marR="17178" marT="17178" marB="0" anchor="b"/>
                </a:tc>
                <a:extLst>
                  <a:ext uri="{0D108BD9-81ED-4DB2-BD59-A6C34878D82A}">
                    <a16:rowId xmlns:a16="http://schemas.microsoft.com/office/drawing/2014/main" val="3347916258"/>
                  </a:ext>
                </a:extLst>
              </a:tr>
              <a:tr h="387863">
                <a:tc>
                  <a:txBody>
                    <a:bodyPr/>
                    <a:lstStyle/>
                    <a:p>
                      <a:pPr algn="l" fontAlgn="b">
                        <a:buNone/>
                      </a:pPr>
                      <a:r>
                        <a:rPr lang="en-US" sz="1800" u="none" strike="noStrike" dirty="0">
                          <a:effectLst/>
                        </a:rPr>
                        <a:t>2024-2025</a:t>
                      </a:r>
                      <a:endParaRPr lang="en-US" sz="1800" b="0" i="0" u="none" strike="noStrike" dirty="0">
                        <a:effectLst/>
                        <a:latin typeface="Arial" panose="020B0604020202020204" pitchFamily="34" charset="0"/>
                      </a:endParaRPr>
                    </a:p>
                  </a:txBody>
                  <a:tcPr marL="206131" marR="17178" marT="17178" marB="0" anchor="b"/>
                </a:tc>
                <a:tc>
                  <a:txBody>
                    <a:bodyPr/>
                    <a:lstStyle/>
                    <a:p>
                      <a:pPr algn="ctr" fontAlgn="b">
                        <a:buNone/>
                      </a:pPr>
                      <a:r>
                        <a:rPr lang="en-US" sz="1800" u="none" strike="noStrike" dirty="0">
                          <a:effectLst/>
                        </a:rPr>
                        <a:t>33</a:t>
                      </a:r>
                      <a:endParaRPr lang="en-US" sz="1800" b="0" i="0" u="none" strike="noStrike" dirty="0">
                        <a:effectLst/>
                        <a:latin typeface="Arial" panose="020B0604020202020204" pitchFamily="34" charset="0"/>
                      </a:endParaRPr>
                    </a:p>
                  </a:txBody>
                  <a:tcPr marL="17178" marR="17178" marT="17178" marB="0" anchor="b"/>
                </a:tc>
                <a:tc>
                  <a:txBody>
                    <a:bodyPr/>
                    <a:lstStyle/>
                    <a:p>
                      <a:pPr algn="ctr" fontAlgn="b">
                        <a:buNone/>
                      </a:pPr>
                      <a:r>
                        <a:rPr lang="en-US" sz="1800" u="none" strike="noStrike" dirty="0">
                          <a:effectLst/>
                        </a:rPr>
                        <a:t>$9,282.04</a:t>
                      </a:r>
                      <a:endParaRPr lang="en-US" sz="1800" b="0" i="0" u="none" strike="noStrike" dirty="0">
                        <a:effectLst/>
                        <a:latin typeface="Arial" panose="020B0604020202020204" pitchFamily="34" charset="0"/>
                      </a:endParaRPr>
                    </a:p>
                  </a:txBody>
                  <a:tcPr marL="17178" marR="17178" marT="17178" marB="0" anchor="b"/>
                </a:tc>
                <a:tc>
                  <a:txBody>
                    <a:bodyPr/>
                    <a:lstStyle/>
                    <a:p>
                      <a:pPr algn="ctr" fontAlgn="b">
                        <a:buNone/>
                      </a:pPr>
                      <a:r>
                        <a:rPr lang="en-US" sz="1800" u="none" strike="noStrike">
                          <a:effectLst/>
                        </a:rPr>
                        <a:t>$306,307.34</a:t>
                      </a:r>
                      <a:endParaRPr lang="en-US" sz="1800" b="0" i="0" u="none" strike="noStrike">
                        <a:effectLst/>
                        <a:latin typeface="Arial" panose="020B0604020202020204" pitchFamily="34" charset="0"/>
                      </a:endParaRPr>
                    </a:p>
                  </a:txBody>
                  <a:tcPr marL="17178" marR="17178" marT="17178" marB="0" anchor="b"/>
                </a:tc>
                <a:extLst>
                  <a:ext uri="{0D108BD9-81ED-4DB2-BD59-A6C34878D82A}">
                    <a16:rowId xmlns:a16="http://schemas.microsoft.com/office/drawing/2014/main" val="2670601792"/>
                  </a:ext>
                </a:extLst>
              </a:tr>
              <a:tr h="387863">
                <a:tc>
                  <a:txBody>
                    <a:bodyPr/>
                    <a:lstStyle/>
                    <a:p>
                      <a:pPr algn="l" fontAlgn="b">
                        <a:buNone/>
                      </a:pPr>
                      <a:r>
                        <a:rPr lang="en-US" sz="1800" u="none" strike="noStrike">
                          <a:effectLst/>
                        </a:rPr>
                        <a:t>2025-2026</a:t>
                      </a:r>
                      <a:endParaRPr lang="en-US" sz="1800" b="0" i="0" u="none" strike="noStrike">
                        <a:effectLst/>
                        <a:latin typeface="Arial" panose="020B0604020202020204" pitchFamily="34" charset="0"/>
                      </a:endParaRPr>
                    </a:p>
                  </a:txBody>
                  <a:tcPr marL="206131" marR="17178" marT="17178" marB="0" anchor="b"/>
                </a:tc>
                <a:tc>
                  <a:txBody>
                    <a:bodyPr/>
                    <a:lstStyle/>
                    <a:p>
                      <a:pPr algn="ctr" fontAlgn="b">
                        <a:buNone/>
                      </a:pPr>
                      <a:r>
                        <a:rPr lang="en-US" sz="1800" u="none" strike="noStrike" dirty="0">
                          <a:effectLst/>
                        </a:rPr>
                        <a:t>44</a:t>
                      </a:r>
                      <a:endParaRPr lang="en-US" sz="1800" b="0" i="0" u="none" strike="noStrike" dirty="0">
                        <a:effectLst/>
                        <a:latin typeface="Arial" panose="020B0604020202020204" pitchFamily="34" charset="0"/>
                      </a:endParaRPr>
                    </a:p>
                  </a:txBody>
                  <a:tcPr marL="17178" marR="17178" marT="17178" marB="0" anchor="b"/>
                </a:tc>
                <a:tc>
                  <a:txBody>
                    <a:bodyPr/>
                    <a:lstStyle/>
                    <a:p>
                      <a:pPr algn="ctr" fontAlgn="b">
                        <a:buNone/>
                      </a:pPr>
                      <a:r>
                        <a:rPr lang="en-US" sz="1800" u="none" strike="noStrike">
                          <a:effectLst/>
                        </a:rPr>
                        <a:t>$5,278.39</a:t>
                      </a:r>
                      <a:endParaRPr lang="en-US" sz="1800" b="0" i="0" u="none" strike="noStrike">
                        <a:effectLst/>
                        <a:latin typeface="Arial" panose="020B0604020202020204" pitchFamily="34" charset="0"/>
                      </a:endParaRPr>
                    </a:p>
                  </a:txBody>
                  <a:tcPr marL="17178" marR="17178" marT="17178" marB="0" anchor="b"/>
                </a:tc>
                <a:tc>
                  <a:txBody>
                    <a:bodyPr/>
                    <a:lstStyle/>
                    <a:p>
                      <a:pPr algn="ctr" fontAlgn="b">
                        <a:buNone/>
                      </a:pPr>
                      <a:r>
                        <a:rPr lang="en-US" sz="1800" u="none" strike="noStrike">
                          <a:effectLst/>
                        </a:rPr>
                        <a:t>$232,249.06</a:t>
                      </a:r>
                      <a:endParaRPr lang="en-US" sz="1800" b="0" i="0" u="none" strike="noStrike">
                        <a:effectLst/>
                        <a:latin typeface="Arial" panose="020B0604020202020204" pitchFamily="34" charset="0"/>
                      </a:endParaRPr>
                    </a:p>
                  </a:txBody>
                  <a:tcPr marL="17178" marR="17178" marT="17178" marB="0" anchor="b"/>
                </a:tc>
                <a:extLst>
                  <a:ext uri="{0D108BD9-81ED-4DB2-BD59-A6C34878D82A}">
                    <a16:rowId xmlns:a16="http://schemas.microsoft.com/office/drawing/2014/main" val="2468317000"/>
                  </a:ext>
                </a:extLst>
              </a:tr>
              <a:tr h="387863">
                <a:tc>
                  <a:txBody>
                    <a:bodyPr/>
                    <a:lstStyle/>
                    <a:p>
                      <a:pPr marL="0" algn="l" defTabSz="914400" rtl="0" eaLnBrk="1" fontAlgn="b" latinLnBrk="0" hangingPunct="1">
                        <a:buNone/>
                      </a:pPr>
                      <a:r>
                        <a:rPr lang="en-US" sz="1800" b="1" u="none" strike="noStrike" kern="1200" dirty="0">
                          <a:solidFill>
                            <a:schemeClr val="lt1"/>
                          </a:solidFill>
                          <a:effectLst/>
                          <a:latin typeface="+mn-lt"/>
                          <a:ea typeface="+mn-ea"/>
                          <a:cs typeface="+mn-cs"/>
                        </a:rPr>
                        <a:t>Property</a:t>
                      </a:r>
                    </a:p>
                  </a:txBody>
                  <a:tcPr marL="17178" marR="17178" marT="17178" marB="0" anchor="b">
                    <a:solidFill>
                      <a:schemeClr val="accent1"/>
                    </a:solidFill>
                  </a:tcPr>
                </a:tc>
                <a:tc>
                  <a:txBody>
                    <a:bodyPr/>
                    <a:lstStyle/>
                    <a:p>
                      <a:pPr marL="0" algn="ctr" defTabSz="914400" rtl="0" eaLnBrk="1" fontAlgn="b" latinLnBrk="0" hangingPunct="1">
                        <a:buNone/>
                      </a:pPr>
                      <a:r>
                        <a:rPr lang="en-US" sz="1800" b="1" u="none" strike="noStrike" kern="1200" dirty="0">
                          <a:solidFill>
                            <a:schemeClr val="lt1"/>
                          </a:solidFill>
                          <a:effectLst/>
                          <a:latin typeface="+mn-lt"/>
                          <a:ea typeface="+mn-ea"/>
                          <a:cs typeface="+mn-cs"/>
                        </a:rPr>
                        <a:t>304</a:t>
                      </a:r>
                    </a:p>
                  </a:txBody>
                  <a:tcPr marL="17178" marR="17178" marT="17178" marB="0" anchor="b">
                    <a:solidFill>
                      <a:schemeClr val="accent1"/>
                    </a:solidFill>
                  </a:tcPr>
                </a:tc>
                <a:tc>
                  <a:txBody>
                    <a:bodyPr/>
                    <a:lstStyle/>
                    <a:p>
                      <a:pPr marL="0" algn="ctr" defTabSz="914400" rtl="0" eaLnBrk="1" fontAlgn="b" latinLnBrk="0" hangingPunct="1">
                        <a:buNone/>
                      </a:pPr>
                      <a:r>
                        <a:rPr lang="en-US" sz="1800" b="1" u="none" strike="noStrike" kern="1200" dirty="0">
                          <a:solidFill>
                            <a:schemeClr val="lt1"/>
                          </a:solidFill>
                          <a:effectLst/>
                          <a:latin typeface="+mn-lt"/>
                          <a:ea typeface="+mn-ea"/>
                          <a:cs typeface="+mn-cs"/>
                        </a:rPr>
                        <a:t>$36,087.52</a:t>
                      </a:r>
                    </a:p>
                  </a:txBody>
                  <a:tcPr marL="17178" marR="17178" marT="17178" marB="0" anchor="b">
                    <a:solidFill>
                      <a:schemeClr val="accent1"/>
                    </a:solidFill>
                  </a:tcPr>
                </a:tc>
                <a:tc>
                  <a:txBody>
                    <a:bodyPr/>
                    <a:lstStyle/>
                    <a:p>
                      <a:pPr marL="0" algn="ctr" defTabSz="914400" rtl="0" eaLnBrk="1" fontAlgn="b" latinLnBrk="0" hangingPunct="1">
                        <a:buNone/>
                      </a:pPr>
                      <a:r>
                        <a:rPr lang="en-US" sz="1800" b="1" u="none" strike="noStrike" kern="1200" dirty="0">
                          <a:solidFill>
                            <a:schemeClr val="lt1"/>
                          </a:solidFill>
                          <a:effectLst/>
                          <a:latin typeface="+mn-lt"/>
                          <a:ea typeface="+mn-ea"/>
                          <a:cs typeface="+mn-cs"/>
                        </a:rPr>
                        <a:t>$10,970,607.50</a:t>
                      </a:r>
                    </a:p>
                  </a:txBody>
                  <a:tcPr marL="17178" marR="17178" marT="17178" marB="0" anchor="b">
                    <a:solidFill>
                      <a:schemeClr val="accent1"/>
                    </a:solidFill>
                  </a:tcPr>
                </a:tc>
                <a:extLst>
                  <a:ext uri="{0D108BD9-81ED-4DB2-BD59-A6C34878D82A}">
                    <a16:rowId xmlns:a16="http://schemas.microsoft.com/office/drawing/2014/main" val="3438364051"/>
                  </a:ext>
                </a:extLst>
              </a:tr>
              <a:tr h="387863">
                <a:tc>
                  <a:txBody>
                    <a:bodyPr/>
                    <a:lstStyle/>
                    <a:p>
                      <a:pPr algn="l" fontAlgn="b">
                        <a:buNone/>
                      </a:pPr>
                      <a:r>
                        <a:rPr lang="en-US" sz="1800" u="none" strike="noStrike" dirty="0">
                          <a:effectLst/>
                        </a:rPr>
                        <a:t>2021-2022</a:t>
                      </a:r>
                      <a:endParaRPr lang="en-US" sz="1800" b="0" i="0" u="none" strike="noStrike" dirty="0">
                        <a:effectLst/>
                        <a:latin typeface="Arial" panose="020B0604020202020204" pitchFamily="34" charset="0"/>
                      </a:endParaRPr>
                    </a:p>
                  </a:txBody>
                  <a:tcPr marL="206131" marR="17178" marT="17178" marB="0" anchor="b"/>
                </a:tc>
                <a:tc>
                  <a:txBody>
                    <a:bodyPr/>
                    <a:lstStyle/>
                    <a:p>
                      <a:pPr algn="ctr" fontAlgn="b">
                        <a:buNone/>
                      </a:pPr>
                      <a:r>
                        <a:rPr lang="en-US" sz="1800" u="none" strike="noStrike" dirty="0">
                          <a:effectLst/>
                        </a:rPr>
                        <a:t>56</a:t>
                      </a:r>
                      <a:endParaRPr lang="en-US" sz="1800" b="0" i="0" u="none" strike="noStrike" dirty="0">
                        <a:effectLst/>
                        <a:latin typeface="Arial" panose="020B0604020202020204" pitchFamily="34" charset="0"/>
                      </a:endParaRPr>
                    </a:p>
                  </a:txBody>
                  <a:tcPr marL="17178" marR="17178" marT="17178" marB="0" anchor="b"/>
                </a:tc>
                <a:tc>
                  <a:txBody>
                    <a:bodyPr/>
                    <a:lstStyle/>
                    <a:p>
                      <a:pPr algn="ctr" fontAlgn="b">
                        <a:buNone/>
                      </a:pPr>
                      <a:r>
                        <a:rPr lang="en-US" sz="1800" u="none" strike="noStrike" dirty="0">
                          <a:effectLst/>
                        </a:rPr>
                        <a:t>$8,687.48</a:t>
                      </a:r>
                      <a:endParaRPr lang="en-US" sz="1800" b="0" i="0" u="none" strike="noStrike" dirty="0">
                        <a:effectLst/>
                        <a:latin typeface="Arial" panose="020B0604020202020204" pitchFamily="34" charset="0"/>
                      </a:endParaRPr>
                    </a:p>
                  </a:txBody>
                  <a:tcPr marL="17178" marR="17178" marT="17178" marB="0" anchor="b"/>
                </a:tc>
                <a:tc>
                  <a:txBody>
                    <a:bodyPr/>
                    <a:lstStyle/>
                    <a:p>
                      <a:pPr algn="ctr" fontAlgn="b">
                        <a:buNone/>
                      </a:pPr>
                      <a:r>
                        <a:rPr lang="en-US" sz="1800" u="none" strike="noStrike">
                          <a:effectLst/>
                        </a:rPr>
                        <a:t>$486,498.80</a:t>
                      </a:r>
                      <a:endParaRPr lang="en-US" sz="1800" b="0" i="0" u="none" strike="noStrike">
                        <a:effectLst/>
                        <a:latin typeface="Arial" panose="020B0604020202020204" pitchFamily="34" charset="0"/>
                      </a:endParaRPr>
                    </a:p>
                  </a:txBody>
                  <a:tcPr marL="17178" marR="17178" marT="17178" marB="0" anchor="b"/>
                </a:tc>
                <a:extLst>
                  <a:ext uri="{0D108BD9-81ED-4DB2-BD59-A6C34878D82A}">
                    <a16:rowId xmlns:a16="http://schemas.microsoft.com/office/drawing/2014/main" val="1472457013"/>
                  </a:ext>
                </a:extLst>
              </a:tr>
              <a:tr h="387863">
                <a:tc>
                  <a:txBody>
                    <a:bodyPr/>
                    <a:lstStyle/>
                    <a:p>
                      <a:pPr algn="l" fontAlgn="b">
                        <a:buNone/>
                      </a:pPr>
                      <a:r>
                        <a:rPr lang="en-US" sz="1800" u="none" strike="noStrike">
                          <a:effectLst/>
                        </a:rPr>
                        <a:t>2022-2023</a:t>
                      </a:r>
                      <a:endParaRPr lang="en-US" sz="1800" b="0" i="0" u="none" strike="noStrike">
                        <a:effectLst/>
                        <a:latin typeface="Arial" panose="020B0604020202020204" pitchFamily="34" charset="0"/>
                      </a:endParaRPr>
                    </a:p>
                  </a:txBody>
                  <a:tcPr marL="206131" marR="17178" marT="17178" marB="0" anchor="b"/>
                </a:tc>
                <a:tc>
                  <a:txBody>
                    <a:bodyPr/>
                    <a:lstStyle/>
                    <a:p>
                      <a:pPr algn="ctr" fontAlgn="b">
                        <a:buNone/>
                      </a:pPr>
                      <a:r>
                        <a:rPr lang="en-US" sz="1800" u="none" strike="noStrike">
                          <a:effectLst/>
                        </a:rPr>
                        <a:t>92</a:t>
                      </a:r>
                      <a:endParaRPr lang="en-US" sz="1800" b="0" i="0" u="none" strike="noStrike">
                        <a:effectLst/>
                        <a:latin typeface="Arial" panose="020B0604020202020204" pitchFamily="34" charset="0"/>
                      </a:endParaRPr>
                    </a:p>
                  </a:txBody>
                  <a:tcPr marL="17178" marR="17178" marT="17178" marB="0" anchor="b"/>
                </a:tc>
                <a:tc>
                  <a:txBody>
                    <a:bodyPr/>
                    <a:lstStyle/>
                    <a:p>
                      <a:pPr algn="ctr" fontAlgn="b">
                        <a:buNone/>
                      </a:pPr>
                      <a:r>
                        <a:rPr lang="en-US" sz="1800" u="none" strike="noStrike" dirty="0">
                          <a:effectLst/>
                        </a:rPr>
                        <a:t>$49,740.26</a:t>
                      </a:r>
                      <a:endParaRPr lang="en-US" sz="1800" b="0" i="0" u="none" strike="noStrike" dirty="0">
                        <a:effectLst/>
                        <a:latin typeface="Arial" panose="020B0604020202020204" pitchFamily="34" charset="0"/>
                      </a:endParaRPr>
                    </a:p>
                  </a:txBody>
                  <a:tcPr marL="17178" marR="17178" marT="17178" marB="0" anchor="b"/>
                </a:tc>
                <a:tc>
                  <a:txBody>
                    <a:bodyPr/>
                    <a:lstStyle/>
                    <a:p>
                      <a:pPr algn="ctr" fontAlgn="b">
                        <a:buNone/>
                      </a:pPr>
                      <a:r>
                        <a:rPr lang="en-US" sz="1800" u="none" strike="noStrike">
                          <a:effectLst/>
                        </a:rPr>
                        <a:t>$4,576,103.53</a:t>
                      </a:r>
                      <a:endParaRPr lang="en-US" sz="1800" b="0" i="0" u="none" strike="noStrike">
                        <a:effectLst/>
                        <a:latin typeface="Arial" panose="020B0604020202020204" pitchFamily="34" charset="0"/>
                      </a:endParaRPr>
                    </a:p>
                  </a:txBody>
                  <a:tcPr marL="17178" marR="17178" marT="17178" marB="0" anchor="b"/>
                </a:tc>
                <a:extLst>
                  <a:ext uri="{0D108BD9-81ED-4DB2-BD59-A6C34878D82A}">
                    <a16:rowId xmlns:a16="http://schemas.microsoft.com/office/drawing/2014/main" val="2748975531"/>
                  </a:ext>
                </a:extLst>
              </a:tr>
              <a:tr h="387863">
                <a:tc>
                  <a:txBody>
                    <a:bodyPr/>
                    <a:lstStyle/>
                    <a:p>
                      <a:pPr algn="l" fontAlgn="b">
                        <a:buNone/>
                      </a:pPr>
                      <a:r>
                        <a:rPr lang="en-US" sz="1800" u="none" strike="noStrike">
                          <a:effectLst/>
                        </a:rPr>
                        <a:t>2023-2024</a:t>
                      </a:r>
                      <a:endParaRPr lang="en-US" sz="1800" b="0" i="0" u="none" strike="noStrike">
                        <a:effectLst/>
                        <a:latin typeface="Arial" panose="020B0604020202020204" pitchFamily="34" charset="0"/>
                      </a:endParaRPr>
                    </a:p>
                  </a:txBody>
                  <a:tcPr marL="206131" marR="17178" marT="17178" marB="0" anchor="b"/>
                </a:tc>
                <a:tc>
                  <a:txBody>
                    <a:bodyPr/>
                    <a:lstStyle/>
                    <a:p>
                      <a:pPr algn="ctr" fontAlgn="b">
                        <a:buNone/>
                      </a:pPr>
                      <a:r>
                        <a:rPr lang="en-US" sz="1800" u="none" strike="noStrike">
                          <a:effectLst/>
                        </a:rPr>
                        <a:t>64</a:t>
                      </a:r>
                      <a:endParaRPr lang="en-US" sz="1800" b="0" i="0" u="none" strike="noStrike">
                        <a:effectLst/>
                        <a:latin typeface="Arial" panose="020B0604020202020204" pitchFamily="34" charset="0"/>
                      </a:endParaRPr>
                    </a:p>
                  </a:txBody>
                  <a:tcPr marL="17178" marR="17178" marT="17178" marB="0" anchor="b"/>
                </a:tc>
                <a:tc>
                  <a:txBody>
                    <a:bodyPr/>
                    <a:lstStyle/>
                    <a:p>
                      <a:pPr algn="ctr" fontAlgn="b">
                        <a:buNone/>
                      </a:pPr>
                      <a:r>
                        <a:rPr lang="en-US" sz="1800" u="none" strike="noStrike" dirty="0">
                          <a:effectLst/>
                        </a:rPr>
                        <a:t>$54,002.90</a:t>
                      </a:r>
                      <a:endParaRPr lang="en-US" sz="1800" b="0" i="0" u="none" strike="noStrike" dirty="0">
                        <a:effectLst/>
                        <a:latin typeface="Arial" panose="020B0604020202020204" pitchFamily="34" charset="0"/>
                      </a:endParaRPr>
                    </a:p>
                  </a:txBody>
                  <a:tcPr marL="17178" marR="17178" marT="17178" marB="0" anchor="b"/>
                </a:tc>
                <a:tc>
                  <a:txBody>
                    <a:bodyPr/>
                    <a:lstStyle/>
                    <a:p>
                      <a:pPr algn="ctr" fontAlgn="b">
                        <a:buNone/>
                      </a:pPr>
                      <a:r>
                        <a:rPr lang="en-US" sz="1800" u="none" strike="noStrike" dirty="0">
                          <a:effectLst/>
                        </a:rPr>
                        <a:t>$3,456,185.77</a:t>
                      </a:r>
                      <a:endParaRPr lang="en-US" sz="1800" b="0" i="0" u="none" strike="noStrike" dirty="0">
                        <a:effectLst/>
                        <a:latin typeface="Arial" panose="020B0604020202020204" pitchFamily="34" charset="0"/>
                      </a:endParaRPr>
                    </a:p>
                  </a:txBody>
                  <a:tcPr marL="17178" marR="17178" marT="17178" marB="0" anchor="b"/>
                </a:tc>
                <a:extLst>
                  <a:ext uri="{0D108BD9-81ED-4DB2-BD59-A6C34878D82A}">
                    <a16:rowId xmlns:a16="http://schemas.microsoft.com/office/drawing/2014/main" val="2598672656"/>
                  </a:ext>
                </a:extLst>
              </a:tr>
              <a:tr h="387863">
                <a:tc>
                  <a:txBody>
                    <a:bodyPr/>
                    <a:lstStyle/>
                    <a:p>
                      <a:pPr algn="l" fontAlgn="b">
                        <a:buNone/>
                      </a:pPr>
                      <a:r>
                        <a:rPr lang="en-US" sz="1800" u="none" strike="noStrike">
                          <a:effectLst/>
                        </a:rPr>
                        <a:t>2024-2025</a:t>
                      </a:r>
                      <a:endParaRPr lang="en-US" sz="1800" b="0" i="0" u="none" strike="noStrike">
                        <a:effectLst/>
                        <a:latin typeface="Arial" panose="020B0604020202020204" pitchFamily="34" charset="0"/>
                      </a:endParaRPr>
                    </a:p>
                  </a:txBody>
                  <a:tcPr marL="206131" marR="17178" marT="17178" marB="0" anchor="b"/>
                </a:tc>
                <a:tc>
                  <a:txBody>
                    <a:bodyPr/>
                    <a:lstStyle/>
                    <a:p>
                      <a:pPr algn="ctr" fontAlgn="b">
                        <a:buNone/>
                      </a:pPr>
                      <a:r>
                        <a:rPr lang="en-US" sz="1800" u="none" strike="noStrike">
                          <a:effectLst/>
                        </a:rPr>
                        <a:t>40</a:t>
                      </a:r>
                      <a:endParaRPr lang="en-US" sz="1800" b="0" i="0" u="none" strike="noStrike">
                        <a:effectLst/>
                        <a:latin typeface="Arial" panose="020B0604020202020204" pitchFamily="34" charset="0"/>
                      </a:endParaRPr>
                    </a:p>
                  </a:txBody>
                  <a:tcPr marL="17178" marR="17178" marT="17178" marB="0" anchor="b"/>
                </a:tc>
                <a:tc>
                  <a:txBody>
                    <a:bodyPr/>
                    <a:lstStyle/>
                    <a:p>
                      <a:pPr algn="ctr" fontAlgn="b">
                        <a:buNone/>
                      </a:pPr>
                      <a:r>
                        <a:rPr lang="en-US" sz="1800" u="none" strike="noStrike">
                          <a:effectLst/>
                        </a:rPr>
                        <a:t>$25,871.19</a:t>
                      </a:r>
                      <a:endParaRPr lang="en-US" sz="1800" b="0" i="0" u="none" strike="noStrike">
                        <a:effectLst/>
                        <a:latin typeface="Arial" panose="020B0604020202020204" pitchFamily="34" charset="0"/>
                      </a:endParaRPr>
                    </a:p>
                  </a:txBody>
                  <a:tcPr marL="17178" marR="17178" marT="17178" marB="0" anchor="b"/>
                </a:tc>
                <a:tc>
                  <a:txBody>
                    <a:bodyPr/>
                    <a:lstStyle/>
                    <a:p>
                      <a:pPr algn="ctr" fontAlgn="b">
                        <a:buNone/>
                      </a:pPr>
                      <a:r>
                        <a:rPr lang="en-US" sz="1800" u="none" strike="noStrike" dirty="0">
                          <a:effectLst/>
                        </a:rPr>
                        <a:t>$1,034,847.72</a:t>
                      </a:r>
                      <a:endParaRPr lang="en-US" sz="1800" b="0" i="0" u="none" strike="noStrike" dirty="0">
                        <a:effectLst/>
                        <a:latin typeface="Arial" panose="020B0604020202020204" pitchFamily="34" charset="0"/>
                      </a:endParaRPr>
                    </a:p>
                  </a:txBody>
                  <a:tcPr marL="17178" marR="17178" marT="17178" marB="0" anchor="b"/>
                </a:tc>
                <a:extLst>
                  <a:ext uri="{0D108BD9-81ED-4DB2-BD59-A6C34878D82A}">
                    <a16:rowId xmlns:a16="http://schemas.microsoft.com/office/drawing/2014/main" val="3898381710"/>
                  </a:ext>
                </a:extLst>
              </a:tr>
              <a:tr h="387863">
                <a:tc>
                  <a:txBody>
                    <a:bodyPr/>
                    <a:lstStyle/>
                    <a:p>
                      <a:pPr algn="l" fontAlgn="b">
                        <a:buNone/>
                      </a:pPr>
                      <a:r>
                        <a:rPr lang="en-US" sz="1800" u="none" strike="noStrike">
                          <a:effectLst/>
                        </a:rPr>
                        <a:t>2025-2026</a:t>
                      </a:r>
                      <a:endParaRPr lang="en-US" sz="1800" b="0" i="0" u="none" strike="noStrike">
                        <a:effectLst/>
                        <a:latin typeface="Arial" panose="020B0604020202020204" pitchFamily="34" charset="0"/>
                      </a:endParaRPr>
                    </a:p>
                  </a:txBody>
                  <a:tcPr marL="206131" marR="17178" marT="17178" marB="0" anchor="b"/>
                </a:tc>
                <a:tc>
                  <a:txBody>
                    <a:bodyPr/>
                    <a:lstStyle/>
                    <a:p>
                      <a:pPr algn="ctr" fontAlgn="b">
                        <a:buNone/>
                      </a:pPr>
                      <a:r>
                        <a:rPr lang="en-US" sz="1800" u="none" strike="noStrike">
                          <a:effectLst/>
                        </a:rPr>
                        <a:t>52</a:t>
                      </a:r>
                      <a:endParaRPr lang="en-US" sz="1800" b="0" i="0" u="none" strike="noStrike">
                        <a:effectLst/>
                        <a:latin typeface="Arial" panose="020B0604020202020204" pitchFamily="34" charset="0"/>
                      </a:endParaRPr>
                    </a:p>
                  </a:txBody>
                  <a:tcPr marL="17178" marR="17178" marT="17178" marB="0" anchor="b"/>
                </a:tc>
                <a:tc>
                  <a:txBody>
                    <a:bodyPr/>
                    <a:lstStyle/>
                    <a:p>
                      <a:pPr algn="ctr" fontAlgn="b">
                        <a:buNone/>
                      </a:pPr>
                      <a:r>
                        <a:rPr lang="en-US" sz="1800" u="none" strike="noStrike">
                          <a:effectLst/>
                        </a:rPr>
                        <a:t>$27,249.46</a:t>
                      </a:r>
                      <a:endParaRPr lang="en-US" sz="1800" b="0" i="0" u="none" strike="noStrike">
                        <a:effectLst/>
                        <a:latin typeface="Arial" panose="020B0604020202020204" pitchFamily="34" charset="0"/>
                      </a:endParaRPr>
                    </a:p>
                  </a:txBody>
                  <a:tcPr marL="17178" marR="17178" marT="17178" marB="0" anchor="b"/>
                </a:tc>
                <a:tc>
                  <a:txBody>
                    <a:bodyPr/>
                    <a:lstStyle/>
                    <a:p>
                      <a:pPr algn="ctr" fontAlgn="b">
                        <a:buNone/>
                      </a:pPr>
                      <a:r>
                        <a:rPr lang="en-US" sz="1800" u="none" strike="noStrike" dirty="0">
                          <a:effectLst/>
                        </a:rPr>
                        <a:t>$1,416,971.68</a:t>
                      </a:r>
                      <a:endParaRPr lang="en-US" sz="1800" b="0" i="0" u="none" strike="noStrike" dirty="0">
                        <a:effectLst/>
                        <a:latin typeface="Arial" panose="020B0604020202020204" pitchFamily="34" charset="0"/>
                      </a:endParaRPr>
                    </a:p>
                  </a:txBody>
                  <a:tcPr marL="17178" marR="17178" marT="17178" marB="0" anchor="b"/>
                </a:tc>
                <a:extLst>
                  <a:ext uri="{0D108BD9-81ED-4DB2-BD59-A6C34878D82A}">
                    <a16:rowId xmlns:a16="http://schemas.microsoft.com/office/drawing/2014/main" val="3546798463"/>
                  </a:ext>
                </a:extLst>
              </a:tr>
            </a:tbl>
          </a:graphicData>
        </a:graphic>
      </p:graphicFrame>
      <p:sp>
        <p:nvSpPr>
          <p:cNvPr id="3" name="TextBox 2">
            <a:extLst>
              <a:ext uri="{FF2B5EF4-FFF2-40B4-BE49-F238E27FC236}">
                <a16:creationId xmlns:a16="http://schemas.microsoft.com/office/drawing/2014/main" id="{CE27888D-9F11-1531-D793-852A396BCCDF}"/>
              </a:ext>
            </a:extLst>
          </p:cNvPr>
          <p:cNvSpPr txBox="1"/>
          <p:nvPr/>
        </p:nvSpPr>
        <p:spPr>
          <a:xfrm>
            <a:off x="5656613" y="6293285"/>
            <a:ext cx="3455720" cy="369332"/>
          </a:xfrm>
          <a:prstGeom prst="rect">
            <a:avLst/>
          </a:prstGeom>
          <a:noFill/>
        </p:spPr>
        <p:txBody>
          <a:bodyPr wrap="square" rtlCol="0">
            <a:spAutoFit/>
          </a:bodyPr>
          <a:lstStyle/>
          <a:p>
            <a:pPr defTabSz="914400"/>
            <a:r>
              <a:rPr lang="en-US" dirty="0">
                <a:solidFill>
                  <a:srgbClr val="000000"/>
                </a:solidFill>
                <a:latin typeface="Segoe UI"/>
              </a:rPr>
              <a:t>*as of 8/21/2026</a:t>
            </a:r>
          </a:p>
        </p:txBody>
      </p:sp>
    </p:spTree>
    <p:extLst>
      <p:ext uri="{BB962C8B-B14F-4D97-AF65-F5344CB8AC3E}">
        <p14:creationId xmlns:p14="http://schemas.microsoft.com/office/powerpoint/2010/main" val="12441056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8C69A-5EFF-A302-B1B7-EA9727B5498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0089EBD-D095-9EB6-D022-751BCBE104FC}"/>
              </a:ext>
            </a:extLst>
          </p:cNvPr>
          <p:cNvSpPr txBox="1"/>
          <p:nvPr/>
        </p:nvSpPr>
        <p:spPr>
          <a:xfrm>
            <a:off x="6400720" y="6187048"/>
            <a:ext cx="2818490" cy="581769"/>
          </a:xfrm>
          <a:prstGeom prst="rect">
            <a:avLst/>
          </a:prstGeom>
        </p:spPr>
        <p:txBody>
          <a:bodyPr vert="horz" lIns="0" tIns="45720" rIns="91440" bIns="45720" rtlCol="0" anchor="b" anchorCtr="0">
            <a:normAutofit/>
          </a:bodyPr>
          <a:lstStyle/>
          <a:p>
            <a:pPr defTabSz="914400">
              <a:spcBef>
                <a:spcPct val="0"/>
              </a:spcBef>
              <a:spcAft>
                <a:spcPts val="600"/>
              </a:spcAft>
            </a:pPr>
            <a:r>
              <a:rPr lang="en-US" sz="2000" i="1" dirty="0">
                <a:solidFill>
                  <a:srgbClr val="000000"/>
                </a:solidFill>
                <a:latin typeface="Garamond" panose="02020404030301010803" pitchFamily="18" charset="0"/>
              </a:rPr>
              <a:t>*as of 8/21/2026</a:t>
            </a:r>
          </a:p>
        </p:txBody>
      </p:sp>
      <p:graphicFrame>
        <p:nvGraphicFramePr>
          <p:cNvPr id="4" name="Table 3">
            <a:extLst>
              <a:ext uri="{FF2B5EF4-FFF2-40B4-BE49-F238E27FC236}">
                <a16:creationId xmlns:a16="http://schemas.microsoft.com/office/drawing/2014/main" id="{10EA7111-C5FB-11E5-46F9-A4F8780F60E5}"/>
              </a:ext>
            </a:extLst>
          </p:cNvPr>
          <p:cNvGraphicFramePr>
            <a:graphicFrameLocks noGrp="1"/>
          </p:cNvGraphicFramePr>
          <p:nvPr/>
        </p:nvGraphicFramePr>
        <p:xfrm>
          <a:off x="1938478" y="914400"/>
          <a:ext cx="8315045" cy="5391396"/>
        </p:xfrm>
        <a:graphic>
          <a:graphicData uri="http://schemas.openxmlformats.org/drawingml/2006/table">
            <a:tbl>
              <a:tblPr firstRow="1" bandRow="1">
                <a:tableStyleId>{5C22544A-7EE6-4342-B048-85BDC9FD1C3A}</a:tableStyleId>
              </a:tblPr>
              <a:tblGrid>
                <a:gridCol w="2221845">
                  <a:extLst>
                    <a:ext uri="{9D8B030D-6E8A-4147-A177-3AD203B41FA5}">
                      <a16:colId xmlns:a16="http://schemas.microsoft.com/office/drawing/2014/main" val="2947991479"/>
                    </a:ext>
                  </a:extLst>
                </a:gridCol>
                <a:gridCol w="1365662">
                  <a:extLst>
                    <a:ext uri="{9D8B030D-6E8A-4147-A177-3AD203B41FA5}">
                      <a16:colId xmlns:a16="http://schemas.microsoft.com/office/drawing/2014/main" val="1481579482"/>
                    </a:ext>
                  </a:extLst>
                </a:gridCol>
                <a:gridCol w="2339439">
                  <a:extLst>
                    <a:ext uri="{9D8B030D-6E8A-4147-A177-3AD203B41FA5}">
                      <a16:colId xmlns:a16="http://schemas.microsoft.com/office/drawing/2014/main" val="315329166"/>
                    </a:ext>
                  </a:extLst>
                </a:gridCol>
                <a:gridCol w="2388099">
                  <a:extLst>
                    <a:ext uri="{9D8B030D-6E8A-4147-A177-3AD203B41FA5}">
                      <a16:colId xmlns:a16="http://schemas.microsoft.com/office/drawing/2014/main" val="517971771"/>
                    </a:ext>
                  </a:extLst>
                </a:gridCol>
              </a:tblGrid>
              <a:tr h="449283">
                <a:tc>
                  <a:txBody>
                    <a:bodyPr/>
                    <a:lstStyle/>
                    <a:p>
                      <a:pPr algn="l" fontAlgn="b">
                        <a:buNone/>
                      </a:pPr>
                      <a:r>
                        <a:rPr lang="en-US" sz="1500" u="none" strike="noStrike" dirty="0">
                          <a:effectLst/>
                        </a:rPr>
                        <a:t>Coverage/Policy Year</a:t>
                      </a:r>
                      <a:endParaRPr lang="en-US" sz="1500" b="1" i="0" u="none" strike="noStrike" dirty="0">
                        <a:solidFill>
                          <a:srgbClr val="000000"/>
                        </a:solidFill>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Claim Count</a:t>
                      </a:r>
                      <a:endParaRPr lang="en-US" sz="1500" b="1" i="0" u="none" strike="noStrike">
                        <a:solidFill>
                          <a:srgbClr val="000000"/>
                        </a:solidFill>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Average Incurred</a:t>
                      </a:r>
                      <a:endParaRPr lang="en-US" sz="1500" b="1" i="0" u="none" strike="noStrike">
                        <a:solidFill>
                          <a:srgbClr val="000000"/>
                        </a:solidFill>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Incurred Total</a:t>
                      </a:r>
                      <a:endParaRPr lang="en-US" sz="1500" b="1" i="0" u="none" strike="noStrike">
                        <a:solidFill>
                          <a:srgbClr val="000000"/>
                        </a:solidFill>
                        <a:effectLst/>
                        <a:latin typeface="Arial" panose="020B0604020202020204" pitchFamily="34" charset="0"/>
                      </a:endParaRPr>
                    </a:p>
                  </a:txBody>
                  <a:tcPr marL="14656" marR="14656" marT="14656" marB="0" anchor="b"/>
                </a:tc>
                <a:extLst>
                  <a:ext uri="{0D108BD9-81ED-4DB2-BD59-A6C34878D82A}">
                    <a16:rowId xmlns:a16="http://schemas.microsoft.com/office/drawing/2014/main" val="3653411354"/>
                  </a:ext>
                </a:extLst>
              </a:tr>
              <a:tr h="449283">
                <a:tc>
                  <a:txBody>
                    <a:bodyPr/>
                    <a:lstStyle/>
                    <a:p>
                      <a:pPr algn="l" fontAlgn="b">
                        <a:buNone/>
                      </a:pPr>
                      <a:r>
                        <a:rPr lang="en-US" sz="1500" u="none" strike="noStrike">
                          <a:effectLst/>
                        </a:rPr>
                        <a:t>Workers Compensation</a:t>
                      </a:r>
                      <a:endParaRPr lang="en-US" sz="1500" b="1" i="0" u="none" strike="noStrike">
                        <a:solidFill>
                          <a:srgbClr val="000000"/>
                        </a:solidFill>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871</a:t>
                      </a:r>
                      <a:endParaRPr lang="en-US" sz="1500" b="1" i="0" u="none" strike="noStrike">
                        <a:solidFill>
                          <a:srgbClr val="000000"/>
                        </a:solidFill>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$7,995.78</a:t>
                      </a:r>
                      <a:endParaRPr lang="en-US" sz="1500" b="1" i="0" u="none" strike="noStrike">
                        <a:solidFill>
                          <a:srgbClr val="000000"/>
                        </a:solidFill>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$6,964,324.15</a:t>
                      </a:r>
                      <a:endParaRPr lang="en-US" sz="1500" b="1" i="0" u="none" strike="noStrike">
                        <a:solidFill>
                          <a:srgbClr val="000000"/>
                        </a:solidFill>
                        <a:effectLst/>
                        <a:latin typeface="Arial" panose="020B0604020202020204" pitchFamily="34" charset="0"/>
                      </a:endParaRPr>
                    </a:p>
                  </a:txBody>
                  <a:tcPr marL="14656" marR="14656" marT="14656" marB="0" anchor="b"/>
                </a:tc>
                <a:extLst>
                  <a:ext uri="{0D108BD9-81ED-4DB2-BD59-A6C34878D82A}">
                    <a16:rowId xmlns:a16="http://schemas.microsoft.com/office/drawing/2014/main" val="1752210009"/>
                  </a:ext>
                </a:extLst>
              </a:tr>
              <a:tr h="449283">
                <a:tc>
                  <a:txBody>
                    <a:bodyPr/>
                    <a:lstStyle/>
                    <a:p>
                      <a:pPr algn="l" fontAlgn="b">
                        <a:buNone/>
                      </a:pPr>
                      <a:r>
                        <a:rPr lang="en-US" sz="1500" u="none" strike="noStrike" dirty="0">
                          <a:effectLst/>
                        </a:rPr>
                        <a:t>2017-2018</a:t>
                      </a:r>
                      <a:endParaRPr lang="en-US" sz="1500" b="0" i="0" u="none" strike="noStrike" dirty="0">
                        <a:effectLst/>
                        <a:latin typeface="Arial" panose="020B0604020202020204" pitchFamily="34" charset="0"/>
                      </a:endParaRPr>
                    </a:p>
                  </a:txBody>
                  <a:tcPr marL="14656" marR="175869" marT="14656" marB="0" anchor="b"/>
                </a:tc>
                <a:tc>
                  <a:txBody>
                    <a:bodyPr/>
                    <a:lstStyle/>
                    <a:p>
                      <a:pPr algn="ctr" fontAlgn="b">
                        <a:buNone/>
                      </a:pPr>
                      <a:r>
                        <a:rPr lang="en-US" sz="1500" u="none" strike="noStrike">
                          <a:effectLst/>
                        </a:rPr>
                        <a:t>102</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$10,993.36</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$1,121,322.97</a:t>
                      </a:r>
                      <a:endParaRPr lang="en-US" sz="1500" b="0" i="0" u="none" strike="noStrike">
                        <a:effectLst/>
                        <a:latin typeface="Arial" panose="020B0604020202020204" pitchFamily="34" charset="0"/>
                      </a:endParaRPr>
                    </a:p>
                  </a:txBody>
                  <a:tcPr marL="14656" marR="14656" marT="14656" marB="0" anchor="b"/>
                </a:tc>
                <a:extLst>
                  <a:ext uri="{0D108BD9-81ED-4DB2-BD59-A6C34878D82A}">
                    <a16:rowId xmlns:a16="http://schemas.microsoft.com/office/drawing/2014/main" val="2601818444"/>
                  </a:ext>
                </a:extLst>
              </a:tr>
              <a:tr h="449283">
                <a:tc>
                  <a:txBody>
                    <a:bodyPr/>
                    <a:lstStyle/>
                    <a:p>
                      <a:pPr algn="l" fontAlgn="b">
                        <a:buNone/>
                      </a:pPr>
                      <a:r>
                        <a:rPr lang="en-US" sz="1500" u="none" strike="noStrike" dirty="0">
                          <a:effectLst/>
                        </a:rPr>
                        <a:t>2018-2019</a:t>
                      </a:r>
                      <a:endParaRPr lang="en-US" sz="1500" b="0" i="0" u="none" strike="noStrike" dirty="0">
                        <a:effectLst/>
                        <a:latin typeface="Arial" panose="020B0604020202020204" pitchFamily="34" charset="0"/>
                      </a:endParaRPr>
                    </a:p>
                  </a:txBody>
                  <a:tcPr marL="14656" marR="175869" marT="14656" marB="0" anchor="b"/>
                </a:tc>
                <a:tc>
                  <a:txBody>
                    <a:bodyPr/>
                    <a:lstStyle/>
                    <a:p>
                      <a:pPr algn="ctr" fontAlgn="b">
                        <a:buNone/>
                      </a:pPr>
                      <a:r>
                        <a:rPr lang="en-US" sz="1500" u="none" strike="noStrike">
                          <a:effectLst/>
                        </a:rPr>
                        <a:t>103</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$6,940.87</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$714,909.10</a:t>
                      </a:r>
                      <a:endParaRPr lang="en-US" sz="1500" b="0" i="0" u="none" strike="noStrike">
                        <a:effectLst/>
                        <a:latin typeface="Arial" panose="020B0604020202020204" pitchFamily="34" charset="0"/>
                      </a:endParaRPr>
                    </a:p>
                  </a:txBody>
                  <a:tcPr marL="14656" marR="14656" marT="14656" marB="0" anchor="b"/>
                </a:tc>
                <a:extLst>
                  <a:ext uri="{0D108BD9-81ED-4DB2-BD59-A6C34878D82A}">
                    <a16:rowId xmlns:a16="http://schemas.microsoft.com/office/drawing/2014/main" val="494900927"/>
                  </a:ext>
                </a:extLst>
              </a:tr>
              <a:tr h="449283">
                <a:tc>
                  <a:txBody>
                    <a:bodyPr/>
                    <a:lstStyle/>
                    <a:p>
                      <a:pPr algn="l" fontAlgn="b">
                        <a:buNone/>
                      </a:pPr>
                      <a:r>
                        <a:rPr lang="en-US" sz="1500" u="none" strike="noStrike" dirty="0">
                          <a:effectLst/>
                        </a:rPr>
                        <a:t>2019-2020</a:t>
                      </a:r>
                      <a:endParaRPr lang="en-US" sz="1500" b="0" i="0" u="none" strike="noStrike" dirty="0">
                        <a:effectLst/>
                        <a:latin typeface="Arial" panose="020B0604020202020204" pitchFamily="34" charset="0"/>
                      </a:endParaRPr>
                    </a:p>
                  </a:txBody>
                  <a:tcPr marL="14656" marR="175869" marT="14656" marB="0" anchor="b"/>
                </a:tc>
                <a:tc>
                  <a:txBody>
                    <a:bodyPr/>
                    <a:lstStyle/>
                    <a:p>
                      <a:pPr algn="ctr" fontAlgn="b">
                        <a:buNone/>
                      </a:pPr>
                      <a:r>
                        <a:rPr lang="en-US" sz="1500" u="none" strike="noStrike">
                          <a:effectLst/>
                        </a:rPr>
                        <a:t>91</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$8,198.09</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$746,026.32</a:t>
                      </a:r>
                      <a:endParaRPr lang="en-US" sz="1500" b="0" i="0" u="none" strike="noStrike">
                        <a:effectLst/>
                        <a:latin typeface="Arial" panose="020B0604020202020204" pitchFamily="34" charset="0"/>
                      </a:endParaRPr>
                    </a:p>
                  </a:txBody>
                  <a:tcPr marL="14656" marR="14656" marT="14656" marB="0" anchor="b"/>
                </a:tc>
                <a:extLst>
                  <a:ext uri="{0D108BD9-81ED-4DB2-BD59-A6C34878D82A}">
                    <a16:rowId xmlns:a16="http://schemas.microsoft.com/office/drawing/2014/main" val="1132388976"/>
                  </a:ext>
                </a:extLst>
              </a:tr>
              <a:tr h="449283">
                <a:tc>
                  <a:txBody>
                    <a:bodyPr/>
                    <a:lstStyle/>
                    <a:p>
                      <a:pPr algn="l" fontAlgn="b">
                        <a:buNone/>
                      </a:pPr>
                      <a:r>
                        <a:rPr lang="en-US" sz="1500" u="none" strike="noStrike" dirty="0">
                          <a:effectLst/>
                        </a:rPr>
                        <a:t>2020-2021</a:t>
                      </a:r>
                      <a:endParaRPr lang="en-US" sz="1500" b="0" i="0" u="none" strike="noStrike" dirty="0">
                        <a:effectLst/>
                        <a:latin typeface="Arial" panose="020B0604020202020204" pitchFamily="34" charset="0"/>
                      </a:endParaRPr>
                    </a:p>
                  </a:txBody>
                  <a:tcPr marL="14656" marR="175869" marT="14656" marB="0" anchor="b"/>
                </a:tc>
                <a:tc>
                  <a:txBody>
                    <a:bodyPr/>
                    <a:lstStyle/>
                    <a:p>
                      <a:pPr algn="ctr" fontAlgn="b">
                        <a:buNone/>
                      </a:pPr>
                      <a:r>
                        <a:rPr lang="en-US" sz="1500" u="none" strike="noStrike">
                          <a:effectLst/>
                        </a:rPr>
                        <a:t>80</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$8,419.53</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$673,562.07</a:t>
                      </a:r>
                      <a:endParaRPr lang="en-US" sz="1500" b="0" i="0" u="none" strike="noStrike">
                        <a:effectLst/>
                        <a:latin typeface="Arial" panose="020B0604020202020204" pitchFamily="34" charset="0"/>
                      </a:endParaRPr>
                    </a:p>
                  </a:txBody>
                  <a:tcPr marL="14656" marR="14656" marT="14656" marB="0" anchor="b"/>
                </a:tc>
                <a:extLst>
                  <a:ext uri="{0D108BD9-81ED-4DB2-BD59-A6C34878D82A}">
                    <a16:rowId xmlns:a16="http://schemas.microsoft.com/office/drawing/2014/main" val="4290363862"/>
                  </a:ext>
                </a:extLst>
              </a:tr>
              <a:tr h="449283">
                <a:tc>
                  <a:txBody>
                    <a:bodyPr/>
                    <a:lstStyle/>
                    <a:p>
                      <a:pPr algn="l" fontAlgn="b">
                        <a:buNone/>
                      </a:pPr>
                      <a:r>
                        <a:rPr lang="en-US" sz="1500" u="none" strike="noStrike" dirty="0">
                          <a:effectLst/>
                        </a:rPr>
                        <a:t>2021-2022</a:t>
                      </a:r>
                      <a:endParaRPr lang="en-US" sz="1500" b="0" i="0" u="none" strike="noStrike" dirty="0">
                        <a:effectLst/>
                        <a:latin typeface="Arial" panose="020B0604020202020204" pitchFamily="34" charset="0"/>
                      </a:endParaRPr>
                    </a:p>
                  </a:txBody>
                  <a:tcPr marL="14656" marR="175869" marT="14656" marB="0" anchor="b"/>
                </a:tc>
                <a:tc>
                  <a:txBody>
                    <a:bodyPr/>
                    <a:lstStyle/>
                    <a:p>
                      <a:pPr algn="ctr" fontAlgn="b">
                        <a:buNone/>
                      </a:pPr>
                      <a:r>
                        <a:rPr lang="en-US" sz="1500" u="none" strike="noStrike">
                          <a:effectLst/>
                        </a:rPr>
                        <a:t>100</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$7,721.66</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$772,165.62</a:t>
                      </a:r>
                      <a:endParaRPr lang="en-US" sz="1500" b="0" i="0" u="none" strike="noStrike">
                        <a:effectLst/>
                        <a:latin typeface="Arial" panose="020B0604020202020204" pitchFamily="34" charset="0"/>
                      </a:endParaRPr>
                    </a:p>
                  </a:txBody>
                  <a:tcPr marL="14656" marR="14656" marT="14656" marB="0" anchor="b"/>
                </a:tc>
                <a:extLst>
                  <a:ext uri="{0D108BD9-81ED-4DB2-BD59-A6C34878D82A}">
                    <a16:rowId xmlns:a16="http://schemas.microsoft.com/office/drawing/2014/main" val="1960304741"/>
                  </a:ext>
                </a:extLst>
              </a:tr>
              <a:tr h="449283">
                <a:tc>
                  <a:txBody>
                    <a:bodyPr/>
                    <a:lstStyle/>
                    <a:p>
                      <a:pPr algn="l" fontAlgn="b">
                        <a:buNone/>
                      </a:pPr>
                      <a:r>
                        <a:rPr lang="en-US" sz="1500" u="none" strike="noStrike" dirty="0">
                          <a:effectLst/>
                        </a:rPr>
                        <a:t>2022-2023</a:t>
                      </a:r>
                      <a:endParaRPr lang="en-US" sz="1500" b="0" i="0" u="none" strike="noStrike" dirty="0">
                        <a:effectLst/>
                        <a:latin typeface="Arial" panose="020B0604020202020204" pitchFamily="34" charset="0"/>
                      </a:endParaRPr>
                    </a:p>
                  </a:txBody>
                  <a:tcPr marL="14656" marR="175869" marT="14656" marB="0" anchor="b"/>
                </a:tc>
                <a:tc>
                  <a:txBody>
                    <a:bodyPr/>
                    <a:lstStyle/>
                    <a:p>
                      <a:pPr algn="ctr" fontAlgn="b">
                        <a:buNone/>
                      </a:pPr>
                      <a:r>
                        <a:rPr lang="en-US" sz="1500" u="none" strike="noStrike">
                          <a:effectLst/>
                        </a:rPr>
                        <a:t>92</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$5,914.19</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$544,105.73</a:t>
                      </a:r>
                      <a:endParaRPr lang="en-US" sz="1500" b="0" i="0" u="none" strike="noStrike">
                        <a:effectLst/>
                        <a:latin typeface="Arial" panose="020B0604020202020204" pitchFamily="34" charset="0"/>
                      </a:endParaRPr>
                    </a:p>
                  </a:txBody>
                  <a:tcPr marL="14656" marR="14656" marT="14656" marB="0" anchor="b"/>
                </a:tc>
                <a:extLst>
                  <a:ext uri="{0D108BD9-81ED-4DB2-BD59-A6C34878D82A}">
                    <a16:rowId xmlns:a16="http://schemas.microsoft.com/office/drawing/2014/main" val="2533323303"/>
                  </a:ext>
                </a:extLst>
              </a:tr>
              <a:tr h="449283">
                <a:tc>
                  <a:txBody>
                    <a:bodyPr/>
                    <a:lstStyle/>
                    <a:p>
                      <a:pPr algn="l" fontAlgn="b">
                        <a:buNone/>
                      </a:pPr>
                      <a:r>
                        <a:rPr lang="en-US" sz="1500" u="none" strike="noStrike" dirty="0">
                          <a:effectLst/>
                        </a:rPr>
                        <a:t>2023-2024</a:t>
                      </a:r>
                      <a:endParaRPr lang="en-US" sz="1500" b="0" i="0" u="none" strike="noStrike" dirty="0">
                        <a:effectLst/>
                        <a:latin typeface="Arial" panose="020B0604020202020204" pitchFamily="34" charset="0"/>
                      </a:endParaRPr>
                    </a:p>
                  </a:txBody>
                  <a:tcPr marL="14656" marR="175869" marT="14656" marB="0" anchor="b"/>
                </a:tc>
                <a:tc>
                  <a:txBody>
                    <a:bodyPr/>
                    <a:lstStyle/>
                    <a:p>
                      <a:pPr algn="ctr" fontAlgn="b">
                        <a:buNone/>
                      </a:pPr>
                      <a:r>
                        <a:rPr lang="en-US" sz="1500" u="none" strike="noStrike">
                          <a:effectLst/>
                        </a:rPr>
                        <a:t>97</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$7,850.77</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$761,524.68</a:t>
                      </a:r>
                      <a:endParaRPr lang="en-US" sz="1500" b="0" i="0" u="none" strike="noStrike">
                        <a:effectLst/>
                        <a:latin typeface="Arial" panose="020B0604020202020204" pitchFamily="34" charset="0"/>
                      </a:endParaRPr>
                    </a:p>
                  </a:txBody>
                  <a:tcPr marL="14656" marR="14656" marT="14656" marB="0" anchor="b"/>
                </a:tc>
                <a:extLst>
                  <a:ext uri="{0D108BD9-81ED-4DB2-BD59-A6C34878D82A}">
                    <a16:rowId xmlns:a16="http://schemas.microsoft.com/office/drawing/2014/main" val="620806743"/>
                  </a:ext>
                </a:extLst>
              </a:tr>
              <a:tr h="449283">
                <a:tc>
                  <a:txBody>
                    <a:bodyPr/>
                    <a:lstStyle/>
                    <a:p>
                      <a:pPr algn="l" fontAlgn="b">
                        <a:buNone/>
                      </a:pPr>
                      <a:r>
                        <a:rPr lang="en-US" sz="1500" u="none" strike="noStrike" dirty="0">
                          <a:effectLst/>
                        </a:rPr>
                        <a:t>2024-2025</a:t>
                      </a:r>
                      <a:endParaRPr lang="en-US" sz="1500" b="0" i="0" u="none" strike="noStrike" dirty="0">
                        <a:effectLst/>
                        <a:latin typeface="Arial" panose="020B0604020202020204" pitchFamily="34" charset="0"/>
                      </a:endParaRPr>
                    </a:p>
                  </a:txBody>
                  <a:tcPr marL="14656" marR="175869" marT="14656" marB="0" anchor="b"/>
                </a:tc>
                <a:tc>
                  <a:txBody>
                    <a:bodyPr/>
                    <a:lstStyle/>
                    <a:p>
                      <a:pPr algn="ctr" fontAlgn="b">
                        <a:buNone/>
                      </a:pPr>
                      <a:r>
                        <a:rPr lang="en-US" sz="1500" u="none" strike="noStrike">
                          <a:effectLst/>
                        </a:rPr>
                        <a:t>111</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$9,993.38</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$1,109,265.22</a:t>
                      </a:r>
                      <a:endParaRPr lang="en-US" sz="1500" b="0" i="0" u="none" strike="noStrike">
                        <a:effectLst/>
                        <a:latin typeface="Arial" panose="020B0604020202020204" pitchFamily="34" charset="0"/>
                      </a:endParaRPr>
                    </a:p>
                  </a:txBody>
                  <a:tcPr marL="14656" marR="14656" marT="14656" marB="0" anchor="b"/>
                </a:tc>
                <a:extLst>
                  <a:ext uri="{0D108BD9-81ED-4DB2-BD59-A6C34878D82A}">
                    <a16:rowId xmlns:a16="http://schemas.microsoft.com/office/drawing/2014/main" val="4242935631"/>
                  </a:ext>
                </a:extLst>
              </a:tr>
              <a:tr h="449283">
                <a:tc>
                  <a:txBody>
                    <a:bodyPr/>
                    <a:lstStyle/>
                    <a:p>
                      <a:pPr algn="l" fontAlgn="b">
                        <a:buNone/>
                      </a:pPr>
                      <a:r>
                        <a:rPr lang="en-US" sz="1500" u="none" strike="noStrike" dirty="0">
                          <a:effectLst/>
                        </a:rPr>
                        <a:t>2025-2026</a:t>
                      </a:r>
                      <a:endParaRPr lang="en-US" sz="1500" b="0" i="0" u="none" strike="noStrike" dirty="0">
                        <a:effectLst/>
                        <a:latin typeface="Arial" panose="020B0604020202020204" pitchFamily="34" charset="0"/>
                      </a:endParaRPr>
                    </a:p>
                  </a:txBody>
                  <a:tcPr marL="14656" marR="175869" marT="14656" marB="0" anchor="b"/>
                </a:tc>
                <a:tc>
                  <a:txBody>
                    <a:bodyPr/>
                    <a:lstStyle/>
                    <a:p>
                      <a:pPr algn="ctr" fontAlgn="b">
                        <a:buNone/>
                      </a:pPr>
                      <a:r>
                        <a:rPr lang="en-US" sz="1500" u="none" strike="noStrike">
                          <a:effectLst/>
                        </a:rPr>
                        <a:t>95</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$5,488.87</a:t>
                      </a:r>
                      <a:endParaRPr lang="en-US" sz="1500" b="0" i="0" u="none" strike="noStrike">
                        <a:effectLst/>
                        <a:latin typeface="Arial" panose="020B0604020202020204" pitchFamily="34" charset="0"/>
                      </a:endParaRPr>
                    </a:p>
                  </a:txBody>
                  <a:tcPr marL="14656" marR="14656" marT="14656" marB="0" anchor="b"/>
                </a:tc>
                <a:tc>
                  <a:txBody>
                    <a:bodyPr/>
                    <a:lstStyle/>
                    <a:p>
                      <a:pPr algn="ctr" fontAlgn="b">
                        <a:buNone/>
                      </a:pPr>
                      <a:r>
                        <a:rPr lang="en-US" sz="1500" u="none" strike="noStrike">
                          <a:effectLst/>
                        </a:rPr>
                        <a:t>$521,442.44</a:t>
                      </a:r>
                      <a:endParaRPr lang="en-US" sz="1500" b="0" i="0" u="none" strike="noStrike">
                        <a:effectLst/>
                        <a:latin typeface="Arial" panose="020B0604020202020204" pitchFamily="34" charset="0"/>
                      </a:endParaRPr>
                    </a:p>
                  </a:txBody>
                  <a:tcPr marL="14656" marR="14656" marT="14656" marB="0" anchor="b"/>
                </a:tc>
                <a:extLst>
                  <a:ext uri="{0D108BD9-81ED-4DB2-BD59-A6C34878D82A}">
                    <a16:rowId xmlns:a16="http://schemas.microsoft.com/office/drawing/2014/main" val="374731796"/>
                  </a:ext>
                </a:extLst>
              </a:tr>
              <a:tr h="449283">
                <a:tc>
                  <a:txBody>
                    <a:bodyPr/>
                    <a:lstStyle/>
                    <a:p>
                      <a:pPr algn="l" fontAlgn="b">
                        <a:buNone/>
                      </a:pPr>
                      <a:r>
                        <a:rPr lang="en-US" sz="1500" b="1" u="none" strike="noStrike" dirty="0">
                          <a:solidFill>
                            <a:schemeClr val="bg1"/>
                          </a:solidFill>
                          <a:effectLst/>
                        </a:rPr>
                        <a:t>Grand Total</a:t>
                      </a:r>
                      <a:endParaRPr lang="en-US" sz="1500" b="1" i="0" u="none" strike="noStrike" dirty="0">
                        <a:solidFill>
                          <a:schemeClr val="bg1"/>
                        </a:solidFill>
                        <a:effectLst/>
                        <a:latin typeface="Arial" panose="020B0604020202020204" pitchFamily="34" charset="0"/>
                      </a:endParaRPr>
                    </a:p>
                  </a:txBody>
                  <a:tcPr marL="14656" marR="14656" marT="14656" marB="0" anchor="b">
                    <a:solidFill>
                      <a:schemeClr val="accent1"/>
                    </a:solidFill>
                  </a:tcPr>
                </a:tc>
                <a:tc>
                  <a:txBody>
                    <a:bodyPr/>
                    <a:lstStyle/>
                    <a:p>
                      <a:pPr algn="ctr" fontAlgn="b">
                        <a:buNone/>
                      </a:pPr>
                      <a:r>
                        <a:rPr lang="en-US" sz="1500" b="1" u="none" strike="noStrike" dirty="0">
                          <a:solidFill>
                            <a:schemeClr val="bg1"/>
                          </a:solidFill>
                          <a:effectLst/>
                        </a:rPr>
                        <a:t>871</a:t>
                      </a:r>
                      <a:endParaRPr lang="en-US" sz="1500" b="1" i="0" u="none" strike="noStrike" dirty="0">
                        <a:solidFill>
                          <a:schemeClr val="bg1"/>
                        </a:solidFill>
                        <a:effectLst/>
                        <a:latin typeface="Arial" panose="020B0604020202020204" pitchFamily="34" charset="0"/>
                      </a:endParaRPr>
                    </a:p>
                  </a:txBody>
                  <a:tcPr marL="14656" marR="14656" marT="14656" marB="0" anchor="b">
                    <a:solidFill>
                      <a:schemeClr val="accent1"/>
                    </a:solidFill>
                  </a:tcPr>
                </a:tc>
                <a:tc>
                  <a:txBody>
                    <a:bodyPr/>
                    <a:lstStyle/>
                    <a:p>
                      <a:pPr algn="ctr" fontAlgn="b">
                        <a:buNone/>
                      </a:pPr>
                      <a:r>
                        <a:rPr lang="en-US" sz="1500" b="1" u="none" strike="noStrike" dirty="0">
                          <a:solidFill>
                            <a:schemeClr val="bg1"/>
                          </a:solidFill>
                          <a:effectLst/>
                        </a:rPr>
                        <a:t>$7,995.78</a:t>
                      </a:r>
                      <a:endParaRPr lang="en-US" sz="1500" b="1" i="0" u="none" strike="noStrike" dirty="0">
                        <a:solidFill>
                          <a:schemeClr val="bg1"/>
                        </a:solidFill>
                        <a:effectLst/>
                        <a:latin typeface="Arial" panose="020B0604020202020204" pitchFamily="34" charset="0"/>
                      </a:endParaRPr>
                    </a:p>
                  </a:txBody>
                  <a:tcPr marL="14656" marR="14656" marT="14656" marB="0" anchor="b">
                    <a:solidFill>
                      <a:schemeClr val="accent1"/>
                    </a:solidFill>
                  </a:tcPr>
                </a:tc>
                <a:tc>
                  <a:txBody>
                    <a:bodyPr/>
                    <a:lstStyle/>
                    <a:p>
                      <a:pPr algn="ctr" fontAlgn="b">
                        <a:buNone/>
                      </a:pPr>
                      <a:r>
                        <a:rPr lang="en-US" sz="1500" b="1" u="none" strike="noStrike" dirty="0">
                          <a:solidFill>
                            <a:schemeClr val="bg1"/>
                          </a:solidFill>
                          <a:effectLst/>
                        </a:rPr>
                        <a:t>$6,964,324.15</a:t>
                      </a:r>
                      <a:endParaRPr lang="en-US" sz="1500" b="1" i="0" u="none" strike="noStrike" dirty="0">
                        <a:solidFill>
                          <a:schemeClr val="bg1"/>
                        </a:solidFill>
                        <a:effectLst/>
                        <a:latin typeface="Arial" panose="020B0604020202020204" pitchFamily="34" charset="0"/>
                      </a:endParaRPr>
                    </a:p>
                  </a:txBody>
                  <a:tcPr marL="14656" marR="14656" marT="14656" marB="0" anchor="b">
                    <a:solidFill>
                      <a:schemeClr val="accent1"/>
                    </a:solidFill>
                  </a:tcPr>
                </a:tc>
                <a:extLst>
                  <a:ext uri="{0D108BD9-81ED-4DB2-BD59-A6C34878D82A}">
                    <a16:rowId xmlns:a16="http://schemas.microsoft.com/office/drawing/2014/main" val="3834372632"/>
                  </a:ext>
                </a:extLst>
              </a:tr>
            </a:tbl>
          </a:graphicData>
        </a:graphic>
      </p:graphicFrame>
    </p:spTree>
    <p:extLst>
      <p:ext uri="{BB962C8B-B14F-4D97-AF65-F5344CB8AC3E}">
        <p14:creationId xmlns:p14="http://schemas.microsoft.com/office/powerpoint/2010/main" val="3306908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9C872-78FF-31F4-5EBD-359BCB6BB2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78799F-B7BE-0C0E-B811-A7333B656915}"/>
              </a:ext>
            </a:extLst>
          </p:cNvPr>
          <p:cNvSpPr>
            <a:spLocks noGrp="1"/>
          </p:cNvSpPr>
          <p:nvPr>
            <p:ph type="title"/>
          </p:nvPr>
        </p:nvSpPr>
        <p:spPr/>
        <p:txBody>
          <a:bodyPr/>
          <a:lstStyle/>
          <a:p>
            <a:r>
              <a:rPr lang="en-US" dirty="0"/>
              <a:t>Worker’s Compensation Claim Scenario</a:t>
            </a:r>
          </a:p>
        </p:txBody>
      </p:sp>
      <p:sp>
        <p:nvSpPr>
          <p:cNvPr id="3" name="Content Placeholder 2">
            <a:extLst>
              <a:ext uri="{FF2B5EF4-FFF2-40B4-BE49-F238E27FC236}">
                <a16:creationId xmlns:a16="http://schemas.microsoft.com/office/drawing/2014/main" id="{1A6CF8F1-4124-5D1C-C453-D9AB3A509CF5}"/>
              </a:ext>
            </a:extLst>
          </p:cNvPr>
          <p:cNvSpPr>
            <a:spLocks noGrp="1"/>
          </p:cNvSpPr>
          <p:nvPr>
            <p:ph sz="quarter" idx="15"/>
          </p:nvPr>
        </p:nvSpPr>
        <p:spPr>
          <a:xfrm>
            <a:off x="2209800" y="2002519"/>
            <a:ext cx="8458200" cy="4855481"/>
          </a:xfrm>
        </p:spPr>
        <p:txBody>
          <a:bodyPr>
            <a:normAutofit lnSpcReduction="10000"/>
          </a:bodyPr>
          <a:lstStyle/>
          <a:p>
            <a:pPr lvl="1"/>
            <a:r>
              <a:rPr lang="en-US" sz="2200" dirty="0"/>
              <a:t>Employee is cleaning out gutters while standing on a ladder, falling 8 feet to the ground, breaking arm, fracturing 3 ribs and is transported to the hospital via ambulance </a:t>
            </a:r>
          </a:p>
          <a:p>
            <a:pPr lvl="2"/>
            <a:r>
              <a:rPr lang="en-US" sz="1900" dirty="0"/>
              <a:t>Misses 12 weeks of work due to surgery and broken bone recovery</a:t>
            </a:r>
          </a:p>
          <a:p>
            <a:pPr lvl="2"/>
            <a:r>
              <a:rPr lang="en-US" sz="1900" dirty="0"/>
              <a:t>On light duty for 6 additional weeks</a:t>
            </a:r>
          </a:p>
          <a:p>
            <a:pPr lvl="2"/>
            <a:r>
              <a:rPr lang="en-US" sz="1900" dirty="0"/>
              <a:t>Back to work, released from care 25 weeks after injury </a:t>
            </a:r>
          </a:p>
          <a:p>
            <a:pPr lvl="2"/>
            <a:r>
              <a:rPr lang="en-US" sz="1900" dirty="0"/>
              <a:t>Medical costs: $35,543</a:t>
            </a:r>
          </a:p>
          <a:p>
            <a:pPr lvl="2"/>
            <a:r>
              <a:rPr lang="en-US" sz="1900" dirty="0"/>
              <a:t>Indemnity costs: $48,435</a:t>
            </a:r>
          </a:p>
          <a:p>
            <a:pPr lvl="2"/>
            <a:r>
              <a:rPr lang="en-US" sz="1900" dirty="0"/>
              <a:t>Total Incurred: $83,978</a:t>
            </a:r>
          </a:p>
          <a:p>
            <a:pPr lvl="1"/>
            <a:r>
              <a:rPr lang="en-US" sz="2200" dirty="0"/>
              <a:t>Should this employee have been cleaning gutters on a ladder?</a:t>
            </a:r>
          </a:p>
          <a:p>
            <a:pPr lvl="2"/>
            <a:r>
              <a:rPr lang="en-US" dirty="0"/>
              <a:t>How was the ladder set up?</a:t>
            </a:r>
          </a:p>
          <a:p>
            <a:pPr lvl="2"/>
            <a:r>
              <a:rPr lang="en-US" dirty="0"/>
              <a:t>Training on ladder safety?</a:t>
            </a:r>
          </a:p>
          <a:p>
            <a:pPr lvl="2"/>
            <a:r>
              <a:rPr lang="en-US" dirty="0"/>
              <a:t>Condition of ladder?</a:t>
            </a:r>
            <a:endParaRPr lang="en-US" sz="1600" dirty="0"/>
          </a:p>
        </p:txBody>
      </p:sp>
    </p:spTree>
    <p:extLst>
      <p:ext uri="{BB962C8B-B14F-4D97-AF65-F5344CB8AC3E}">
        <p14:creationId xmlns:p14="http://schemas.microsoft.com/office/powerpoint/2010/main" val="23718792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73F60-0F97-0EFC-B819-254D4079EF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744684-8F16-4029-481F-B4A68361D1B9}"/>
              </a:ext>
            </a:extLst>
          </p:cNvPr>
          <p:cNvSpPr>
            <a:spLocks noGrp="1"/>
          </p:cNvSpPr>
          <p:nvPr>
            <p:ph type="title"/>
          </p:nvPr>
        </p:nvSpPr>
        <p:spPr/>
        <p:txBody>
          <a:bodyPr/>
          <a:lstStyle/>
          <a:p>
            <a:r>
              <a:rPr lang="en-US" dirty="0"/>
              <a:t>Property Damage Claim Scenario</a:t>
            </a:r>
          </a:p>
        </p:txBody>
      </p:sp>
      <p:sp>
        <p:nvSpPr>
          <p:cNvPr id="3" name="Content Placeholder 2">
            <a:extLst>
              <a:ext uri="{FF2B5EF4-FFF2-40B4-BE49-F238E27FC236}">
                <a16:creationId xmlns:a16="http://schemas.microsoft.com/office/drawing/2014/main" id="{FA247EAE-6ED6-9AE9-8FA3-736EE1A55C70}"/>
              </a:ext>
            </a:extLst>
          </p:cNvPr>
          <p:cNvSpPr>
            <a:spLocks noGrp="1"/>
          </p:cNvSpPr>
          <p:nvPr>
            <p:ph sz="quarter" idx="15"/>
          </p:nvPr>
        </p:nvSpPr>
        <p:spPr>
          <a:xfrm>
            <a:off x="2209800" y="2002519"/>
            <a:ext cx="8458200" cy="4855481"/>
          </a:xfrm>
        </p:spPr>
        <p:txBody>
          <a:bodyPr>
            <a:normAutofit lnSpcReduction="10000"/>
          </a:bodyPr>
          <a:lstStyle/>
          <a:p>
            <a:pPr lvl="1"/>
            <a:r>
              <a:rPr lang="en-US" sz="2200" dirty="0"/>
              <a:t>Cold snowstorm hits producing 16 inches of snow and cutting power to church for 15 hours. The interior temperature dips below 40 degrees and a pipe burst, spilling water into the church for 24 hours before it is discovered. </a:t>
            </a:r>
          </a:p>
          <a:p>
            <a:pPr lvl="2"/>
            <a:r>
              <a:rPr lang="en-US" dirty="0"/>
              <a:t>Damage to carpet, walls, pews, AV equipment and piano valued at $146,539.25</a:t>
            </a:r>
          </a:p>
          <a:p>
            <a:pPr lvl="2"/>
            <a:r>
              <a:rPr lang="en-US" dirty="0"/>
              <a:t>Water remediation, demolition and rebuild costs $36,125.32</a:t>
            </a:r>
          </a:p>
          <a:p>
            <a:pPr lvl="2"/>
            <a:r>
              <a:rPr lang="en-US" dirty="0"/>
              <a:t>Loss of use for 60 days until rebuild is completed </a:t>
            </a:r>
          </a:p>
          <a:p>
            <a:pPr lvl="2"/>
            <a:r>
              <a:rPr lang="en-US" dirty="0"/>
              <a:t>Renting local space to host church events and serves: $3,231.12</a:t>
            </a:r>
          </a:p>
          <a:p>
            <a:pPr lvl="2"/>
            <a:r>
              <a:rPr lang="en-US" dirty="0"/>
              <a:t>Total costs: $185,895.69</a:t>
            </a:r>
          </a:p>
          <a:p>
            <a:pPr lvl="1"/>
            <a:r>
              <a:rPr lang="en-US" sz="2400" dirty="0"/>
              <a:t>Winterization preparation? </a:t>
            </a:r>
          </a:p>
          <a:p>
            <a:pPr lvl="2"/>
            <a:r>
              <a:rPr lang="en-US" dirty="0"/>
              <a:t>Monitoring building temperatures</a:t>
            </a:r>
          </a:p>
          <a:p>
            <a:pPr lvl="2"/>
            <a:r>
              <a:rPr lang="en-US" dirty="0"/>
              <a:t>Accessing building during big winter events </a:t>
            </a:r>
          </a:p>
          <a:p>
            <a:pPr lvl="2"/>
            <a:r>
              <a:rPr lang="en-US" dirty="0"/>
              <a:t>Remote monitoring </a:t>
            </a:r>
          </a:p>
        </p:txBody>
      </p:sp>
    </p:spTree>
    <p:extLst>
      <p:ext uri="{BB962C8B-B14F-4D97-AF65-F5344CB8AC3E}">
        <p14:creationId xmlns:p14="http://schemas.microsoft.com/office/powerpoint/2010/main" val="4235297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5CEF5-757C-B0CD-44F3-32CD905098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85242C-5354-B668-3B3C-8AB657C7A721}"/>
              </a:ext>
            </a:extLst>
          </p:cNvPr>
          <p:cNvSpPr>
            <a:spLocks noGrp="1"/>
          </p:cNvSpPr>
          <p:nvPr>
            <p:ph type="title"/>
          </p:nvPr>
        </p:nvSpPr>
        <p:spPr/>
        <p:txBody>
          <a:bodyPr/>
          <a:lstStyle/>
          <a:p>
            <a:r>
              <a:rPr lang="en-US" dirty="0"/>
              <a:t>General Liability Claim Scenario</a:t>
            </a:r>
          </a:p>
        </p:txBody>
      </p:sp>
      <p:sp>
        <p:nvSpPr>
          <p:cNvPr id="3" name="Content Placeholder 2">
            <a:extLst>
              <a:ext uri="{FF2B5EF4-FFF2-40B4-BE49-F238E27FC236}">
                <a16:creationId xmlns:a16="http://schemas.microsoft.com/office/drawing/2014/main" id="{5B480233-2F0F-4318-31F0-3E80E9CCDF6F}"/>
              </a:ext>
            </a:extLst>
          </p:cNvPr>
          <p:cNvSpPr>
            <a:spLocks noGrp="1"/>
          </p:cNvSpPr>
          <p:nvPr>
            <p:ph sz="quarter" idx="15"/>
          </p:nvPr>
        </p:nvSpPr>
        <p:spPr>
          <a:xfrm>
            <a:off x="2043546" y="2002520"/>
            <a:ext cx="8624454" cy="4855481"/>
          </a:xfrm>
        </p:spPr>
        <p:txBody>
          <a:bodyPr>
            <a:normAutofit/>
          </a:bodyPr>
          <a:lstStyle/>
          <a:p>
            <a:pPr lvl="1"/>
            <a:r>
              <a:rPr lang="en-US" sz="2200" dirty="0"/>
              <a:t>A HVAC vendor is working on a broken AC unit and falls in the parking lot from stepping into an 18 inch wide x 3 inch deep pothole. Vendor sustains broken elbow and concussion from fall. </a:t>
            </a:r>
          </a:p>
          <a:p>
            <a:pPr lvl="2"/>
            <a:r>
              <a:rPr lang="en-US" dirty="0"/>
              <a:t>Medical expenses: $32,987.15</a:t>
            </a:r>
          </a:p>
          <a:p>
            <a:pPr lvl="2"/>
            <a:r>
              <a:rPr lang="en-US" dirty="0"/>
              <a:t>Attorney fees: $23,285.59</a:t>
            </a:r>
          </a:p>
          <a:p>
            <a:pPr lvl="2"/>
            <a:r>
              <a:rPr lang="en-US" dirty="0"/>
              <a:t>Total Cost: $56,272.74</a:t>
            </a:r>
          </a:p>
          <a:p>
            <a:pPr lvl="1"/>
            <a:r>
              <a:rPr lang="en-US" sz="2400" dirty="0"/>
              <a:t>Preventative Maintenance Program?</a:t>
            </a:r>
          </a:p>
          <a:p>
            <a:pPr lvl="2"/>
            <a:r>
              <a:rPr lang="en-US" dirty="0"/>
              <a:t>Was this pothole known by staff at this location? </a:t>
            </a:r>
          </a:p>
          <a:p>
            <a:pPr lvl="2"/>
            <a:r>
              <a:rPr lang="en-US" dirty="0"/>
              <a:t>When was the last inspection conducted?</a:t>
            </a:r>
          </a:p>
          <a:p>
            <a:pPr lvl="2"/>
            <a:r>
              <a:rPr lang="en-US" dirty="0"/>
              <a:t>Was this pothole identified during the inspections?</a:t>
            </a:r>
          </a:p>
          <a:p>
            <a:pPr lvl="2"/>
            <a:r>
              <a:rPr lang="en-US" dirty="0"/>
              <a:t>Why wasn’t it fixed, patched/labeled to prevent injury?</a:t>
            </a:r>
          </a:p>
        </p:txBody>
      </p:sp>
    </p:spTree>
    <p:extLst>
      <p:ext uri="{BB962C8B-B14F-4D97-AF65-F5344CB8AC3E}">
        <p14:creationId xmlns:p14="http://schemas.microsoft.com/office/powerpoint/2010/main" val="5553439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00E96-BB2D-B2B5-5539-94493212DB87}"/>
              </a:ext>
            </a:extLst>
          </p:cNvPr>
          <p:cNvSpPr>
            <a:spLocks noGrp="1"/>
          </p:cNvSpPr>
          <p:nvPr>
            <p:ph type="title"/>
          </p:nvPr>
        </p:nvSpPr>
        <p:spPr>
          <a:xfrm>
            <a:off x="2369187" y="3195013"/>
            <a:ext cx="3360657" cy="1240532"/>
          </a:xfrm>
        </p:spPr>
        <p:txBody>
          <a:bodyPr>
            <a:normAutofit fontScale="90000"/>
          </a:bodyPr>
          <a:lstStyle/>
          <a:p>
            <a:br>
              <a:rPr lang="en-US" dirty="0"/>
            </a:br>
            <a:r>
              <a:rPr lang="en-US" sz="3100" dirty="0"/>
              <a:t>Kate Dohn</a:t>
            </a:r>
            <a:br>
              <a:rPr lang="en-US" sz="3100" dirty="0"/>
            </a:br>
            <a:r>
              <a:rPr lang="en-US" sz="3100" dirty="0">
                <a:hlinkClick r:id="rId3">
                  <a:extLst>
                    <a:ext uri="{A12FA001-AC4F-418D-AE19-62706E023703}">
                      <ahyp:hlinkClr xmlns:ahyp="http://schemas.microsoft.com/office/drawing/2018/hyperlinkcolor" val="tx"/>
                    </a:ext>
                  </a:extLst>
                </a:hlinkClick>
              </a:rPr>
              <a:t>kate.dohn@lockton.com</a:t>
            </a:r>
            <a:r>
              <a:rPr lang="en-US" sz="3100" dirty="0"/>
              <a:t> </a:t>
            </a:r>
            <a:endParaRPr lang="en-US" dirty="0"/>
          </a:p>
        </p:txBody>
      </p:sp>
      <p:sp>
        <p:nvSpPr>
          <p:cNvPr id="3" name="Title 1">
            <a:extLst>
              <a:ext uri="{FF2B5EF4-FFF2-40B4-BE49-F238E27FC236}">
                <a16:creationId xmlns:a16="http://schemas.microsoft.com/office/drawing/2014/main" id="{E456F25E-69F4-1F22-B1F8-F82880E276B5}"/>
              </a:ext>
            </a:extLst>
          </p:cNvPr>
          <p:cNvSpPr txBox="1">
            <a:spLocks/>
          </p:cNvSpPr>
          <p:nvPr/>
        </p:nvSpPr>
        <p:spPr>
          <a:xfrm>
            <a:off x="2626485" y="1954481"/>
            <a:ext cx="7196328" cy="1240532"/>
          </a:xfrm>
          <a:prstGeom prst="rect">
            <a:avLst/>
          </a:prstGeom>
        </p:spPr>
        <p:txBody>
          <a:bodyPr vert="horz" lIns="91440" tIns="45720" rIns="91440" bIns="45720" rtlCol="0" anchor="ctr" anchorCtr="0">
            <a:normAutofit fontScale="97500"/>
          </a:bodyPr>
          <a:lstStyle>
            <a:lvl1pPr algn="ctr" defTabSz="914400" rtl="0" eaLnBrk="1" latinLnBrk="0" hangingPunct="1">
              <a:spcBef>
                <a:spcPct val="0"/>
              </a:spcBef>
              <a:buNone/>
              <a:defRPr sz="3600" b="0" i="1" kern="1200">
                <a:solidFill>
                  <a:schemeClr val="bg1"/>
                </a:solidFill>
                <a:latin typeface="Garamond" panose="02020404030301010803" pitchFamily="18" charset="0"/>
                <a:ea typeface="+mj-ea"/>
                <a:cs typeface="+mj-cs"/>
              </a:defRPr>
            </a:lvl1pPr>
          </a:lstStyle>
          <a:p>
            <a:r>
              <a:rPr lang="en-US" dirty="0">
                <a:solidFill>
                  <a:srgbClr val="FFFFFF"/>
                </a:solidFill>
              </a:rPr>
              <a:t>Questions?</a:t>
            </a:r>
          </a:p>
        </p:txBody>
      </p:sp>
      <p:sp>
        <p:nvSpPr>
          <p:cNvPr id="4" name="Title 1">
            <a:extLst>
              <a:ext uri="{FF2B5EF4-FFF2-40B4-BE49-F238E27FC236}">
                <a16:creationId xmlns:a16="http://schemas.microsoft.com/office/drawing/2014/main" id="{250C502A-AF23-E544-DA8D-99783529846D}"/>
              </a:ext>
            </a:extLst>
          </p:cNvPr>
          <p:cNvSpPr txBox="1">
            <a:spLocks/>
          </p:cNvSpPr>
          <p:nvPr/>
        </p:nvSpPr>
        <p:spPr>
          <a:xfrm>
            <a:off x="5977306" y="3195564"/>
            <a:ext cx="4227556" cy="1578317"/>
          </a:xfrm>
          <a:prstGeom prst="rect">
            <a:avLst/>
          </a:prstGeom>
        </p:spPr>
        <p:txBody>
          <a:bodyPr vert="horz" lIns="91440" tIns="45720" rIns="91440" bIns="45720" rtlCol="0" anchor="ctr" anchorCtr="0">
            <a:normAutofit fontScale="90000"/>
          </a:bodyPr>
          <a:lstStyle>
            <a:lvl1pPr algn="ctr" defTabSz="914400" rtl="0" eaLnBrk="1" latinLnBrk="0" hangingPunct="1">
              <a:spcBef>
                <a:spcPct val="0"/>
              </a:spcBef>
              <a:buNone/>
              <a:defRPr sz="3600" b="0" i="1" kern="1200">
                <a:solidFill>
                  <a:schemeClr val="bg1"/>
                </a:solidFill>
                <a:latin typeface="Garamond" panose="02020404030301010803" pitchFamily="18" charset="0"/>
                <a:ea typeface="+mj-ea"/>
                <a:cs typeface="+mj-cs"/>
              </a:defRPr>
            </a:lvl1pPr>
          </a:lstStyle>
          <a:p>
            <a:br>
              <a:rPr lang="en-US" dirty="0">
                <a:solidFill>
                  <a:srgbClr val="FFFFFF"/>
                </a:solidFill>
              </a:rPr>
            </a:br>
            <a:r>
              <a:rPr lang="en-US" sz="3400" dirty="0">
                <a:solidFill>
                  <a:srgbClr val="FFFFFF"/>
                </a:solidFill>
              </a:rPr>
              <a:t>Shannan Smith</a:t>
            </a:r>
          </a:p>
          <a:p>
            <a:r>
              <a:rPr lang="en-US" sz="3400" dirty="0">
                <a:solidFill>
                  <a:srgbClr val="FFFFFF"/>
                </a:solidFill>
                <a:hlinkClick r:id="rId4">
                  <a:extLst>
                    <a:ext uri="{A12FA001-AC4F-418D-AE19-62706E023703}">
                      <ahyp:hlinkClr xmlns:ahyp="http://schemas.microsoft.com/office/drawing/2018/hyperlinkcolor" val="tx"/>
                    </a:ext>
                  </a:extLst>
                </a:hlinkClick>
              </a:rPr>
              <a:t>Shannan.smith@lockton.com</a:t>
            </a:r>
            <a:r>
              <a:rPr lang="en-US" sz="3400" dirty="0">
                <a:solidFill>
                  <a:srgbClr val="FFFFFF"/>
                </a:solidFill>
              </a:rPr>
              <a:t> </a:t>
            </a:r>
          </a:p>
          <a:p>
            <a:endParaRPr lang="en-US" dirty="0">
              <a:solidFill>
                <a:srgbClr val="FFFFFF"/>
              </a:solidFill>
            </a:endParaRPr>
          </a:p>
        </p:txBody>
      </p:sp>
    </p:spTree>
    <p:extLst>
      <p:ext uri="{BB962C8B-B14F-4D97-AF65-F5344CB8AC3E}">
        <p14:creationId xmlns:p14="http://schemas.microsoft.com/office/powerpoint/2010/main" val="17115385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6FC8D-5B9C-D42C-E217-B54983B915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2A000-9E12-3FB6-6C53-AE275DC51587}"/>
              </a:ext>
            </a:extLst>
          </p:cNvPr>
          <p:cNvSpPr>
            <a:spLocks noGrp="1"/>
          </p:cNvSpPr>
          <p:nvPr>
            <p:ph type="title"/>
          </p:nvPr>
        </p:nvSpPr>
        <p:spPr>
          <a:xfrm>
            <a:off x="467591" y="2483928"/>
            <a:ext cx="10515600" cy="1143000"/>
          </a:xfrm>
        </p:spPr>
        <p:txBody>
          <a:bodyPr>
            <a:noAutofit/>
          </a:bodyPr>
          <a:lstStyle/>
          <a:p>
            <a:r>
              <a:rPr lang="en-US" sz="4000" dirty="0">
                <a:solidFill>
                  <a:schemeClr val="tx2"/>
                </a:solidFill>
              </a:rPr>
              <a:t>Which of the following is NOT one of the four cyber security controls required by our carrier, Resilience?</a:t>
            </a:r>
            <a:br>
              <a:rPr lang="en-US" sz="4000" dirty="0">
                <a:solidFill>
                  <a:schemeClr val="tx2"/>
                </a:solidFill>
              </a:rPr>
            </a:br>
            <a:br>
              <a:rPr lang="en-US" sz="3200" dirty="0">
                <a:solidFill>
                  <a:schemeClr val="tx2"/>
                </a:solidFill>
              </a:rPr>
            </a:br>
            <a:endParaRPr lang="en-US" sz="3200" dirty="0">
              <a:solidFill>
                <a:schemeClr val="tx2"/>
              </a:solidFill>
            </a:endParaRPr>
          </a:p>
        </p:txBody>
      </p:sp>
      <p:sp>
        <p:nvSpPr>
          <p:cNvPr id="4" name="TextBox 3">
            <a:extLst>
              <a:ext uri="{FF2B5EF4-FFF2-40B4-BE49-F238E27FC236}">
                <a16:creationId xmlns:a16="http://schemas.microsoft.com/office/drawing/2014/main" id="{B142230C-6031-FEE4-458F-F440C1683F07}"/>
              </a:ext>
            </a:extLst>
          </p:cNvPr>
          <p:cNvSpPr txBox="1"/>
          <p:nvPr/>
        </p:nvSpPr>
        <p:spPr>
          <a:xfrm>
            <a:off x="1049482" y="2987086"/>
            <a:ext cx="7523018" cy="120032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rPr>
              <a:t>MFA</a:t>
            </a:r>
          </a:p>
          <a:p>
            <a:pPr marL="285750" indent="-285750">
              <a:buFont typeface="Arial" panose="020B0604020202020204" pitchFamily="34" charset="0"/>
              <a:buChar char="•"/>
            </a:pPr>
            <a:r>
              <a:rPr lang="en-US" dirty="0">
                <a:solidFill>
                  <a:schemeClr val="tx2"/>
                </a:solidFill>
              </a:rPr>
              <a:t>EDR</a:t>
            </a:r>
          </a:p>
          <a:p>
            <a:pPr marL="285750" indent="-285750">
              <a:buFont typeface="Arial" panose="020B0604020202020204" pitchFamily="34" charset="0"/>
              <a:buChar char="•"/>
            </a:pPr>
            <a:r>
              <a:rPr lang="en-US" dirty="0">
                <a:solidFill>
                  <a:schemeClr val="tx2"/>
                </a:solidFill>
              </a:rPr>
              <a:t>Barracuda Firewall</a:t>
            </a:r>
          </a:p>
          <a:p>
            <a:pPr marL="285750" indent="-285750">
              <a:buFont typeface="Arial" panose="020B0604020202020204" pitchFamily="34" charset="0"/>
              <a:buChar char="•"/>
            </a:pPr>
            <a:r>
              <a:rPr lang="en-US" dirty="0">
                <a:solidFill>
                  <a:schemeClr val="tx2"/>
                </a:solidFill>
              </a:rPr>
              <a:t>Offline Immutable Backups </a:t>
            </a:r>
          </a:p>
        </p:txBody>
      </p:sp>
    </p:spTree>
    <p:extLst>
      <p:ext uri="{BB962C8B-B14F-4D97-AF65-F5344CB8AC3E}">
        <p14:creationId xmlns:p14="http://schemas.microsoft.com/office/powerpoint/2010/main" val="18373601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14CA93-3EA8-11BF-8391-016B40BCFF2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C0D14A5-C91F-B9D6-AB39-26F9AC01F530}"/>
              </a:ext>
            </a:extLst>
          </p:cNvPr>
          <p:cNvPicPr>
            <a:picLocks noChangeAspect="1"/>
          </p:cNvPicPr>
          <p:nvPr/>
        </p:nvPicPr>
        <p:blipFill>
          <a:blip r:embed="rId3"/>
          <a:srcRect l="3652" r="25248"/>
          <a:stretch>
            <a:fillRect/>
          </a:stretch>
        </p:blipFill>
        <p:spPr>
          <a:xfrm>
            <a:off x="3523488" y="10"/>
            <a:ext cx="8668512" cy="6857990"/>
          </a:xfrm>
          <a:prstGeom prst="rect">
            <a:avLst/>
          </a:prstGeom>
        </p:spPr>
      </p:pic>
      <p:sp>
        <p:nvSpPr>
          <p:cNvPr id="10" name="Rectangle 9">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7512C6D-CDAE-694B-A32E-59094F2E1BF1}"/>
              </a:ext>
            </a:extLst>
          </p:cNvPr>
          <p:cNvSpPr>
            <a:spLocks noGrp="1"/>
          </p:cNvSpPr>
          <p:nvPr>
            <p:ph type="title"/>
          </p:nvPr>
        </p:nvSpPr>
        <p:spPr>
          <a:xfrm>
            <a:off x="477980" y="1452563"/>
            <a:ext cx="5135419" cy="3204134"/>
          </a:xfrm>
        </p:spPr>
        <p:txBody>
          <a:bodyPr vert="horz" lIns="91440" tIns="45720" rIns="91440" bIns="45720" rtlCol="0" anchor="b">
            <a:normAutofit fontScale="90000"/>
          </a:bodyPr>
          <a:lstStyle/>
          <a:p>
            <a:br>
              <a:rPr lang="en-US" sz="4400" dirty="0">
                <a:solidFill>
                  <a:schemeClr val="bg1"/>
                </a:solidFill>
                <a:latin typeface="+mj-lt"/>
                <a:cs typeface="+mj-cs"/>
              </a:rPr>
            </a:br>
            <a:br>
              <a:rPr lang="en-US" sz="4400" dirty="0">
                <a:solidFill>
                  <a:schemeClr val="bg1"/>
                </a:solidFill>
                <a:latin typeface="+mj-lt"/>
                <a:cs typeface="+mj-cs"/>
              </a:rPr>
            </a:br>
            <a:br>
              <a:rPr lang="en-US" sz="4400" dirty="0">
                <a:solidFill>
                  <a:schemeClr val="bg1"/>
                </a:solidFill>
                <a:latin typeface="+mj-lt"/>
                <a:cs typeface="+mj-cs"/>
              </a:rPr>
            </a:br>
            <a:br>
              <a:rPr lang="en-US" sz="4400" dirty="0">
                <a:solidFill>
                  <a:schemeClr val="bg1"/>
                </a:solidFill>
                <a:latin typeface="+mj-lt"/>
                <a:cs typeface="+mj-cs"/>
              </a:rPr>
            </a:br>
            <a:br>
              <a:rPr lang="en-US" sz="4400" dirty="0">
                <a:solidFill>
                  <a:schemeClr val="bg1"/>
                </a:solidFill>
                <a:latin typeface="+mj-lt"/>
                <a:cs typeface="+mj-cs"/>
              </a:rPr>
            </a:br>
            <a:br>
              <a:rPr lang="en-US" sz="4400" dirty="0">
                <a:solidFill>
                  <a:schemeClr val="bg1"/>
                </a:solidFill>
                <a:latin typeface="+mj-lt"/>
                <a:cs typeface="+mj-cs"/>
              </a:rPr>
            </a:br>
            <a:br>
              <a:rPr lang="en-US" sz="4400" dirty="0">
                <a:solidFill>
                  <a:schemeClr val="bg1"/>
                </a:solidFill>
                <a:latin typeface="+mj-lt"/>
                <a:cs typeface="+mj-cs"/>
              </a:rPr>
            </a:br>
            <a:r>
              <a:rPr lang="en-US" sz="4400" dirty="0">
                <a:solidFill>
                  <a:schemeClr val="bg1"/>
                </a:solidFill>
                <a:latin typeface="+mj-lt"/>
                <a:cs typeface="+mj-cs"/>
              </a:rPr>
              <a:t>Cyber Liability and Security Update</a:t>
            </a:r>
            <a:br>
              <a:rPr lang="en-US" sz="4400" dirty="0">
                <a:solidFill>
                  <a:schemeClr val="bg1"/>
                </a:solidFill>
                <a:latin typeface="+mj-lt"/>
                <a:cs typeface="+mj-cs"/>
              </a:rPr>
            </a:br>
            <a:br>
              <a:rPr lang="en-US" sz="4400" dirty="0">
                <a:solidFill>
                  <a:schemeClr val="bg1"/>
                </a:solidFill>
                <a:latin typeface="+mj-lt"/>
                <a:cs typeface="+mj-cs"/>
              </a:rPr>
            </a:br>
            <a:r>
              <a:rPr lang="en-US" sz="3100" dirty="0">
                <a:solidFill>
                  <a:schemeClr val="bg1"/>
                </a:solidFill>
                <a:latin typeface="+mn-lt"/>
                <a:cs typeface="+mj-cs"/>
              </a:rPr>
              <a:t>Mike Lafond – IT Director </a:t>
            </a:r>
            <a:r>
              <a:rPr lang="en-US" sz="3100" dirty="0" err="1">
                <a:solidFill>
                  <a:schemeClr val="bg1"/>
                </a:solidFill>
                <a:latin typeface="+mn-lt"/>
                <a:cs typeface="+mj-cs"/>
              </a:rPr>
              <a:t>AoD</a:t>
            </a:r>
            <a:br>
              <a:rPr lang="en-US" sz="3100" dirty="0">
                <a:solidFill>
                  <a:schemeClr val="bg1"/>
                </a:solidFill>
                <a:latin typeface="+mn-lt"/>
                <a:cs typeface="+mj-cs"/>
              </a:rPr>
            </a:br>
            <a:r>
              <a:rPr lang="en-US" sz="3100" dirty="0">
                <a:solidFill>
                  <a:schemeClr val="bg1"/>
                </a:solidFill>
                <a:latin typeface="+mn-lt"/>
                <a:cs typeface="+mj-cs"/>
              </a:rPr>
              <a:t>Ed Brandorff-Consultant </a:t>
            </a:r>
            <a:r>
              <a:rPr lang="en-US" sz="3100" dirty="0" err="1">
                <a:solidFill>
                  <a:schemeClr val="bg1"/>
                </a:solidFill>
                <a:latin typeface="+mn-lt"/>
                <a:cs typeface="+mj-cs"/>
              </a:rPr>
              <a:t>AoD</a:t>
            </a:r>
            <a:br>
              <a:rPr lang="en-US" sz="3100" dirty="0">
                <a:solidFill>
                  <a:schemeClr val="bg1"/>
                </a:solidFill>
                <a:latin typeface="+mn-lt"/>
                <a:cs typeface="+mj-cs"/>
              </a:rPr>
            </a:br>
            <a:r>
              <a:rPr lang="en-US" sz="3100" dirty="0">
                <a:solidFill>
                  <a:schemeClr val="bg1"/>
                </a:solidFill>
                <a:latin typeface="+mn-lt"/>
                <a:cs typeface="+mj-cs"/>
              </a:rPr>
              <a:t>Ariel Brown-</a:t>
            </a:r>
            <a:r>
              <a:rPr lang="en-US" sz="3100" dirty="0" err="1">
                <a:solidFill>
                  <a:schemeClr val="bg1"/>
                </a:solidFill>
                <a:latin typeface="+mn-lt"/>
                <a:cs typeface="+mj-cs"/>
              </a:rPr>
              <a:t>Resillience</a:t>
            </a:r>
            <a:br>
              <a:rPr lang="en-US" sz="3100" dirty="0">
                <a:solidFill>
                  <a:schemeClr val="bg1"/>
                </a:solidFill>
                <a:latin typeface="+mn-lt"/>
                <a:cs typeface="+mj-cs"/>
              </a:rPr>
            </a:br>
            <a:r>
              <a:rPr lang="en-US" sz="3100" dirty="0">
                <a:solidFill>
                  <a:schemeClr val="bg1"/>
                </a:solidFill>
                <a:latin typeface="+mn-lt"/>
                <a:cs typeface="+mj-cs"/>
              </a:rPr>
              <a:t>Sevan </a:t>
            </a:r>
            <a:r>
              <a:rPr lang="en-US" sz="3100" dirty="0" err="1">
                <a:solidFill>
                  <a:schemeClr val="bg1"/>
                </a:solidFill>
                <a:latin typeface="+mn-lt"/>
                <a:cs typeface="+mj-cs"/>
              </a:rPr>
              <a:t>Sarkhoshian-Resillience</a:t>
            </a:r>
            <a:endParaRPr lang="en-US" sz="4400" dirty="0">
              <a:solidFill>
                <a:schemeClr val="bg1"/>
              </a:solidFill>
              <a:latin typeface="+mn-lt"/>
              <a:cs typeface="+mj-cs"/>
            </a:endParaRPr>
          </a:p>
        </p:txBody>
      </p:sp>
      <p:sp>
        <p:nvSpPr>
          <p:cNvPr id="12"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49800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241D6-171F-CB66-0BBE-3EAF206173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AEAA1E-017F-70E2-9E6E-7496B1AFFACC}"/>
              </a:ext>
            </a:extLst>
          </p:cNvPr>
          <p:cNvSpPr>
            <a:spLocks noGrp="1"/>
          </p:cNvSpPr>
          <p:nvPr>
            <p:ph type="title"/>
          </p:nvPr>
        </p:nvSpPr>
        <p:spPr>
          <a:xfrm>
            <a:off x="914400" y="558165"/>
            <a:ext cx="10515600" cy="780919"/>
          </a:xfrm>
        </p:spPr>
        <p:txBody>
          <a:bodyPr>
            <a:normAutofit/>
          </a:bodyPr>
          <a:lstStyle/>
          <a:p>
            <a:r>
              <a:rPr lang="en-US" sz="3200" dirty="0">
                <a:latin typeface="Oswald" panose="00000500000000000000" pitchFamily="2" charset="0"/>
              </a:rPr>
              <a:t>Cyber Liability Renewal Update</a:t>
            </a:r>
          </a:p>
        </p:txBody>
      </p:sp>
      <p:sp>
        <p:nvSpPr>
          <p:cNvPr id="3" name="Content Placeholder 2">
            <a:extLst>
              <a:ext uri="{FF2B5EF4-FFF2-40B4-BE49-F238E27FC236}">
                <a16:creationId xmlns:a16="http://schemas.microsoft.com/office/drawing/2014/main" id="{EBE83D7E-3E0C-FBCE-A2E7-6807C2A0FA66}"/>
              </a:ext>
            </a:extLst>
          </p:cNvPr>
          <p:cNvSpPr txBox="1">
            <a:spLocks/>
          </p:cNvSpPr>
          <p:nvPr/>
        </p:nvSpPr>
        <p:spPr>
          <a:xfrm>
            <a:off x="18289" y="1409700"/>
            <a:ext cx="9418319" cy="5029200"/>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Arial" panose="020B0604020202020204" pitchFamily="34" charset="0"/>
              <a:buNone/>
            </a:pPr>
            <a:r>
              <a:rPr lang="en-US" sz="2000" dirty="0">
                <a:solidFill>
                  <a:schemeClr val="tx2"/>
                </a:solidFill>
              </a:rPr>
              <a:t> </a:t>
            </a:r>
          </a:p>
          <a:p>
            <a:pPr lvl="1" fontAlgn="base">
              <a:buFont typeface="Wingdings" panose="05000000000000000000" pitchFamily="2" charset="2"/>
              <a:buChar char="Ø"/>
            </a:pPr>
            <a:r>
              <a:rPr lang="en-US" sz="1800" dirty="0">
                <a:solidFill>
                  <a:srgbClr val="00556A"/>
                </a:solidFill>
              </a:rPr>
              <a:t>The policy renewed on 7/1/2026</a:t>
            </a:r>
          </a:p>
          <a:p>
            <a:pPr lvl="2" fontAlgn="base"/>
            <a:r>
              <a:rPr lang="en-US" sz="1500" dirty="0">
                <a:solidFill>
                  <a:srgbClr val="00556A"/>
                </a:solidFill>
              </a:rPr>
              <a:t>Premiums increased 152% to $174,524 from $69,127</a:t>
            </a:r>
          </a:p>
          <a:p>
            <a:pPr lvl="2" fontAlgn="base"/>
            <a:r>
              <a:rPr lang="en-US" sz="1500" dirty="0">
                <a:solidFill>
                  <a:srgbClr val="00556A"/>
                </a:solidFill>
              </a:rPr>
              <a:t>Policy aggregate remained at $5M but limited based on coverage category</a:t>
            </a:r>
          </a:p>
          <a:p>
            <a:pPr lvl="2" fontAlgn="base"/>
            <a:r>
              <a:rPr lang="en-US" sz="1500" dirty="0">
                <a:solidFill>
                  <a:srgbClr val="00556A"/>
                </a:solidFill>
              </a:rPr>
              <a:t>Policy </a:t>
            </a:r>
            <a:r>
              <a:rPr lang="en-US" sz="1500" dirty="0" err="1">
                <a:solidFill>
                  <a:srgbClr val="00556A"/>
                </a:solidFill>
              </a:rPr>
              <a:t>sublimits</a:t>
            </a:r>
            <a:r>
              <a:rPr lang="en-US" sz="1500" dirty="0">
                <a:solidFill>
                  <a:srgbClr val="00556A"/>
                </a:solidFill>
              </a:rPr>
              <a:t> also reduced according to coverage category</a:t>
            </a:r>
          </a:p>
          <a:p>
            <a:pPr lvl="1" fontAlgn="base">
              <a:buFont typeface="Wingdings" panose="05000000000000000000" pitchFamily="2" charset="2"/>
              <a:buChar char="Ø"/>
            </a:pPr>
            <a:r>
              <a:rPr lang="en-US" sz="1800" dirty="0">
                <a:solidFill>
                  <a:srgbClr val="00556A"/>
                </a:solidFill>
              </a:rPr>
              <a:t>Coverage summary categories 1-4</a:t>
            </a:r>
          </a:p>
          <a:p>
            <a:pPr lvl="2">
              <a:defRPr/>
            </a:pPr>
            <a:r>
              <a:rPr lang="en-US" sz="1500" dirty="0">
                <a:solidFill>
                  <a:schemeClr val="tx2"/>
                </a:solidFill>
              </a:rPr>
              <a:t>Category I — all four controls present </a:t>
            </a:r>
          </a:p>
          <a:p>
            <a:pPr lvl="3">
              <a:buFont typeface="Courier New" panose="02070309020205020404" pitchFamily="49" charset="0"/>
              <a:buChar char="o"/>
              <a:defRPr/>
            </a:pPr>
            <a:r>
              <a:rPr lang="en-US" sz="1100" dirty="0">
                <a:solidFill>
                  <a:schemeClr val="tx2"/>
                </a:solidFill>
              </a:rPr>
              <a:t>Per-member aggregate: Full pool limit and $0 deductible</a:t>
            </a:r>
          </a:p>
          <a:p>
            <a:pPr lvl="3">
              <a:buFont typeface="Courier New" panose="02070309020205020404" pitchFamily="49" charset="0"/>
              <a:buChar char="o"/>
              <a:defRPr/>
            </a:pPr>
            <a:r>
              <a:rPr lang="en-US" sz="1100" dirty="0">
                <a:solidFill>
                  <a:schemeClr val="tx2"/>
                </a:solidFill>
              </a:rPr>
              <a:t>Extortion event sublimit: Full</a:t>
            </a:r>
          </a:p>
          <a:p>
            <a:pPr lvl="3">
              <a:buFont typeface="Courier New" panose="02070309020205020404" pitchFamily="49" charset="0"/>
              <a:buChar char="o"/>
              <a:defRPr/>
            </a:pPr>
            <a:r>
              <a:rPr lang="en-US" sz="1100" dirty="0" err="1">
                <a:solidFill>
                  <a:schemeClr val="tx2"/>
                </a:solidFill>
              </a:rPr>
              <a:t>eCrime</a:t>
            </a:r>
            <a:r>
              <a:rPr lang="en-US" sz="1100" dirty="0">
                <a:solidFill>
                  <a:schemeClr val="tx2"/>
                </a:solidFill>
              </a:rPr>
              <a:t> / Social Engineering sublimit: $100,000</a:t>
            </a:r>
          </a:p>
          <a:p>
            <a:pPr lvl="2">
              <a:defRPr/>
            </a:pPr>
            <a:r>
              <a:rPr lang="en-US" sz="1500" dirty="0">
                <a:solidFill>
                  <a:schemeClr val="tx2"/>
                </a:solidFill>
              </a:rPr>
              <a:t>Category II — three of four controls (with MFA for remote access in place)</a:t>
            </a:r>
          </a:p>
          <a:p>
            <a:pPr lvl="3">
              <a:buFont typeface="Courier New" panose="02070309020205020404" pitchFamily="49" charset="0"/>
              <a:buChar char="o"/>
              <a:defRPr/>
            </a:pPr>
            <a:r>
              <a:rPr lang="en-US" sz="1100" dirty="0">
                <a:solidFill>
                  <a:schemeClr val="tx2"/>
                </a:solidFill>
              </a:rPr>
              <a:t>Per-member aggregate: $2,000,000 and $10,000 deductible</a:t>
            </a:r>
          </a:p>
          <a:p>
            <a:pPr lvl="3">
              <a:buFont typeface="Courier New" panose="02070309020205020404" pitchFamily="49" charset="0"/>
              <a:buChar char="o"/>
              <a:defRPr/>
            </a:pPr>
            <a:r>
              <a:rPr lang="en-US" sz="1100" dirty="0">
                <a:solidFill>
                  <a:schemeClr val="tx2"/>
                </a:solidFill>
              </a:rPr>
              <a:t>Extortion event sublimit: $500,000</a:t>
            </a:r>
          </a:p>
          <a:p>
            <a:pPr lvl="3">
              <a:buFont typeface="Courier New" panose="02070309020205020404" pitchFamily="49" charset="0"/>
              <a:buChar char="o"/>
              <a:defRPr/>
            </a:pPr>
            <a:r>
              <a:rPr lang="en-US" sz="1100" dirty="0" err="1">
                <a:solidFill>
                  <a:schemeClr val="tx2"/>
                </a:solidFill>
              </a:rPr>
              <a:t>eCrime</a:t>
            </a:r>
            <a:r>
              <a:rPr lang="en-US" sz="1100" dirty="0">
                <a:solidFill>
                  <a:schemeClr val="tx2"/>
                </a:solidFill>
              </a:rPr>
              <a:t> / Social Engineering sublimit: $100,000</a:t>
            </a:r>
          </a:p>
          <a:p>
            <a:pPr lvl="2">
              <a:defRPr/>
            </a:pPr>
            <a:r>
              <a:rPr lang="en-US" sz="1500" dirty="0">
                <a:solidFill>
                  <a:schemeClr val="tx2"/>
                </a:solidFill>
              </a:rPr>
              <a:t>Category III — two of four controls (with MFA for remote access in place)</a:t>
            </a:r>
          </a:p>
          <a:p>
            <a:pPr lvl="3">
              <a:buFont typeface="Courier New" panose="02070309020205020404" pitchFamily="49" charset="0"/>
              <a:buChar char="o"/>
              <a:defRPr/>
            </a:pPr>
            <a:r>
              <a:rPr lang="en-US" sz="1100" dirty="0">
                <a:solidFill>
                  <a:schemeClr val="tx2"/>
                </a:solidFill>
              </a:rPr>
              <a:t>Per-member aggregate: $1,000,000 and $10,000 deductible</a:t>
            </a:r>
          </a:p>
          <a:p>
            <a:pPr lvl="3">
              <a:buFont typeface="Courier New" panose="02070309020205020404" pitchFamily="49" charset="0"/>
              <a:buChar char="o"/>
              <a:defRPr/>
            </a:pPr>
            <a:r>
              <a:rPr lang="en-US" sz="1100" dirty="0">
                <a:solidFill>
                  <a:schemeClr val="tx2"/>
                </a:solidFill>
              </a:rPr>
              <a:t>Extortion event sublimit: $250,000</a:t>
            </a:r>
          </a:p>
          <a:p>
            <a:pPr lvl="3">
              <a:buFont typeface="Courier New" panose="02070309020205020404" pitchFamily="49" charset="0"/>
              <a:buChar char="o"/>
              <a:defRPr/>
            </a:pPr>
            <a:r>
              <a:rPr lang="en-US" sz="1100" dirty="0" err="1">
                <a:solidFill>
                  <a:schemeClr val="tx2"/>
                </a:solidFill>
              </a:rPr>
              <a:t>eCrime</a:t>
            </a:r>
            <a:r>
              <a:rPr lang="en-US" sz="1100" dirty="0">
                <a:solidFill>
                  <a:schemeClr val="tx2"/>
                </a:solidFill>
              </a:rPr>
              <a:t> / Social Engineering sublimit: $100,000</a:t>
            </a:r>
          </a:p>
          <a:p>
            <a:pPr lvl="2">
              <a:defRPr/>
            </a:pPr>
            <a:r>
              <a:rPr lang="en-US" sz="1500" dirty="0">
                <a:solidFill>
                  <a:schemeClr val="tx2"/>
                </a:solidFill>
              </a:rPr>
              <a:t>Category IV — one or zero controls, OR fails MFA for remote access (hard floor)</a:t>
            </a:r>
          </a:p>
          <a:p>
            <a:pPr lvl="3">
              <a:buFont typeface="Courier New" panose="02070309020205020404" pitchFamily="49" charset="0"/>
              <a:buChar char="o"/>
              <a:defRPr/>
            </a:pPr>
            <a:r>
              <a:rPr lang="en-US" sz="1100" dirty="0">
                <a:solidFill>
                  <a:schemeClr val="tx2"/>
                </a:solidFill>
              </a:rPr>
              <a:t>Per-member aggregate: $1,000,000 and $75,000 deductible</a:t>
            </a:r>
          </a:p>
          <a:p>
            <a:pPr lvl="3">
              <a:buFont typeface="Courier New" panose="02070309020205020404" pitchFamily="49" charset="0"/>
              <a:buChar char="o"/>
              <a:defRPr/>
            </a:pPr>
            <a:r>
              <a:rPr lang="en-US" sz="1100" dirty="0">
                <a:solidFill>
                  <a:schemeClr val="tx2"/>
                </a:solidFill>
              </a:rPr>
              <a:t>Extortion event sublimit: $100,000</a:t>
            </a:r>
          </a:p>
          <a:p>
            <a:pPr lvl="3">
              <a:buFont typeface="Courier New" panose="02070309020205020404" pitchFamily="49" charset="0"/>
              <a:buChar char="o"/>
              <a:defRPr/>
            </a:pPr>
            <a:r>
              <a:rPr lang="en-US" sz="1100" dirty="0" err="1">
                <a:solidFill>
                  <a:schemeClr val="tx2"/>
                </a:solidFill>
              </a:rPr>
              <a:t>eCrime</a:t>
            </a:r>
            <a:r>
              <a:rPr lang="en-US" sz="1100" dirty="0">
                <a:solidFill>
                  <a:schemeClr val="tx2"/>
                </a:solidFill>
              </a:rPr>
              <a:t> / Social Engineering sublimit: $100,000</a:t>
            </a:r>
            <a:endParaRPr lang="en-US" sz="3000" dirty="0">
              <a:solidFill>
                <a:srgbClr val="00556A"/>
              </a:solidFill>
            </a:endParaRPr>
          </a:p>
          <a:p>
            <a:pPr>
              <a:spcBef>
                <a:spcPts val="500"/>
              </a:spcBef>
              <a:defRPr/>
            </a:pPr>
            <a:endParaRPr lang="en-US" sz="1600" dirty="0">
              <a:solidFill>
                <a:schemeClr val="tx2"/>
              </a:solidFill>
            </a:endParaRPr>
          </a:p>
          <a:p>
            <a:pPr lvl="1" fontAlgn="base">
              <a:buFont typeface="Wingdings" panose="05000000000000000000" pitchFamily="2" charset="2"/>
              <a:buChar char="Ø"/>
            </a:pPr>
            <a:endParaRPr lang="en-US" sz="1600" dirty="0">
              <a:solidFill>
                <a:schemeClr val="tx2"/>
              </a:solidFill>
            </a:endParaRPr>
          </a:p>
          <a:p>
            <a:pPr marL="457200" lvl="1" indent="0" fontAlgn="base">
              <a:buFont typeface="Arial" panose="020B0604020202020204" pitchFamily="34" charset="0"/>
              <a:buNone/>
            </a:pPr>
            <a:endParaRPr lang="en-US" sz="1700" dirty="0">
              <a:solidFill>
                <a:schemeClr val="tx2"/>
              </a:solidFill>
            </a:endParaRPr>
          </a:p>
        </p:txBody>
      </p:sp>
    </p:spTree>
    <p:extLst>
      <p:ext uri="{BB962C8B-B14F-4D97-AF65-F5344CB8AC3E}">
        <p14:creationId xmlns:p14="http://schemas.microsoft.com/office/powerpoint/2010/main" val="16752050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760D5-9213-9A6B-A802-B395659AC5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599B1B-02A7-E3B7-E613-9DD968562423}"/>
              </a:ext>
            </a:extLst>
          </p:cNvPr>
          <p:cNvSpPr>
            <a:spLocks noGrp="1"/>
          </p:cNvSpPr>
          <p:nvPr>
            <p:ph type="title"/>
          </p:nvPr>
        </p:nvSpPr>
        <p:spPr>
          <a:xfrm>
            <a:off x="1417320" y="365760"/>
            <a:ext cx="9829800" cy="1325563"/>
          </a:xfrm>
        </p:spPr>
        <p:txBody>
          <a:bodyPr>
            <a:normAutofit/>
          </a:bodyPr>
          <a:lstStyle/>
          <a:p>
            <a:r>
              <a:rPr lang="en-US" sz="3600" dirty="0">
                <a:ea typeface="Verdana" panose="020B0604030504040204" pitchFamily="34" charset="0"/>
              </a:rPr>
              <a:t>Cyber Security Coverage </a:t>
            </a:r>
          </a:p>
        </p:txBody>
      </p:sp>
      <p:sp>
        <p:nvSpPr>
          <p:cNvPr id="3" name="Content Placeholder 2">
            <a:extLst>
              <a:ext uri="{FF2B5EF4-FFF2-40B4-BE49-F238E27FC236}">
                <a16:creationId xmlns:a16="http://schemas.microsoft.com/office/drawing/2014/main" id="{56C33DFC-E6E4-F441-F574-7B3F0DF2BE62}"/>
              </a:ext>
            </a:extLst>
          </p:cNvPr>
          <p:cNvSpPr>
            <a:spLocks noGrp="1"/>
          </p:cNvSpPr>
          <p:nvPr>
            <p:ph idx="1"/>
          </p:nvPr>
        </p:nvSpPr>
        <p:spPr>
          <a:xfrm>
            <a:off x="1828801" y="1196911"/>
            <a:ext cx="9418319" cy="5030153"/>
          </a:xfrm>
        </p:spPr>
        <p:txBody>
          <a:bodyPr>
            <a:normAutofit/>
          </a:bodyPr>
          <a:lstStyle/>
          <a:p>
            <a:pPr>
              <a:defRPr/>
            </a:pPr>
            <a:endParaRPr lang="en-US" sz="1600" dirty="0">
              <a:solidFill>
                <a:schemeClr val="tx2"/>
              </a:solidFill>
            </a:endParaRPr>
          </a:p>
          <a:p>
            <a:pPr lvl="1">
              <a:buFont typeface="Wingdings" panose="05000000000000000000" pitchFamily="2" charset="2"/>
              <a:buChar char="Ø"/>
            </a:pPr>
            <a:endParaRPr lang="en-US" dirty="0">
              <a:solidFill>
                <a:schemeClr val="tx2"/>
              </a:solidFill>
            </a:endParaRPr>
          </a:p>
        </p:txBody>
      </p:sp>
      <p:cxnSp>
        <p:nvCxnSpPr>
          <p:cNvPr id="5" name="Straight Connector 4">
            <a:extLst>
              <a:ext uri="{FF2B5EF4-FFF2-40B4-BE49-F238E27FC236}">
                <a16:creationId xmlns:a16="http://schemas.microsoft.com/office/drawing/2014/main" id="{23A974B4-3252-0B7A-0F6C-3428CDFA5CF9}"/>
              </a:ext>
            </a:extLst>
          </p:cNvPr>
          <p:cNvCxnSpPr>
            <a:cxnSpLocks/>
          </p:cNvCxnSpPr>
          <p:nvPr/>
        </p:nvCxnSpPr>
        <p:spPr>
          <a:xfrm>
            <a:off x="1417320" y="1371600"/>
            <a:ext cx="9829800" cy="0"/>
          </a:xfrm>
          <a:prstGeom prst="line">
            <a:avLst/>
          </a:prstGeom>
          <a:ln w="12700">
            <a:solidFill>
              <a:schemeClr val="accent1"/>
            </a:solidFill>
          </a:ln>
        </p:spPr>
        <p:style>
          <a:lnRef idx="3">
            <a:schemeClr val="accent2"/>
          </a:lnRef>
          <a:fillRef idx="0">
            <a:schemeClr val="accent2"/>
          </a:fillRef>
          <a:effectRef idx="2">
            <a:schemeClr val="accent2"/>
          </a:effectRef>
          <a:fontRef idx="minor">
            <a:schemeClr val="tx1"/>
          </a:fontRef>
        </p:style>
      </p:cxnSp>
      <p:graphicFrame>
        <p:nvGraphicFramePr>
          <p:cNvPr id="6" name="Table 5">
            <a:extLst>
              <a:ext uri="{FF2B5EF4-FFF2-40B4-BE49-F238E27FC236}">
                <a16:creationId xmlns:a16="http://schemas.microsoft.com/office/drawing/2014/main" id="{72F5904B-EFE3-4EDA-D562-ABEE988CD6F0}"/>
              </a:ext>
            </a:extLst>
          </p:cNvPr>
          <p:cNvGraphicFramePr>
            <a:graphicFrameLocks noGrp="1"/>
          </p:cNvGraphicFramePr>
          <p:nvPr>
            <p:extLst>
              <p:ext uri="{D42A27DB-BD31-4B8C-83A1-F6EECF244321}">
                <p14:modId xmlns:p14="http://schemas.microsoft.com/office/powerpoint/2010/main" val="2819286126"/>
              </p:ext>
            </p:extLst>
          </p:nvPr>
        </p:nvGraphicFramePr>
        <p:xfrm>
          <a:off x="1219202" y="1925256"/>
          <a:ext cx="9719470" cy="2286003"/>
        </p:xfrm>
        <a:graphic>
          <a:graphicData uri="http://schemas.openxmlformats.org/drawingml/2006/table">
            <a:tbl>
              <a:tblPr/>
              <a:tblGrid>
                <a:gridCol w="1927374">
                  <a:extLst>
                    <a:ext uri="{9D8B030D-6E8A-4147-A177-3AD203B41FA5}">
                      <a16:colId xmlns:a16="http://schemas.microsoft.com/office/drawing/2014/main" val="3248483823"/>
                    </a:ext>
                  </a:extLst>
                </a:gridCol>
                <a:gridCol w="1183957">
                  <a:extLst>
                    <a:ext uri="{9D8B030D-6E8A-4147-A177-3AD203B41FA5}">
                      <a16:colId xmlns:a16="http://schemas.microsoft.com/office/drawing/2014/main" val="2743432671"/>
                    </a:ext>
                  </a:extLst>
                </a:gridCol>
                <a:gridCol w="812251">
                  <a:extLst>
                    <a:ext uri="{9D8B030D-6E8A-4147-A177-3AD203B41FA5}">
                      <a16:colId xmlns:a16="http://schemas.microsoft.com/office/drawing/2014/main" val="2019658072"/>
                    </a:ext>
                  </a:extLst>
                </a:gridCol>
                <a:gridCol w="1335395">
                  <a:extLst>
                    <a:ext uri="{9D8B030D-6E8A-4147-A177-3AD203B41FA5}">
                      <a16:colId xmlns:a16="http://schemas.microsoft.com/office/drawing/2014/main" val="339384167"/>
                    </a:ext>
                  </a:extLst>
                </a:gridCol>
                <a:gridCol w="1638267">
                  <a:extLst>
                    <a:ext uri="{9D8B030D-6E8A-4147-A177-3AD203B41FA5}">
                      <a16:colId xmlns:a16="http://schemas.microsoft.com/office/drawing/2014/main" val="2253048006"/>
                    </a:ext>
                  </a:extLst>
                </a:gridCol>
                <a:gridCol w="1927374">
                  <a:extLst>
                    <a:ext uri="{9D8B030D-6E8A-4147-A177-3AD203B41FA5}">
                      <a16:colId xmlns:a16="http://schemas.microsoft.com/office/drawing/2014/main" val="2173654282"/>
                    </a:ext>
                  </a:extLst>
                </a:gridCol>
                <a:gridCol w="894852">
                  <a:extLst>
                    <a:ext uri="{9D8B030D-6E8A-4147-A177-3AD203B41FA5}">
                      <a16:colId xmlns:a16="http://schemas.microsoft.com/office/drawing/2014/main" val="1010070264"/>
                    </a:ext>
                  </a:extLst>
                </a:gridCol>
              </a:tblGrid>
              <a:tr h="330407">
                <a:tc gridSpan="7">
                  <a:txBody>
                    <a:bodyPr/>
                    <a:lstStyle/>
                    <a:p>
                      <a:pPr algn="l" fontAlgn="ctr">
                        <a:buNone/>
                      </a:pPr>
                      <a:r>
                        <a:rPr lang="en-US" sz="1500" b="1" i="0" u="none" strike="noStrike" dirty="0">
                          <a:solidFill>
                            <a:srgbClr val="1B3A5C"/>
                          </a:solidFill>
                          <a:effectLst/>
                          <a:latin typeface="Arial" panose="020B0604020202020204" pitchFamily="34" charset="0"/>
                        </a:rPr>
                        <a:t>Coverage Category Summary (7/1/2026 Renewal)</a:t>
                      </a:r>
                    </a:p>
                  </a:txBody>
                  <a:tcPr marL="95250" marR="95250" marT="47625" marB="47625"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8F0F8"/>
                    </a:solidFill>
                  </a:tcPr>
                </a:tc>
                <a:tc hMerge="1">
                  <a:txBody>
                    <a:bodyPr/>
                    <a:lstStyle/>
                    <a:p>
                      <a:endParaRPr lang="en-US"/>
                    </a:p>
                  </a:txBody>
                  <a:tcPr/>
                </a:tc>
                <a:tc hMerge="1">
                  <a:txBody>
                    <a:bodyPr/>
                    <a:lstStyle/>
                    <a:p>
                      <a:endParaRPr lang="en-US"/>
                    </a:p>
                  </a:txBody>
                  <a:tcPr/>
                </a:tc>
                <a:tc hMerge="1">
                  <a:txBody>
                    <a:bodyPr/>
                    <a:lstStyle/>
                    <a:p>
                      <a:endParaRPr lang="en-US"/>
                    </a:p>
                  </a:txBody>
                  <a:tcPr>
                    <a:lnL w="6350" cap="flat" cmpd="sng" algn="ctr">
                      <a:solidFill>
                        <a:srgbClr val="BFBFBF"/>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69113619"/>
                  </a:ext>
                </a:extLst>
              </a:tr>
              <a:tr h="413008">
                <a:tc>
                  <a:txBody>
                    <a:bodyPr/>
                    <a:lstStyle/>
                    <a:p>
                      <a:pPr algn="ctr" fontAlgn="ctr">
                        <a:buNone/>
                      </a:pPr>
                      <a:r>
                        <a:rPr lang="en-US" sz="900" b="1" i="0" u="none" strike="noStrike">
                          <a:solidFill>
                            <a:srgbClr val="FFFFFF"/>
                          </a:solidFill>
                          <a:effectLst/>
                          <a:latin typeface="Arial" panose="020B0604020202020204" pitchFamily="34" charset="0"/>
                        </a:rPr>
                        <a:t>Coverage Category</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3A5C"/>
                    </a:solidFill>
                  </a:tcPr>
                </a:tc>
                <a:tc>
                  <a:txBody>
                    <a:bodyPr/>
                    <a:lstStyle/>
                    <a:p>
                      <a:pPr algn="ctr" fontAlgn="ctr">
                        <a:buNone/>
                      </a:pPr>
                      <a:r>
                        <a:rPr lang="en-US" sz="900" b="1" i="0" u="none" strike="noStrike" dirty="0">
                          <a:solidFill>
                            <a:srgbClr val="FFFFFF"/>
                          </a:solidFill>
                          <a:effectLst/>
                          <a:latin typeface="Arial" panose="020B0604020202020204" pitchFamily="34" charset="0"/>
                        </a:rPr>
                        <a:t>Per-Member Limit</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3A5C"/>
                    </a:solidFill>
                  </a:tcPr>
                </a:tc>
                <a:tc>
                  <a:txBody>
                    <a:bodyPr/>
                    <a:lstStyle/>
                    <a:p>
                      <a:pPr algn="ctr" fontAlgn="ctr">
                        <a:buNone/>
                      </a:pPr>
                      <a:r>
                        <a:rPr lang="en-US" sz="900" b="1" i="0" u="none" strike="noStrike">
                          <a:solidFill>
                            <a:srgbClr val="FFFFFF"/>
                          </a:solidFill>
                          <a:effectLst/>
                          <a:latin typeface="Arial" panose="020B0604020202020204" pitchFamily="34" charset="0"/>
                        </a:rPr>
                        <a:t>Members</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3A5C"/>
                    </a:solidFill>
                  </a:tcPr>
                </a:tc>
                <a:tc>
                  <a:txBody>
                    <a:bodyPr/>
                    <a:lstStyle/>
                    <a:p>
                      <a:pPr algn="ctr" fontAlgn="ctr">
                        <a:buNone/>
                      </a:pPr>
                      <a:r>
                        <a:rPr lang="en-US" sz="900" b="1" i="0" u="none" strike="noStrike" dirty="0">
                          <a:solidFill>
                            <a:srgbClr val="FFFFFF"/>
                          </a:solidFill>
                          <a:effectLst/>
                          <a:latin typeface="Arial" panose="020B0604020202020204" pitchFamily="34" charset="0"/>
                        </a:rPr>
                        <a:t>Extortion Event Sublimit</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B w="6350" cap="flat" cmpd="sng" algn="ctr">
                      <a:solidFill>
                        <a:srgbClr val="BFBFBF"/>
                      </a:solidFill>
                      <a:prstDash val="solid"/>
                      <a:round/>
                      <a:headEnd type="none" w="med" len="med"/>
                      <a:tailEnd type="none" w="med" len="med"/>
                    </a:lnB>
                    <a:solidFill>
                      <a:srgbClr val="1B3A5C"/>
                    </a:solidFill>
                  </a:tcPr>
                </a:tc>
                <a:tc>
                  <a:txBody>
                    <a:bodyPr/>
                    <a:lstStyle/>
                    <a:p>
                      <a:pPr algn="ctr" fontAlgn="ctr">
                        <a:buNone/>
                      </a:pPr>
                      <a:r>
                        <a:rPr lang="en-US" sz="900" b="1" i="0" u="none" strike="noStrike" dirty="0" err="1">
                          <a:solidFill>
                            <a:srgbClr val="FFFFFF"/>
                          </a:solidFill>
                          <a:effectLst/>
                          <a:latin typeface="Arial" panose="020B0604020202020204" pitchFamily="34" charset="0"/>
                        </a:rPr>
                        <a:t>eCrime</a:t>
                      </a:r>
                      <a:r>
                        <a:rPr lang="en-US" sz="900" b="1" i="0" u="none" strike="noStrike" dirty="0">
                          <a:solidFill>
                            <a:srgbClr val="FFFFFF"/>
                          </a:solidFill>
                          <a:effectLst/>
                          <a:latin typeface="Arial" panose="020B0604020202020204" pitchFamily="34" charset="0"/>
                        </a:rPr>
                        <a:t> / Social Eng. Sublimit</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3A5C"/>
                    </a:solidFill>
                  </a:tcPr>
                </a:tc>
                <a:tc>
                  <a:txBody>
                    <a:bodyPr/>
                    <a:lstStyle/>
                    <a:p>
                      <a:pPr algn="ctr" fontAlgn="ctr">
                        <a:buNone/>
                      </a:pPr>
                      <a:r>
                        <a:rPr lang="en-US" sz="900" b="1" i="0" u="none" strike="noStrike">
                          <a:solidFill>
                            <a:srgbClr val="FFFFFF"/>
                          </a:solidFill>
                          <a:effectLst/>
                          <a:latin typeface="Arial" panose="020B0604020202020204" pitchFamily="34" charset="0"/>
                        </a:rPr>
                        <a:t>Qualifying Controls</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3A5C"/>
                    </a:solidFill>
                  </a:tcPr>
                </a:tc>
                <a:tc>
                  <a:txBody>
                    <a:bodyPr/>
                    <a:lstStyle/>
                    <a:p>
                      <a:pPr algn="ctr" fontAlgn="ctr">
                        <a:buNone/>
                      </a:pPr>
                      <a:r>
                        <a:rPr lang="en-US" sz="900" b="1" i="0" u="none" strike="noStrike" dirty="0">
                          <a:solidFill>
                            <a:srgbClr val="FFFFFF"/>
                          </a:solidFill>
                          <a:effectLst/>
                          <a:latin typeface="Arial" panose="020B0604020202020204" pitchFamily="34" charset="0"/>
                        </a:rPr>
                        <a:t>Retention</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3A5C"/>
                    </a:solidFill>
                  </a:tcPr>
                </a:tc>
                <a:extLst>
                  <a:ext uri="{0D108BD9-81ED-4DB2-BD59-A6C34878D82A}">
                    <a16:rowId xmlns:a16="http://schemas.microsoft.com/office/drawing/2014/main" val="1162317633"/>
                  </a:ext>
                </a:extLst>
              </a:tr>
              <a:tr h="330407">
                <a:tc>
                  <a:txBody>
                    <a:bodyPr/>
                    <a:lstStyle/>
                    <a:p>
                      <a:pPr algn="l" fontAlgn="ctr">
                        <a:buNone/>
                      </a:pPr>
                      <a:r>
                        <a:rPr lang="en-US" sz="900" b="1" i="0" u="none" strike="noStrike">
                          <a:solidFill>
                            <a:srgbClr val="000000"/>
                          </a:solidFill>
                          <a:effectLst/>
                          <a:latin typeface="Arial" panose="020B0604020202020204" pitchFamily="34" charset="0"/>
                        </a:rPr>
                        <a:t>Category 1</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5E8F0"/>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Full</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5E8F0"/>
                    </a:solidFill>
                  </a:tcPr>
                </a:tc>
                <a:tc>
                  <a:txBody>
                    <a:bodyPr/>
                    <a:lstStyle/>
                    <a:p>
                      <a:pPr algn="ctr" fontAlgn="ctr">
                        <a:buNone/>
                      </a:pPr>
                      <a:r>
                        <a:rPr lang="en-US" sz="900" b="0" i="0" u="none" strike="noStrike">
                          <a:solidFill>
                            <a:srgbClr val="000000"/>
                          </a:solidFill>
                          <a:effectLst/>
                          <a:latin typeface="Arial" panose="020B0604020202020204" pitchFamily="34" charset="0"/>
                        </a:rPr>
                        <a:t>59</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5E8F0"/>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Full</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5E8F0"/>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$250,000</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5E8F0"/>
                    </a:solidFill>
                  </a:tcPr>
                </a:tc>
                <a:tc>
                  <a:txBody>
                    <a:bodyPr/>
                    <a:lstStyle/>
                    <a:p>
                      <a:pPr algn="l" fontAlgn="ctr">
                        <a:buNone/>
                      </a:pPr>
                      <a:r>
                        <a:rPr lang="en-US" sz="900" b="0" i="0" u="none" strike="noStrike">
                          <a:solidFill>
                            <a:srgbClr val="000000"/>
                          </a:solidFill>
                          <a:effectLst/>
                          <a:latin typeface="Arial" panose="020B0604020202020204" pitchFamily="34" charset="0"/>
                        </a:rPr>
                        <a:t>All 4 critical controls</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5E8F0"/>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$0</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D5E8F0"/>
                    </a:solidFill>
                  </a:tcPr>
                </a:tc>
                <a:extLst>
                  <a:ext uri="{0D108BD9-81ED-4DB2-BD59-A6C34878D82A}">
                    <a16:rowId xmlns:a16="http://schemas.microsoft.com/office/drawing/2014/main" val="2890513949"/>
                  </a:ext>
                </a:extLst>
              </a:tr>
              <a:tr h="330407">
                <a:tc>
                  <a:txBody>
                    <a:bodyPr/>
                    <a:lstStyle/>
                    <a:p>
                      <a:pPr algn="l" fontAlgn="ctr">
                        <a:buNone/>
                      </a:pPr>
                      <a:r>
                        <a:rPr lang="en-US" sz="900" b="1" i="0" u="none" strike="noStrike">
                          <a:solidFill>
                            <a:srgbClr val="000000"/>
                          </a:solidFill>
                          <a:effectLst/>
                          <a:latin typeface="Arial" panose="020B0604020202020204" pitchFamily="34" charset="0"/>
                        </a:rPr>
                        <a:t>Category 2</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F0D9"/>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$2,000,000</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F0D9"/>
                    </a:solidFill>
                  </a:tcPr>
                </a:tc>
                <a:tc>
                  <a:txBody>
                    <a:bodyPr/>
                    <a:lstStyle/>
                    <a:p>
                      <a:pPr algn="ctr" fontAlgn="ctr">
                        <a:buNone/>
                      </a:pPr>
                      <a:r>
                        <a:rPr lang="en-US" sz="900" b="0" i="0" u="none" strike="noStrike">
                          <a:solidFill>
                            <a:srgbClr val="000000"/>
                          </a:solidFill>
                          <a:effectLst/>
                          <a:latin typeface="Arial" panose="020B0604020202020204" pitchFamily="34" charset="0"/>
                        </a:rPr>
                        <a:t>18</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F0D9"/>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$500,000</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F0D9"/>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$100,000</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F0D9"/>
                    </a:solidFill>
                  </a:tcPr>
                </a:tc>
                <a:tc>
                  <a:txBody>
                    <a:bodyPr/>
                    <a:lstStyle/>
                    <a:p>
                      <a:pPr algn="l" fontAlgn="ctr">
                        <a:buNone/>
                      </a:pPr>
                      <a:r>
                        <a:rPr lang="en-US" sz="900" b="0" i="0" u="none" strike="noStrike">
                          <a:solidFill>
                            <a:srgbClr val="000000"/>
                          </a:solidFill>
                          <a:effectLst/>
                          <a:latin typeface="Arial" panose="020B0604020202020204" pitchFamily="34" charset="0"/>
                        </a:rPr>
                        <a:t>3 of 4 (incl. MFA remote)</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F0D9"/>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$10,000</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2F0D9"/>
                    </a:solidFill>
                  </a:tcPr>
                </a:tc>
                <a:extLst>
                  <a:ext uri="{0D108BD9-81ED-4DB2-BD59-A6C34878D82A}">
                    <a16:rowId xmlns:a16="http://schemas.microsoft.com/office/drawing/2014/main" val="4165368778"/>
                  </a:ext>
                </a:extLst>
              </a:tr>
              <a:tr h="330407">
                <a:tc>
                  <a:txBody>
                    <a:bodyPr/>
                    <a:lstStyle/>
                    <a:p>
                      <a:pPr algn="l" fontAlgn="ctr">
                        <a:buNone/>
                      </a:pPr>
                      <a:r>
                        <a:rPr lang="en-US" sz="900" b="1" i="0" u="none" strike="noStrike">
                          <a:solidFill>
                            <a:srgbClr val="000000"/>
                          </a:solidFill>
                          <a:effectLst/>
                          <a:latin typeface="Arial" panose="020B0604020202020204" pitchFamily="34" charset="0"/>
                        </a:rPr>
                        <a:t>Category 3</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2CC"/>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$1,000,000</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2CC"/>
                    </a:solidFill>
                  </a:tcPr>
                </a:tc>
                <a:tc>
                  <a:txBody>
                    <a:bodyPr/>
                    <a:lstStyle/>
                    <a:p>
                      <a:pPr algn="ctr" fontAlgn="ctr">
                        <a:buNone/>
                      </a:pPr>
                      <a:r>
                        <a:rPr lang="en-US" sz="900" b="0" i="0" u="none" strike="noStrike">
                          <a:solidFill>
                            <a:srgbClr val="000000"/>
                          </a:solidFill>
                          <a:effectLst/>
                          <a:latin typeface="Arial" panose="020B0604020202020204" pitchFamily="34" charset="0"/>
                        </a:rPr>
                        <a:t>31</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2CC"/>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$250,000</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2CC"/>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$100,000</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2CC"/>
                    </a:solidFill>
                  </a:tcPr>
                </a:tc>
                <a:tc>
                  <a:txBody>
                    <a:bodyPr/>
                    <a:lstStyle/>
                    <a:p>
                      <a:pPr algn="l" fontAlgn="ctr">
                        <a:buNone/>
                      </a:pPr>
                      <a:r>
                        <a:rPr lang="en-US" sz="900" b="0" i="0" u="none" strike="noStrike">
                          <a:solidFill>
                            <a:srgbClr val="000000"/>
                          </a:solidFill>
                          <a:effectLst/>
                          <a:latin typeface="Arial" panose="020B0604020202020204" pitchFamily="34" charset="0"/>
                        </a:rPr>
                        <a:t>2 of 4 (incl. MFA remote)</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2CC"/>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$10,000</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2CC"/>
                    </a:solidFill>
                  </a:tcPr>
                </a:tc>
                <a:extLst>
                  <a:ext uri="{0D108BD9-81ED-4DB2-BD59-A6C34878D82A}">
                    <a16:rowId xmlns:a16="http://schemas.microsoft.com/office/drawing/2014/main" val="385987509"/>
                  </a:ext>
                </a:extLst>
              </a:tr>
              <a:tr h="330407">
                <a:tc>
                  <a:txBody>
                    <a:bodyPr/>
                    <a:lstStyle/>
                    <a:p>
                      <a:pPr algn="l" fontAlgn="ctr">
                        <a:buNone/>
                      </a:pPr>
                      <a:r>
                        <a:rPr lang="en-US" sz="900" b="1" i="0" u="none" strike="noStrike">
                          <a:solidFill>
                            <a:srgbClr val="000000"/>
                          </a:solidFill>
                          <a:effectLst/>
                          <a:latin typeface="Arial" panose="020B0604020202020204" pitchFamily="34" charset="0"/>
                        </a:rPr>
                        <a:t>Category 4</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$1,000,000</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buNone/>
                      </a:pPr>
                      <a:r>
                        <a:rPr lang="en-US" sz="900" b="0" i="0" u="none" strike="noStrike">
                          <a:solidFill>
                            <a:srgbClr val="000000"/>
                          </a:solidFill>
                          <a:effectLst/>
                          <a:latin typeface="Arial" panose="020B0604020202020204" pitchFamily="34" charset="0"/>
                        </a:rPr>
                        <a:t>77</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$100,000</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$100,000</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l" fontAlgn="ctr">
                        <a:buNone/>
                      </a:pPr>
                      <a:r>
                        <a:rPr lang="en-US" sz="900" b="0" i="0" u="none" strike="noStrike">
                          <a:solidFill>
                            <a:srgbClr val="000000"/>
                          </a:solidFill>
                          <a:effectLst/>
                          <a:latin typeface="Arial" panose="020B0604020202020204" pitchFamily="34" charset="0"/>
                        </a:rPr>
                        <a:t>1/0 controls, no MFA remote, non-responsive, or pending</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tc>
                  <a:txBody>
                    <a:bodyPr/>
                    <a:lstStyle/>
                    <a:p>
                      <a:pPr algn="ctr" fontAlgn="ctr">
                        <a:buNone/>
                      </a:pPr>
                      <a:r>
                        <a:rPr lang="en-US" sz="900" b="0" i="0" u="none" strike="noStrike" dirty="0">
                          <a:solidFill>
                            <a:srgbClr val="000000"/>
                          </a:solidFill>
                          <a:effectLst/>
                          <a:latin typeface="Arial" panose="020B0604020202020204" pitchFamily="34" charset="0"/>
                        </a:rPr>
                        <a:t>$75,000</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CE4D6"/>
                    </a:solidFill>
                  </a:tcPr>
                </a:tc>
                <a:extLst>
                  <a:ext uri="{0D108BD9-81ED-4DB2-BD59-A6C34878D82A}">
                    <a16:rowId xmlns:a16="http://schemas.microsoft.com/office/drawing/2014/main" val="2997172148"/>
                  </a:ext>
                </a:extLst>
              </a:tr>
              <a:tr h="220960">
                <a:tc>
                  <a:txBody>
                    <a:bodyPr/>
                    <a:lstStyle/>
                    <a:p>
                      <a:pPr algn="l" fontAlgn="ctr">
                        <a:buNone/>
                      </a:pPr>
                      <a:r>
                        <a:rPr lang="en-US" sz="900" b="1" i="0" u="none" strike="noStrike">
                          <a:solidFill>
                            <a:srgbClr val="FFFFFF"/>
                          </a:solidFill>
                          <a:effectLst/>
                          <a:latin typeface="Arial" panose="020B0604020202020204" pitchFamily="34" charset="0"/>
                        </a:rPr>
                        <a:t>TOTAL</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3A5C"/>
                    </a:solidFill>
                  </a:tcPr>
                </a:tc>
                <a:tc>
                  <a:txBody>
                    <a:bodyPr/>
                    <a:lstStyle/>
                    <a:p>
                      <a:pPr algn="l" fontAlgn="ctr">
                        <a:buNone/>
                      </a:pPr>
                      <a:r>
                        <a:rPr lang="en-US" sz="900" b="0" i="0" u="none" strike="noStrike">
                          <a:solidFill>
                            <a:srgbClr val="000000"/>
                          </a:solidFill>
                          <a:effectLst/>
                          <a:latin typeface="Arial" panose="020B0604020202020204" pitchFamily="34" charset="0"/>
                        </a:rPr>
                        <a:t> </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3A5C"/>
                    </a:solidFill>
                  </a:tcPr>
                </a:tc>
                <a:tc>
                  <a:txBody>
                    <a:bodyPr/>
                    <a:lstStyle/>
                    <a:p>
                      <a:pPr algn="ctr" fontAlgn="ctr">
                        <a:buNone/>
                      </a:pPr>
                      <a:r>
                        <a:rPr lang="en-US" sz="900" b="1" i="0" u="none" strike="noStrike">
                          <a:solidFill>
                            <a:srgbClr val="FFFFFF"/>
                          </a:solidFill>
                          <a:effectLst/>
                          <a:latin typeface="Arial" panose="020B0604020202020204" pitchFamily="34" charset="0"/>
                        </a:rPr>
                        <a:t>185</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3A5C"/>
                    </a:solidFill>
                  </a:tcPr>
                </a:tc>
                <a:tc>
                  <a:txBody>
                    <a:bodyPr/>
                    <a:lstStyle/>
                    <a:p>
                      <a:pPr algn="l" fontAlgn="ctr">
                        <a:buNone/>
                      </a:pPr>
                      <a:r>
                        <a:rPr lang="en-US" sz="900" b="0" i="0" u="none" strike="noStrike" dirty="0">
                          <a:solidFill>
                            <a:srgbClr val="000000"/>
                          </a:solidFill>
                          <a:effectLst/>
                          <a:latin typeface="Arial" panose="020B0604020202020204" pitchFamily="34" charset="0"/>
                        </a:rPr>
                        <a:t> </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3A5C"/>
                    </a:solidFill>
                  </a:tcPr>
                </a:tc>
                <a:tc>
                  <a:txBody>
                    <a:bodyPr/>
                    <a:lstStyle/>
                    <a:p>
                      <a:pPr algn="l" fontAlgn="ctr">
                        <a:buNone/>
                      </a:pPr>
                      <a:r>
                        <a:rPr lang="en-US" sz="900" b="0" i="0" u="none" strike="noStrike">
                          <a:solidFill>
                            <a:srgbClr val="000000"/>
                          </a:solidFill>
                          <a:effectLst/>
                          <a:latin typeface="Arial" panose="020B0604020202020204" pitchFamily="34" charset="0"/>
                        </a:rPr>
                        <a:t> </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3A5C"/>
                    </a:solidFill>
                  </a:tcPr>
                </a:tc>
                <a:tc>
                  <a:txBody>
                    <a:bodyPr/>
                    <a:lstStyle/>
                    <a:p>
                      <a:pPr algn="l" fontAlgn="ctr">
                        <a:buNone/>
                      </a:pPr>
                      <a:r>
                        <a:rPr lang="en-US" sz="900" b="0" i="0" u="none" strike="noStrike">
                          <a:solidFill>
                            <a:srgbClr val="000000"/>
                          </a:solidFill>
                          <a:effectLst/>
                          <a:latin typeface="Arial" panose="020B0604020202020204" pitchFamily="34" charset="0"/>
                        </a:rPr>
                        <a:t> </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3A5C"/>
                    </a:solidFill>
                  </a:tcPr>
                </a:tc>
                <a:tc>
                  <a:txBody>
                    <a:bodyPr/>
                    <a:lstStyle/>
                    <a:p>
                      <a:pPr algn="l" fontAlgn="ctr">
                        <a:buNone/>
                      </a:pPr>
                      <a:r>
                        <a:rPr lang="en-US" sz="900" b="0" i="0" u="none" strike="noStrike" dirty="0">
                          <a:solidFill>
                            <a:srgbClr val="000000"/>
                          </a:solidFill>
                          <a:effectLst/>
                          <a:latin typeface="Arial" panose="020B0604020202020204" pitchFamily="34" charset="0"/>
                        </a:rPr>
                        <a:t> </a:t>
                      </a:r>
                    </a:p>
                  </a:txBody>
                  <a:tcPr marL="8259" marR="8259" marT="8259"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1B3A5C"/>
                    </a:solidFill>
                  </a:tcPr>
                </a:tc>
                <a:extLst>
                  <a:ext uri="{0D108BD9-81ED-4DB2-BD59-A6C34878D82A}">
                    <a16:rowId xmlns:a16="http://schemas.microsoft.com/office/drawing/2014/main" val="626530559"/>
                  </a:ext>
                </a:extLst>
              </a:tr>
            </a:tbl>
          </a:graphicData>
        </a:graphic>
      </p:graphicFrame>
    </p:spTree>
    <p:extLst>
      <p:ext uri="{BB962C8B-B14F-4D97-AF65-F5344CB8AC3E}">
        <p14:creationId xmlns:p14="http://schemas.microsoft.com/office/powerpoint/2010/main" val="13987436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731520" y="2103120"/>
            <a:ext cx="9601200" cy="155448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chemeClr val="lt1"/>
              </a:buClr>
              <a:buSzPts val="4800"/>
              <a:buFont typeface="Archivo"/>
              <a:buNone/>
            </a:pPr>
            <a:r>
              <a:rPr lang="en-US"/>
              <a:t>Cyber Risk Discussion</a:t>
            </a:r>
            <a:endParaRPr sz="4800"/>
          </a:p>
        </p:txBody>
      </p:sp>
      <p:sp>
        <p:nvSpPr>
          <p:cNvPr id="35" name="Google Shape;35;p8"/>
          <p:cNvSpPr txBox="1">
            <a:spLocks noGrp="1"/>
          </p:cNvSpPr>
          <p:nvPr>
            <p:ph type="body" idx="1"/>
          </p:nvPr>
        </p:nvSpPr>
        <p:spPr>
          <a:xfrm>
            <a:off x="731520" y="3886200"/>
            <a:ext cx="9601200" cy="146304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accent5"/>
              </a:buClr>
              <a:buSzPts val="1800"/>
              <a:buNone/>
            </a:pPr>
            <a:r>
              <a:rPr lang="en-US" sz="1800">
                <a:solidFill>
                  <a:schemeClr val="accent5"/>
                </a:solidFill>
              </a:rPr>
              <a:t>Archdiocese of Denver business manager meeting</a:t>
            </a:r>
            <a:endParaRPr sz="1800"/>
          </a:p>
          <a:p>
            <a:pPr marL="0" lvl="0" indent="0" algn="l" rtl="0">
              <a:spcBef>
                <a:spcPts val="760"/>
              </a:spcBef>
              <a:spcAft>
                <a:spcPts val="0"/>
              </a:spcAft>
              <a:buClr>
                <a:schemeClr val="accent5"/>
              </a:buClr>
              <a:buSzPts val="1800"/>
              <a:buNone/>
            </a:pPr>
            <a:r>
              <a:rPr lang="en-US" sz="1800">
                <a:solidFill>
                  <a:schemeClr val="accent5"/>
                </a:solidFill>
              </a:rPr>
              <a:t>10/21/2026</a:t>
            </a:r>
            <a:endParaRPr sz="1800"/>
          </a:p>
          <a:p>
            <a:pPr marL="0" lvl="0" indent="0" algn="l" rtl="0">
              <a:spcBef>
                <a:spcPts val="760"/>
              </a:spcBef>
              <a:spcAft>
                <a:spcPts val="0"/>
              </a:spcAft>
              <a:buClr>
                <a:schemeClr val="accent5"/>
              </a:buClr>
              <a:buSzPts val="1800"/>
              <a:buNone/>
            </a:pPr>
            <a:r>
              <a:rPr lang="en-US" sz="1800">
                <a:solidFill>
                  <a:schemeClr val="accent5"/>
                </a:solidFill>
              </a:rPr>
              <a:t>Ariel Brown, Customer Success Lead, Resilience</a:t>
            </a:r>
            <a:endParaRPr sz="1800"/>
          </a:p>
          <a:p>
            <a:pPr marL="0" lvl="0" indent="0" algn="l" rtl="0">
              <a:spcBef>
                <a:spcPts val="760"/>
              </a:spcBef>
              <a:spcAft>
                <a:spcPts val="0"/>
              </a:spcAft>
              <a:buClr>
                <a:schemeClr val="accent5"/>
              </a:buClr>
              <a:buSzPts val="1800"/>
              <a:buNone/>
            </a:pPr>
            <a:r>
              <a:rPr lang="en-US" sz="1800">
                <a:solidFill>
                  <a:schemeClr val="accent5"/>
                </a:solidFill>
              </a:rPr>
              <a:t>Sevan Sarkhoshian, Director, Security and Risk Services, Resilience</a:t>
            </a:r>
            <a:endParaRPr sz="18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Google Shape;41;p9"/>
          <p:cNvSpPr/>
          <p:nvPr/>
        </p:nvSpPr>
        <p:spPr>
          <a:xfrm>
            <a:off x="731520" y="4709160"/>
            <a:ext cx="10725912" cy="1188720"/>
          </a:xfrm>
          <a:prstGeom prst="roundRect">
            <a:avLst>
              <a:gd name="adj" fmla="val 11538"/>
            </a:avLst>
          </a:prstGeom>
          <a:solidFill>
            <a:schemeClr val="lt1"/>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42;p9"/>
          <p:cNvSpPr txBox="1">
            <a:spLocks noGrp="1"/>
          </p:cNvSpPr>
          <p:nvPr>
            <p:ph type="title"/>
          </p:nvPr>
        </p:nvSpPr>
        <p:spPr>
          <a:xfrm>
            <a:off x="731520" y="502920"/>
            <a:ext cx="10725912" cy="8686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400"/>
              <a:buFont typeface="Archivo"/>
              <a:buNone/>
            </a:pPr>
            <a:r>
              <a:rPr lang="en-US" sz="3400" b="1">
                <a:solidFill>
                  <a:schemeClr val="dk1"/>
                </a:solidFill>
              </a:rPr>
              <a:t>Agenda</a:t>
            </a:r>
            <a:endParaRPr sz="3400"/>
          </a:p>
        </p:txBody>
      </p:sp>
      <p:sp>
        <p:nvSpPr>
          <p:cNvPr id="43" name="Google Shape;43;p9"/>
          <p:cNvSpPr/>
          <p:nvPr/>
        </p:nvSpPr>
        <p:spPr>
          <a:xfrm>
            <a:off x="731520" y="1783080"/>
            <a:ext cx="10725912" cy="1188720"/>
          </a:xfrm>
          <a:prstGeom prst="roundRect">
            <a:avLst>
              <a:gd name="adj" fmla="val 11538"/>
            </a:avLst>
          </a:prstGeom>
          <a:solidFill>
            <a:schemeClr val="lt1"/>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44;p9"/>
          <p:cNvSpPr/>
          <p:nvPr/>
        </p:nvSpPr>
        <p:spPr>
          <a:xfrm>
            <a:off x="1051560" y="2103120"/>
            <a:ext cx="548640" cy="548640"/>
          </a:xfrm>
          <a:prstGeom prst="ellipse">
            <a:avLst/>
          </a:prstGeom>
          <a:solidFill>
            <a:schemeClr val="accent1"/>
          </a:solidFill>
          <a:ln w="127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5" name="Google Shape;45;p9"/>
          <p:cNvSpPr txBox="1"/>
          <p:nvPr/>
        </p:nvSpPr>
        <p:spPr>
          <a:xfrm>
            <a:off x="1051560" y="2103120"/>
            <a:ext cx="548640" cy="548640"/>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161616"/>
              </a:buClr>
              <a:buSzPts val="1800"/>
              <a:buFont typeface="Archivo"/>
              <a:buNone/>
              <a:tabLst/>
              <a:defRPr/>
            </a:pPr>
            <a:r>
              <a:rPr kumimoji="0" lang="en-US" sz="1800" b="1" i="0" u="none" strike="noStrike" kern="0" cap="none" spc="0" normalizeH="0" baseline="0" noProof="0">
                <a:ln>
                  <a:noFill/>
                </a:ln>
                <a:solidFill>
                  <a:srgbClr val="161616"/>
                </a:solidFill>
                <a:effectLst/>
                <a:uLnTx/>
                <a:uFillTx/>
                <a:latin typeface="Archivo"/>
                <a:ea typeface="Archivo"/>
                <a:cs typeface="Archivo"/>
                <a:sym typeface="Archivo"/>
              </a:rPr>
              <a:t>1</a:t>
            </a:r>
            <a:endParaRPr kumimoji="0" sz="1800" b="0" i="0" u="none" strike="noStrike" kern="0" cap="none" spc="0" normalizeH="0" baseline="0" noProof="0">
              <a:ln>
                <a:noFill/>
              </a:ln>
              <a:solidFill>
                <a:srgbClr val="161616"/>
              </a:solidFill>
              <a:effectLst/>
              <a:uLnTx/>
              <a:uFillTx/>
              <a:latin typeface="Archivo"/>
              <a:ea typeface="Archivo"/>
              <a:cs typeface="Archivo"/>
              <a:sym typeface="Archivo"/>
            </a:endParaRPr>
          </a:p>
        </p:txBody>
      </p:sp>
      <p:sp>
        <p:nvSpPr>
          <p:cNvPr id="46" name="Google Shape;46;p9"/>
          <p:cNvSpPr txBox="1"/>
          <p:nvPr/>
        </p:nvSpPr>
        <p:spPr>
          <a:xfrm>
            <a:off x="1920240" y="1965960"/>
            <a:ext cx="9171432" cy="36576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161616"/>
              </a:buClr>
              <a:buSzPts val="2200"/>
              <a:buFont typeface="Archivo"/>
              <a:buNone/>
              <a:tabLst/>
              <a:defRPr/>
            </a:pPr>
            <a:r>
              <a:rPr kumimoji="0" lang="en-US" sz="2200" b="1" i="0" u="none" strike="noStrike" kern="0" cap="none" spc="0" normalizeH="0" baseline="0" noProof="0">
                <a:ln>
                  <a:noFill/>
                </a:ln>
                <a:solidFill>
                  <a:srgbClr val="161616"/>
                </a:solidFill>
                <a:effectLst/>
                <a:uLnTx/>
                <a:uFillTx/>
                <a:latin typeface="Archivo"/>
                <a:ea typeface="Archivo"/>
                <a:cs typeface="Archivo"/>
                <a:sym typeface="Archivo"/>
              </a:rPr>
              <a:t>The threat landscape</a:t>
            </a:r>
            <a:endParaRPr kumimoji="0" sz="2200" b="0" i="0" u="none" strike="noStrike" kern="0" cap="none" spc="0" normalizeH="0" baseline="0" noProof="0">
              <a:ln>
                <a:noFill/>
              </a:ln>
              <a:solidFill>
                <a:srgbClr val="161616"/>
              </a:solidFill>
              <a:effectLst/>
              <a:uLnTx/>
              <a:uFillTx/>
              <a:latin typeface="Archivo"/>
              <a:ea typeface="Archivo"/>
              <a:cs typeface="Archivo"/>
              <a:sym typeface="Archivo"/>
            </a:endParaRPr>
          </a:p>
        </p:txBody>
      </p:sp>
      <p:sp>
        <p:nvSpPr>
          <p:cNvPr id="47" name="Google Shape;47;p9"/>
          <p:cNvSpPr txBox="1"/>
          <p:nvPr/>
        </p:nvSpPr>
        <p:spPr>
          <a:xfrm>
            <a:off x="1920240" y="2441448"/>
            <a:ext cx="9171432" cy="36576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333333"/>
              </a:buClr>
              <a:buSzPts val="1600"/>
              <a:buFont typeface="Archivo"/>
              <a:buNone/>
              <a:tabLst/>
              <a:defRPr/>
            </a:pPr>
            <a:r>
              <a:rPr kumimoji="0" lang="en-US" sz="1600" b="0" i="0" u="none" strike="noStrike" kern="0" cap="none" spc="0" normalizeH="0" baseline="0" noProof="0">
                <a:ln>
                  <a:noFill/>
                </a:ln>
                <a:solidFill>
                  <a:srgbClr val="333333"/>
                </a:solidFill>
                <a:effectLst/>
                <a:uLnTx/>
                <a:uFillTx/>
                <a:latin typeface="Archivo"/>
                <a:ea typeface="Archivo"/>
                <a:cs typeface="Archivo"/>
                <a:sym typeface="Archivo"/>
              </a:rPr>
              <a:t>What is happening in cyber risk, and what our claims and threat intelligence show</a:t>
            </a:r>
            <a:endParaRPr kumimoji="0" sz="1600" b="0" i="0" u="none" strike="noStrike" kern="0" cap="none" spc="0" normalizeH="0" baseline="0" noProof="0">
              <a:ln>
                <a:noFill/>
              </a:ln>
              <a:solidFill>
                <a:srgbClr val="161616"/>
              </a:solidFill>
              <a:effectLst/>
              <a:uLnTx/>
              <a:uFillTx/>
              <a:latin typeface="Archivo"/>
              <a:ea typeface="Archivo"/>
              <a:cs typeface="Archivo"/>
              <a:sym typeface="Archivo"/>
            </a:endParaRPr>
          </a:p>
        </p:txBody>
      </p:sp>
      <p:sp>
        <p:nvSpPr>
          <p:cNvPr id="48" name="Google Shape;48;p9"/>
          <p:cNvSpPr/>
          <p:nvPr/>
        </p:nvSpPr>
        <p:spPr>
          <a:xfrm>
            <a:off x="731520" y="3246120"/>
            <a:ext cx="10725912" cy="1188720"/>
          </a:xfrm>
          <a:prstGeom prst="roundRect">
            <a:avLst>
              <a:gd name="adj" fmla="val 11538"/>
            </a:avLst>
          </a:prstGeom>
          <a:solidFill>
            <a:schemeClr val="lt1"/>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49;p9"/>
          <p:cNvSpPr/>
          <p:nvPr/>
        </p:nvSpPr>
        <p:spPr>
          <a:xfrm>
            <a:off x="1051560" y="3566160"/>
            <a:ext cx="548640" cy="548640"/>
          </a:xfrm>
          <a:prstGeom prst="ellipse">
            <a:avLst/>
          </a:prstGeom>
          <a:solidFill>
            <a:schemeClr val="accent1"/>
          </a:solidFill>
          <a:ln w="127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50;p9"/>
          <p:cNvSpPr txBox="1"/>
          <p:nvPr/>
        </p:nvSpPr>
        <p:spPr>
          <a:xfrm>
            <a:off x="1051560" y="3566160"/>
            <a:ext cx="548700" cy="548700"/>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161616"/>
              </a:buClr>
              <a:buSzPts val="1800"/>
              <a:buFont typeface="Archivo"/>
              <a:buNone/>
              <a:tabLst/>
              <a:defRPr/>
            </a:pPr>
            <a:r>
              <a:rPr kumimoji="0" lang="en-US" sz="1800" b="1" i="0" u="none" strike="noStrike" kern="0" cap="none" spc="0" normalizeH="0" baseline="0" noProof="0">
                <a:ln>
                  <a:noFill/>
                </a:ln>
                <a:solidFill>
                  <a:srgbClr val="161616"/>
                </a:solidFill>
                <a:effectLst/>
                <a:uLnTx/>
                <a:uFillTx/>
                <a:latin typeface="Archivo"/>
                <a:ea typeface="Archivo"/>
                <a:cs typeface="Archivo"/>
                <a:sym typeface="Archivo"/>
              </a:rPr>
              <a:t>2</a:t>
            </a:r>
            <a:endParaRPr kumimoji="0" sz="1800" b="0" i="0" u="none" strike="noStrike" kern="0" cap="none" spc="0" normalizeH="0" baseline="0" noProof="0">
              <a:ln>
                <a:noFill/>
              </a:ln>
              <a:solidFill>
                <a:srgbClr val="161616"/>
              </a:solidFill>
              <a:effectLst/>
              <a:uLnTx/>
              <a:uFillTx/>
              <a:latin typeface="Archivo"/>
              <a:ea typeface="Archivo"/>
              <a:cs typeface="Archivo"/>
              <a:sym typeface="Archivo"/>
            </a:endParaRPr>
          </a:p>
        </p:txBody>
      </p:sp>
      <p:sp>
        <p:nvSpPr>
          <p:cNvPr id="51" name="Google Shape;51;p9"/>
          <p:cNvSpPr txBox="1"/>
          <p:nvPr/>
        </p:nvSpPr>
        <p:spPr>
          <a:xfrm>
            <a:off x="1920303" y="4873775"/>
            <a:ext cx="9171300" cy="3657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161616"/>
              </a:buClr>
              <a:buSzPts val="2200"/>
              <a:buFont typeface="Archivo"/>
              <a:buNone/>
              <a:tabLst/>
              <a:defRPr/>
            </a:pPr>
            <a:r>
              <a:rPr kumimoji="0" lang="en-US" sz="2200" b="1" i="0" u="none" strike="noStrike" kern="0" cap="none" spc="0" normalizeH="0" baseline="0" noProof="0">
                <a:ln>
                  <a:noFill/>
                </a:ln>
                <a:solidFill>
                  <a:srgbClr val="161616"/>
                </a:solidFill>
                <a:effectLst/>
                <a:uLnTx/>
                <a:uFillTx/>
                <a:latin typeface="Archivo"/>
                <a:ea typeface="Archivo"/>
                <a:cs typeface="Archivo"/>
                <a:sym typeface="Archivo"/>
              </a:rPr>
              <a:t>Parish scenario</a:t>
            </a:r>
            <a:endParaRPr kumimoji="0" sz="2200" b="0" i="0" u="none" strike="noStrike" kern="0" cap="none" spc="0" normalizeH="0" baseline="0" noProof="0">
              <a:ln>
                <a:noFill/>
              </a:ln>
              <a:solidFill>
                <a:srgbClr val="161616"/>
              </a:solidFill>
              <a:effectLst/>
              <a:uLnTx/>
              <a:uFillTx/>
              <a:latin typeface="Archivo"/>
              <a:ea typeface="Archivo"/>
              <a:cs typeface="Archivo"/>
              <a:sym typeface="Archivo"/>
            </a:endParaRPr>
          </a:p>
        </p:txBody>
      </p:sp>
      <p:sp>
        <p:nvSpPr>
          <p:cNvPr id="52" name="Google Shape;52;p9"/>
          <p:cNvSpPr txBox="1"/>
          <p:nvPr/>
        </p:nvSpPr>
        <p:spPr>
          <a:xfrm>
            <a:off x="1920303" y="5349263"/>
            <a:ext cx="9171300" cy="3657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333333"/>
              </a:buClr>
              <a:buSzPts val="1600"/>
              <a:buFont typeface="Archivo"/>
              <a:buNone/>
              <a:tabLst/>
              <a:defRPr/>
            </a:pPr>
            <a:r>
              <a:rPr kumimoji="0" lang="en-US" sz="1600" b="0" i="0" u="none" strike="noStrike" kern="0" cap="none" spc="0" normalizeH="0" baseline="0" noProof="0">
                <a:ln>
                  <a:noFill/>
                </a:ln>
                <a:solidFill>
                  <a:srgbClr val="333333"/>
                </a:solidFill>
                <a:effectLst/>
                <a:uLnTx/>
                <a:uFillTx/>
                <a:latin typeface="Archivo"/>
                <a:ea typeface="Archivo"/>
                <a:cs typeface="Archivo"/>
                <a:sym typeface="Archivo"/>
              </a:rPr>
              <a:t>What would a cyber attack look like without these controls</a:t>
            </a:r>
            <a:endParaRPr kumimoji="0" sz="1600" b="0" i="0" u="none" strike="noStrike" kern="0" cap="none" spc="0" normalizeH="0" baseline="0" noProof="0">
              <a:ln>
                <a:noFill/>
              </a:ln>
              <a:solidFill>
                <a:srgbClr val="161616"/>
              </a:solidFill>
              <a:effectLst/>
              <a:uLnTx/>
              <a:uFillTx/>
              <a:latin typeface="Archivo"/>
              <a:ea typeface="Archivo"/>
              <a:cs typeface="Archivo"/>
              <a:sym typeface="Archivo"/>
            </a:endParaRPr>
          </a:p>
        </p:txBody>
      </p:sp>
      <p:sp>
        <p:nvSpPr>
          <p:cNvPr id="53" name="Google Shape;53;p9"/>
          <p:cNvSpPr/>
          <p:nvPr/>
        </p:nvSpPr>
        <p:spPr>
          <a:xfrm>
            <a:off x="1051560" y="5029200"/>
            <a:ext cx="548640" cy="548640"/>
          </a:xfrm>
          <a:prstGeom prst="ellipse">
            <a:avLst/>
          </a:prstGeom>
          <a:solidFill>
            <a:schemeClr val="accent1"/>
          </a:solidFill>
          <a:ln w="127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54;p9"/>
          <p:cNvSpPr txBox="1"/>
          <p:nvPr/>
        </p:nvSpPr>
        <p:spPr>
          <a:xfrm>
            <a:off x="1051560" y="5029200"/>
            <a:ext cx="548640" cy="548640"/>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161616"/>
              </a:buClr>
              <a:buSzPts val="1800"/>
              <a:buFont typeface="Archivo"/>
              <a:buNone/>
              <a:tabLst/>
              <a:defRPr/>
            </a:pPr>
            <a:r>
              <a:rPr kumimoji="0" lang="en-US" sz="1800" b="1" i="0" u="none" strike="noStrike" kern="0" cap="none" spc="0" normalizeH="0" baseline="0" noProof="0">
                <a:ln>
                  <a:noFill/>
                </a:ln>
                <a:solidFill>
                  <a:srgbClr val="161616"/>
                </a:solidFill>
                <a:effectLst/>
                <a:uLnTx/>
                <a:uFillTx/>
                <a:latin typeface="Archivo"/>
                <a:ea typeface="Archivo"/>
                <a:cs typeface="Archivo"/>
                <a:sym typeface="Archivo"/>
              </a:rPr>
              <a:t>3</a:t>
            </a:r>
            <a:endParaRPr kumimoji="0" sz="1800" b="0" i="0" u="none" strike="noStrike" kern="0" cap="none" spc="0" normalizeH="0" baseline="0" noProof="0">
              <a:ln>
                <a:noFill/>
              </a:ln>
              <a:solidFill>
                <a:srgbClr val="161616"/>
              </a:solidFill>
              <a:effectLst/>
              <a:uLnTx/>
              <a:uFillTx/>
              <a:latin typeface="Archivo"/>
              <a:ea typeface="Archivo"/>
              <a:cs typeface="Archivo"/>
              <a:sym typeface="Archivo"/>
            </a:endParaRPr>
          </a:p>
        </p:txBody>
      </p:sp>
      <p:sp>
        <p:nvSpPr>
          <p:cNvPr id="55" name="Google Shape;55;p9"/>
          <p:cNvSpPr txBox="1"/>
          <p:nvPr/>
        </p:nvSpPr>
        <p:spPr>
          <a:xfrm>
            <a:off x="1920240" y="3419840"/>
            <a:ext cx="9171300" cy="3657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161616"/>
              </a:buClr>
              <a:buSzPts val="2200"/>
              <a:buFont typeface="Archivo"/>
              <a:buNone/>
              <a:tabLst/>
              <a:defRPr/>
            </a:pPr>
            <a:r>
              <a:rPr kumimoji="0" lang="en-US" sz="2200" b="1" i="0" u="none" strike="noStrike" kern="0" cap="none" spc="0" normalizeH="0" baseline="0" noProof="0">
                <a:ln>
                  <a:noFill/>
                </a:ln>
                <a:solidFill>
                  <a:srgbClr val="161616"/>
                </a:solidFill>
                <a:effectLst/>
                <a:uLnTx/>
                <a:uFillTx/>
                <a:latin typeface="Archivo"/>
                <a:ea typeface="Archivo"/>
                <a:cs typeface="Archivo"/>
                <a:sym typeface="Archivo"/>
              </a:rPr>
              <a:t>What it means for you</a:t>
            </a:r>
            <a:endParaRPr kumimoji="0" sz="2200" b="0" i="0" u="none" strike="noStrike" kern="0" cap="none" spc="0" normalizeH="0" baseline="0" noProof="0">
              <a:ln>
                <a:noFill/>
              </a:ln>
              <a:solidFill>
                <a:srgbClr val="161616"/>
              </a:solidFill>
              <a:effectLst/>
              <a:uLnTx/>
              <a:uFillTx/>
              <a:latin typeface="Archivo"/>
              <a:ea typeface="Archivo"/>
              <a:cs typeface="Archivo"/>
              <a:sym typeface="Archivo"/>
            </a:endParaRPr>
          </a:p>
        </p:txBody>
      </p:sp>
      <p:sp>
        <p:nvSpPr>
          <p:cNvPr id="56" name="Google Shape;56;p9"/>
          <p:cNvSpPr txBox="1"/>
          <p:nvPr/>
        </p:nvSpPr>
        <p:spPr>
          <a:xfrm>
            <a:off x="1920240" y="3895328"/>
            <a:ext cx="9171300" cy="3657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333333"/>
              </a:buClr>
              <a:buSzPts val="1600"/>
              <a:buFont typeface="Archivo"/>
              <a:buNone/>
              <a:tabLst/>
              <a:defRPr/>
            </a:pPr>
            <a:r>
              <a:rPr kumimoji="0" lang="en-US" sz="1600" b="0" i="0" u="none" strike="noStrike" kern="0" cap="none" spc="0" normalizeH="0" baseline="0" noProof="0">
                <a:ln>
                  <a:noFill/>
                </a:ln>
                <a:solidFill>
                  <a:srgbClr val="333333"/>
                </a:solidFill>
                <a:effectLst/>
                <a:uLnTx/>
                <a:uFillTx/>
                <a:latin typeface="Archivo"/>
                <a:ea typeface="Archivo"/>
                <a:cs typeface="Archivo"/>
                <a:sym typeface="Archivo"/>
              </a:rPr>
              <a:t>How each coverage group is exposed to current threats</a:t>
            </a:r>
            <a:endParaRPr kumimoji="0" sz="1600" b="0" i="0" u="none" strike="noStrike" kern="0" cap="none" spc="0" normalizeH="0" baseline="0" noProof="0">
              <a:ln>
                <a:noFill/>
              </a:ln>
              <a:solidFill>
                <a:srgbClr val="161616"/>
              </a:solidFill>
              <a:effectLst/>
              <a:uLnTx/>
              <a:uFillTx/>
              <a:latin typeface="Archivo"/>
              <a:ea typeface="Archivo"/>
              <a:cs typeface="Archivo"/>
              <a:sym typeface="Archivo"/>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731520" y="502920"/>
            <a:ext cx="10725912" cy="8686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400"/>
              <a:buFont typeface="Archivo"/>
              <a:buNone/>
            </a:pPr>
            <a:r>
              <a:rPr lang="en-US" sz="3400" b="1">
                <a:solidFill>
                  <a:schemeClr val="dk1"/>
                </a:solidFill>
              </a:rPr>
              <a:t>What is happening in cyber risk</a:t>
            </a:r>
            <a:endParaRPr sz="3400"/>
          </a:p>
        </p:txBody>
      </p:sp>
      <p:sp>
        <p:nvSpPr>
          <p:cNvPr id="63" name="Google Shape;63;p10"/>
          <p:cNvSpPr/>
          <p:nvPr/>
        </p:nvSpPr>
        <p:spPr>
          <a:xfrm>
            <a:off x="731520" y="1783080"/>
            <a:ext cx="3331464" cy="3931920"/>
          </a:xfrm>
          <a:prstGeom prst="roundRect">
            <a:avLst>
              <a:gd name="adj" fmla="val 4117"/>
            </a:avLst>
          </a:prstGeom>
          <a:solidFill>
            <a:schemeClr val="lt1"/>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64;p10"/>
          <p:cNvSpPr/>
          <p:nvPr/>
        </p:nvSpPr>
        <p:spPr>
          <a:xfrm>
            <a:off x="1051560" y="2103120"/>
            <a:ext cx="548640" cy="548640"/>
          </a:xfrm>
          <a:prstGeom prst="ellipse">
            <a:avLst/>
          </a:prstGeom>
          <a:solidFill>
            <a:schemeClr val="accent1"/>
          </a:solidFill>
          <a:ln w="127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 name="Google Shape;65;p10"/>
          <p:cNvSpPr txBox="1"/>
          <p:nvPr/>
        </p:nvSpPr>
        <p:spPr>
          <a:xfrm>
            <a:off x="1051560" y="2103120"/>
            <a:ext cx="548640" cy="548640"/>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161616"/>
              </a:buClr>
              <a:buSzPts val="1800"/>
              <a:buFont typeface="Archivo"/>
              <a:buNone/>
              <a:tabLst/>
              <a:defRPr/>
            </a:pPr>
            <a:r>
              <a:rPr kumimoji="0" lang="en-US" sz="1800" b="1" i="0" u="none" strike="noStrike" kern="0" cap="none" spc="0" normalizeH="0" baseline="0" noProof="0">
                <a:ln>
                  <a:noFill/>
                </a:ln>
                <a:solidFill>
                  <a:srgbClr val="161616"/>
                </a:solidFill>
                <a:effectLst/>
                <a:uLnTx/>
                <a:uFillTx/>
                <a:latin typeface="Archivo"/>
                <a:ea typeface="Archivo"/>
                <a:cs typeface="Archivo"/>
                <a:sym typeface="Archivo"/>
              </a:rPr>
              <a:t>1</a:t>
            </a:r>
            <a:endParaRPr kumimoji="0" sz="1800" b="0" i="0" u="none" strike="noStrike" kern="0" cap="none" spc="0" normalizeH="0" baseline="0" noProof="0">
              <a:ln>
                <a:noFill/>
              </a:ln>
              <a:solidFill>
                <a:srgbClr val="161616"/>
              </a:solidFill>
              <a:effectLst/>
              <a:uLnTx/>
              <a:uFillTx/>
              <a:latin typeface="Archivo"/>
              <a:ea typeface="Archivo"/>
              <a:cs typeface="Archivo"/>
              <a:sym typeface="Archivo"/>
            </a:endParaRPr>
          </a:p>
        </p:txBody>
      </p:sp>
      <p:sp>
        <p:nvSpPr>
          <p:cNvPr id="66" name="Google Shape;66;p10"/>
          <p:cNvSpPr txBox="1"/>
          <p:nvPr/>
        </p:nvSpPr>
        <p:spPr>
          <a:xfrm>
            <a:off x="1051560" y="3017520"/>
            <a:ext cx="2691384" cy="82296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B3603F"/>
                </a:solidFill>
                <a:effectLst/>
                <a:uLnTx/>
                <a:uFillTx/>
                <a:latin typeface="Archivo"/>
                <a:ea typeface="Archivo"/>
                <a:cs typeface="Archivo"/>
                <a:sym typeface="Archivo"/>
              </a:rPr>
              <a:t>Human Error: The #1 Driver of Loss</a:t>
            </a:r>
            <a:endParaRPr kumimoji="0" sz="1800" b="0" i="0" u="none" strike="noStrike" kern="0" cap="none" spc="0" normalizeH="0" baseline="0" noProof="0">
              <a:ln>
                <a:noFill/>
              </a:ln>
              <a:solidFill>
                <a:srgbClr val="000000"/>
              </a:solidFill>
              <a:effectLst/>
              <a:uLnTx/>
              <a:uFillTx/>
              <a:latin typeface="Archivo"/>
              <a:ea typeface="Archivo"/>
              <a:cs typeface="Archivo"/>
              <a:sym typeface="Archivo"/>
            </a:endParaRPr>
          </a:p>
          <a:p>
            <a:pPr marL="0" marR="0" lvl="0" indent="0" algn="l" defTabSz="914400" rtl="0" eaLnBrk="1" fontAlgn="auto" latinLnBrk="0" hangingPunct="1">
              <a:lnSpc>
                <a:spcPct val="100000"/>
              </a:lnSpc>
              <a:spcBef>
                <a:spcPts val="400"/>
              </a:spcBef>
              <a:spcAft>
                <a:spcPts val="0"/>
              </a:spcAft>
              <a:buClr>
                <a:srgbClr val="000000"/>
              </a:buClr>
              <a:buSzTx/>
              <a:buFont typeface="Arial"/>
              <a:buNone/>
              <a:tabLst/>
              <a:defRPr/>
            </a:pPr>
            <a:endParaRPr kumimoji="0" sz="2500" b="1" i="0" u="none" strike="noStrike" kern="0" cap="none" spc="0" normalizeH="0" baseline="0" noProof="0">
              <a:ln>
                <a:noFill/>
              </a:ln>
              <a:solidFill>
                <a:srgbClr val="E57A51"/>
              </a:solidFill>
              <a:effectLst/>
              <a:uLnTx/>
              <a:uFillTx/>
              <a:latin typeface="Archivo"/>
              <a:ea typeface="Archivo"/>
              <a:cs typeface="Archivo"/>
              <a:sym typeface="Archivo"/>
            </a:endParaRPr>
          </a:p>
          <a:p>
            <a:pPr marL="0" marR="0" lvl="0" indent="0" algn="l" defTabSz="914400" rtl="0" eaLnBrk="1" fontAlgn="auto" latinLnBrk="0" hangingPunct="1">
              <a:lnSpc>
                <a:spcPct val="100000"/>
              </a:lnSpc>
              <a:spcBef>
                <a:spcPts val="0"/>
              </a:spcBef>
              <a:spcAft>
                <a:spcPts val="0"/>
              </a:spcAft>
              <a:buClr>
                <a:srgbClr val="161616"/>
              </a:buClr>
              <a:buSzPts val="2000"/>
              <a:buFont typeface="Archivo"/>
              <a:buNone/>
              <a:tabLst/>
              <a:defRPr/>
            </a:pPr>
            <a:endParaRPr kumimoji="0" sz="2000" b="1" i="0" u="none" strike="noStrike" kern="0" cap="none" spc="0" normalizeH="0" baseline="0" noProof="0">
              <a:ln>
                <a:noFill/>
              </a:ln>
              <a:solidFill>
                <a:srgbClr val="161616"/>
              </a:solidFill>
              <a:effectLst/>
              <a:uLnTx/>
              <a:uFillTx/>
              <a:latin typeface="Archivo"/>
              <a:ea typeface="Archivo"/>
              <a:cs typeface="Archivo"/>
              <a:sym typeface="Archivo"/>
            </a:endParaRPr>
          </a:p>
        </p:txBody>
      </p:sp>
      <p:sp>
        <p:nvSpPr>
          <p:cNvPr id="67" name="Google Shape;67;p10"/>
          <p:cNvSpPr txBox="1"/>
          <p:nvPr/>
        </p:nvSpPr>
        <p:spPr>
          <a:xfrm>
            <a:off x="1051560" y="3931920"/>
            <a:ext cx="2691384" cy="155448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Archivo"/>
                <a:ea typeface="Archivo"/>
                <a:cs typeface="Archivo"/>
                <a:sym typeface="Archivo"/>
              </a:rPr>
              <a:t>85.3% of incurred losses came from phishing, social engineering, or transfer fraud — up from 17.7% in H1 2024.</a:t>
            </a:r>
            <a:endParaRPr kumimoji="0" sz="1400" b="0" i="0" u="none" strike="noStrike" kern="0" cap="none" spc="0" normalizeH="0" baseline="0" noProof="0">
              <a:ln>
                <a:noFill/>
              </a:ln>
              <a:solidFill>
                <a:srgbClr val="000000"/>
              </a:solidFill>
              <a:effectLst/>
              <a:uLnTx/>
              <a:uFillTx/>
              <a:latin typeface="Archivo"/>
              <a:ea typeface="Archivo"/>
              <a:cs typeface="Archivo"/>
              <a:sym typeface="Archivo"/>
            </a:endParaRPr>
          </a:p>
          <a:p>
            <a:pPr marL="0" marR="0" lvl="0" indent="0" algn="l" defTabSz="914400" rtl="0" eaLnBrk="1" fontAlgn="auto" latinLnBrk="0" hangingPunct="1">
              <a:lnSpc>
                <a:spcPct val="100000"/>
              </a:lnSpc>
              <a:spcBef>
                <a:spcPts val="1000"/>
              </a:spcBef>
              <a:spcAft>
                <a:spcPts val="0"/>
              </a:spcAft>
              <a:buClr>
                <a:srgbClr val="000000"/>
              </a:buClr>
              <a:buSzTx/>
              <a:buFont typeface="Arial"/>
              <a:buNone/>
              <a:tabLst/>
              <a:defRPr/>
            </a:pPr>
            <a:endParaRPr kumimoji="0" sz="1000" b="0" i="0" u="none" strike="noStrike" kern="0" cap="none" spc="0" normalizeH="0" baseline="0" noProof="0">
              <a:ln>
                <a:noFill/>
              </a:ln>
              <a:solidFill>
                <a:srgbClr val="302D2C"/>
              </a:solidFill>
              <a:effectLst/>
              <a:uLnTx/>
              <a:uFillTx/>
              <a:latin typeface="Archivo SemiBold"/>
              <a:ea typeface="Archivo SemiBold"/>
              <a:cs typeface="Archivo SemiBold"/>
              <a:sym typeface="Archivo SemiBold"/>
            </a:endParaRPr>
          </a:p>
        </p:txBody>
      </p:sp>
      <p:sp>
        <p:nvSpPr>
          <p:cNvPr id="68" name="Google Shape;68;p10"/>
          <p:cNvSpPr/>
          <p:nvPr/>
        </p:nvSpPr>
        <p:spPr>
          <a:xfrm>
            <a:off x="4428744" y="1783080"/>
            <a:ext cx="3331464" cy="3931920"/>
          </a:xfrm>
          <a:prstGeom prst="roundRect">
            <a:avLst>
              <a:gd name="adj" fmla="val 4117"/>
            </a:avLst>
          </a:prstGeom>
          <a:solidFill>
            <a:schemeClr val="lt1"/>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69;p10"/>
          <p:cNvSpPr/>
          <p:nvPr/>
        </p:nvSpPr>
        <p:spPr>
          <a:xfrm>
            <a:off x="4748784" y="2103120"/>
            <a:ext cx="548640" cy="548640"/>
          </a:xfrm>
          <a:prstGeom prst="ellipse">
            <a:avLst/>
          </a:prstGeom>
          <a:solidFill>
            <a:schemeClr val="accent1"/>
          </a:solidFill>
          <a:ln w="127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70;p10"/>
          <p:cNvSpPr txBox="1"/>
          <p:nvPr/>
        </p:nvSpPr>
        <p:spPr>
          <a:xfrm>
            <a:off x="4748784" y="2103120"/>
            <a:ext cx="548640" cy="548640"/>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161616"/>
              </a:buClr>
              <a:buSzPts val="1800"/>
              <a:buFont typeface="Archivo"/>
              <a:buNone/>
              <a:tabLst/>
              <a:defRPr/>
            </a:pPr>
            <a:r>
              <a:rPr kumimoji="0" lang="en-US" sz="1800" b="1" i="0" u="none" strike="noStrike" kern="0" cap="none" spc="0" normalizeH="0" baseline="0" noProof="0">
                <a:ln>
                  <a:noFill/>
                </a:ln>
                <a:solidFill>
                  <a:srgbClr val="161616"/>
                </a:solidFill>
                <a:effectLst/>
                <a:uLnTx/>
                <a:uFillTx/>
                <a:latin typeface="Archivo"/>
                <a:ea typeface="Archivo"/>
                <a:cs typeface="Archivo"/>
                <a:sym typeface="Archivo"/>
              </a:rPr>
              <a:t>2</a:t>
            </a:r>
            <a:endParaRPr kumimoji="0" sz="1800" b="0" i="0" u="none" strike="noStrike" kern="0" cap="none" spc="0" normalizeH="0" baseline="0" noProof="0">
              <a:ln>
                <a:noFill/>
              </a:ln>
              <a:solidFill>
                <a:srgbClr val="161616"/>
              </a:solidFill>
              <a:effectLst/>
              <a:uLnTx/>
              <a:uFillTx/>
              <a:latin typeface="Archivo"/>
              <a:ea typeface="Archivo"/>
              <a:cs typeface="Archivo"/>
              <a:sym typeface="Archivo"/>
            </a:endParaRPr>
          </a:p>
        </p:txBody>
      </p:sp>
      <p:sp>
        <p:nvSpPr>
          <p:cNvPr id="71" name="Google Shape;71;p10"/>
          <p:cNvSpPr txBox="1"/>
          <p:nvPr/>
        </p:nvSpPr>
        <p:spPr>
          <a:xfrm>
            <a:off x="4748784" y="3017520"/>
            <a:ext cx="2691384" cy="82296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B3603F"/>
                </a:solidFill>
                <a:effectLst/>
                <a:uLnTx/>
                <a:uFillTx/>
                <a:latin typeface="Archivo"/>
                <a:ea typeface="Archivo"/>
                <a:cs typeface="Archivo"/>
                <a:sym typeface="Archivo"/>
              </a:rPr>
              <a:t>Ransomware: Rare but Disproportionately Costly</a:t>
            </a:r>
            <a:endParaRPr kumimoji="0" sz="1800" b="0" i="0" u="none" strike="noStrike" kern="0" cap="none" spc="0" normalizeH="0" baseline="0" noProof="0">
              <a:ln>
                <a:noFill/>
              </a:ln>
              <a:solidFill>
                <a:srgbClr val="000000"/>
              </a:solidFill>
              <a:effectLst/>
              <a:uLnTx/>
              <a:uFillTx/>
              <a:latin typeface="Archivo"/>
              <a:ea typeface="Archivo"/>
              <a:cs typeface="Archivo"/>
              <a:sym typeface="Archivo"/>
            </a:endParaRPr>
          </a:p>
          <a:p>
            <a:pPr marL="0" marR="0" lvl="0" indent="0" algn="l" defTabSz="914400" rtl="0" eaLnBrk="1" fontAlgn="auto" latinLnBrk="0" hangingPunct="1">
              <a:lnSpc>
                <a:spcPct val="100000"/>
              </a:lnSpc>
              <a:spcBef>
                <a:spcPts val="400"/>
              </a:spcBef>
              <a:spcAft>
                <a:spcPts val="0"/>
              </a:spcAft>
              <a:buClr>
                <a:srgbClr val="161616"/>
              </a:buClr>
              <a:buSzPts val="2000"/>
              <a:buFont typeface="Archivo"/>
              <a:buNone/>
              <a:tabLst/>
              <a:defRPr/>
            </a:pPr>
            <a:endParaRPr kumimoji="0" sz="2000" b="1" i="0" u="none" strike="noStrike" kern="0" cap="none" spc="0" normalizeH="0" baseline="0" noProof="0">
              <a:ln>
                <a:noFill/>
              </a:ln>
              <a:solidFill>
                <a:srgbClr val="161616"/>
              </a:solidFill>
              <a:effectLst/>
              <a:uLnTx/>
              <a:uFillTx/>
              <a:latin typeface="Archivo"/>
              <a:ea typeface="Archivo"/>
              <a:cs typeface="Archivo"/>
              <a:sym typeface="Archivo"/>
            </a:endParaRPr>
          </a:p>
        </p:txBody>
      </p:sp>
      <p:sp>
        <p:nvSpPr>
          <p:cNvPr id="72" name="Google Shape;72;p10"/>
          <p:cNvSpPr txBox="1"/>
          <p:nvPr/>
        </p:nvSpPr>
        <p:spPr>
          <a:xfrm>
            <a:off x="4748784" y="4049570"/>
            <a:ext cx="2691300" cy="15546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Archivo"/>
                <a:ea typeface="Archivo"/>
                <a:cs typeface="Archivo"/>
                <a:sym typeface="Archivo"/>
              </a:rPr>
              <a:t>73% of incurred losses came from ransomware extortion, despite it representing only 5.8% of total claims.</a:t>
            </a:r>
            <a:endParaRPr kumimoji="0" sz="1400" b="0" i="0" u="none" strike="noStrike" kern="0" cap="none" spc="0" normalizeH="0" baseline="0" noProof="0">
              <a:ln>
                <a:noFill/>
              </a:ln>
              <a:solidFill>
                <a:srgbClr val="000000"/>
              </a:solidFill>
              <a:effectLst/>
              <a:uLnTx/>
              <a:uFillTx/>
              <a:latin typeface="Archivo"/>
              <a:ea typeface="Archivo"/>
              <a:cs typeface="Archivo"/>
              <a:sym typeface="Archivo"/>
            </a:endParaRPr>
          </a:p>
          <a:p>
            <a:pPr marL="0" marR="0" lvl="0" indent="0" algn="l" defTabSz="914400" rtl="0" eaLnBrk="1" fontAlgn="auto" latinLnBrk="0" hangingPunct="1">
              <a:lnSpc>
                <a:spcPct val="100000"/>
              </a:lnSpc>
              <a:spcBef>
                <a:spcPts val="1000"/>
              </a:spcBef>
              <a:spcAft>
                <a:spcPts val="0"/>
              </a:spcAft>
              <a:buClr>
                <a:srgbClr val="333333"/>
              </a:buClr>
              <a:buSzPts val="1400"/>
              <a:buFont typeface="Archivo"/>
              <a:buNone/>
              <a:tabLst/>
              <a:defRPr/>
            </a:pPr>
            <a:endParaRPr kumimoji="0" sz="1400" b="0" i="0" u="none" strike="noStrike" kern="0" cap="none" spc="0" normalizeH="0" baseline="0" noProof="0">
              <a:ln>
                <a:noFill/>
              </a:ln>
              <a:solidFill>
                <a:srgbClr val="333333"/>
              </a:solidFill>
              <a:effectLst/>
              <a:uLnTx/>
              <a:uFillTx/>
              <a:latin typeface="Archivo"/>
              <a:ea typeface="Archivo"/>
              <a:cs typeface="Archivo"/>
              <a:sym typeface="Archivo"/>
            </a:endParaRPr>
          </a:p>
        </p:txBody>
      </p:sp>
      <p:sp>
        <p:nvSpPr>
          <p:cNvPr id="73" name="Google Shape;73;p10"/>
          <p:cNvSpPr/>
          <p:nvPr/>
        </p:nvSpPr>
        <p:spPr>
          <a:xfrm>
            <a:off x="8125968" y="1783080"/>
            <a:ext cx="3331464" cy="3931920"/>
          </a:xfrm>
          <a:prstGeom prst="roundRect">
            <a:avLst>
              <a:gd name="adj" fmla="val 4117"/>
            </a:avLst>
          </a:prstGeom>
          <a:solidFill>
            <a:schemeClr val="lt1"/>
          </a:solidFill>
          <a:ln w="127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74;p10"/>
          <p:cNvSpPr/>
          <p:nvPr/>
        </p:nvSpPr>
        <p:spPr>
          <a:xfrm>
            <a:off x="8446008" y="2103120"/>
            <a:ext cx="548640" cy="548640"/>
          </a:xfrm>
          <a:prstGeom prst="ellipse">
            <a:avLst/>
          </a:prstGeom>
          <a:solidFill>
            <a:schemeClr val="accent1"/>
          </a:solidFill>
          <a:ln w="127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75;p10"/>
          <p:cNvSpPr txBox="1"/>
          <p:nvPr/>
        </p:nvSpPr>
        <p:spPr>
          <a:xfrm>
            <a:off x="8446008" y="2103120"/>
            <a:ext cx="548640" cy="548640"/>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161616"/>
              </a:buClr>
              <a:buSzPts val="1800"/>
              <a:buFont typeface="Archivo"/>
              <a:buNone/>
              <a:tabLst/>
              <a:defRPr/>
            </a:pPr>
            <a:r>
              <a:rPr kumimoji="0" lang="en-US" sz="1800" b="1" i="0" u="none" strike="noStrike" kern="0" cap="none" spc="0" normalizeH="0" baseline="0" noProof="0">
                <a:ln>
                  <a:noFill/>
                </a:ln>
                <a:solidFill>
                  <a:srgbClr val="161616"/>
                </a:solidFill>
                <a:effectLst/>
                <a:uLnTx/>
                <a:uFillTx/>
                <a:latin typeface="Archivo"/>
                <a:ea typeface="Archivo"/>
                <a:cs typeface="Archivo"/>
                <a:sym typeface="Archivo"/>
              </a:rPr>
              <a:t>3</a:t>
            </a:r>
            <a:endParaRPr kumimoji="0" sz="1800" b="0" i="0" u="none" strike="noStrike" kern="0" cap="none" spc="0" normalizeH="0" baseline="0" noProof="0">
              <a:ln>
                <a:noFill/>
              </a:ln>
              <a:solidFill>
                <a:srgbClr val="161616"/>
              </a:solidFill>
              <a:effectLst/>
              <a:uLnTx/>
              <a:uFillTx/>
              <a:latin typeface="Archivo"/>
              <a:ea typeface="Archivo"/>
              <a:cs typeface="Archivo"/>
              <a:sym typeface="Archivo"/>
            </a:endParaRPr>
          </a:p>
        </p:txBody>
      </p:sp>
      <p:sp>
        <p:nvSpPr>
          <p:cNvPr id="76" name="Google Shape;76;p10"/>
          <p:cNvSpPr txBox="1"/>
          <p:nvPr/>
        </p:nvSpPr>
        <p:spPr>
          <a:xfrm>
            <a:off x="8446008" y="3017520"/>
            <a:ext cx="2691384" cy="82296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600"/>
              </a:spcBef>
              <a:spcAft>
                <a:spcPts val="300"/>
              </a:spcAft>
              <a:buClr>
                <a:srgbClr val="000000"/>
              </a:buClr>
              <a:buSzTx/>
              <a:buFont typeface="Arial"/>
              <a:buNone/>
              <a:tabLst/>
              <a:defRPr/>
            </a:pPr>
            <a:r>
              <a:rPr kumimoji="0" lang="en-US" sz="1800" b="1" i="0" u="none" strike="noStrike" kern="0" cap="none" spc="0" normalizeH="0" baseline="0" noProof="0">
                <a:ln>
                  <a:noFill/>
                </a:ln>
                <a:solidFill>
                  <a:srgbClr val="B3603F"/>
                </a:solidFill>
                <a:effectLst/>
                <a:uLnTx/>
                <a:uFillTx/>
                <a:latin typeface="Archivo"/>
                <a:ea typeface="Archivo"/>
                <a:cs typeface="Archivo"/>
                <a:sym typeface="Archivo"/>
              </a:rPr>
              <a:t>Disclosure to exploit: -7 days</a:t>
            </a:r>
            <a:endParaRPr kumimoji="0" sz="1800" b="1" i="0" u="none" strike="noStrike" kern="0" cap="none" spc="0" normalizeH="0" baseline="0" noProof="0">
              <a:ln>
                <a:noFill/>
              </a:ln>
              <a:solidFill>
                <a:srgbClr val="B3603F"/>
              </a:solidFill>
              <a:effectLst/>
              <a:uLnTx/>
              <a:uFillTx/>
              <a:latin typeface="Archivo"/>
              <a:ea typeface="Archivo"/>
              <a:cs typeface="Archivo"/>
              <a:sym typeface="Archivo"/>
            </a:endParaRPr>
          </a:p>
        </p:txBody>
      </p:sp>
      <p:sp>
        <p:nvSpPr>
          <p:cNvPr id="77" name="Google Shape;77;p10"/>
          <p:cNvSpPr txBox="1"/>
          <p:nvPr/>
        </p:nvSpPr>
        <p:spPr>
          <a:xfrm>
            <a:off x="8446008" y="3931920"/>
            <a:ext cx="2691384" cy="155448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302D2C"/>
                </a:solidFill>
                <a:effectLst/>
                <a:uLnTx/>
                <a:uFillTx/>
                <a:latin typeface="Archivo"/>
                <a:ea typeface="Archivo"/>
                <a:cs typeface="Archivo"/>
                <a:sym typeface="Archivo"/>
              </a:rPr>
              <a:t>The exploit arrives about a week before the patch. 42% of the exploited flaws are hit before public disclosure.</a:t>
            </a:r>
            <a:endParaRPr kumimoji="0" sz="1400" b="0" i="0" u="none" strike="noStrike" kern="0" cap="none" spc="0" normalizeH="0" baseline="0" noProof="0">
              <a:ln>
                <a:noFill/>
              </a:ln>
              <a:solidFill>
                <a:srgbClr val="302D2C"/>
              </a:solidFill>
              <a:effectLst/>
              <a:uLnTx/>
              <a:uFillTx/>
              <a:latin typeface="Archivo"/>
              <a:ea typeface="Archivo"/>
              <a:cs typeface="Archivo"/>
              <a:sym typeface="Archivo"/>
            </a:endParaRPr>
          </a:p>
          <a:p>
            <a:pPr marL="0" marR="0" lvl="0" indent="0" algn="l" defTabSz="914400" rtl="0" eaLnBrk="1" fontAlgn="auto" latinLnBrk="0" hangingPunct="1">
              <a:lnSpc>
                <a:spcPct val="100000"/>
              </a:lnSpc>
              <a:spcBef>
                <a:spcPts val="0"/>
              </a:spcBef>
              <a:spcAft>
                <a:spcPts val="0"/>
              </a:spcAft>
              <a:buClr>
                <a:srgbClr val="333333"/>
              </a:buClr>
              <a:buSzPts val="1400"/>
              <a:buFont typeface="Archivo"/>
              <a:buNone/>
              <a:tabLst/>
              <a:defRPr/>
            </a:pPr>
            <a:endParaRPr kumimoji="0" sz="1400" b="0" i="0" u="none" strike="noStrike" kern="0" cap="none" spc="0" normalizeH="0" baseline="0" noProof="0">
              <a:ln>
                <a:noFill/>
              </a:ln>
              <a:solidFill>
                <a:srgbClr val="333333"/>
              </a:solidFill>
              <a:effectLst/>
              <a:uLnTx/>
              <a:uFillTx/>
              <a:latin typeface="Archivo"/>
              <a:ea typeface="Archivo"/>
              <a:cs typeface="Archivo"/>
              <a:sym typeface="Archivo"/>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1"/>
          <p:cNvSpPr txBox="1">
            <a:spLocks noGrp="1"/>
          </p:cNvSpPr>
          <p:nvPr>
            <p:ph type="title"/>
          </p:nvPr>
        </p:nvSpPr>
        <p:spPr>
          <a:xfrm>
            <a:off x="731520" y="502920"/>
            <a:ext cx="10725912" cy="8686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400"/>
              <a:buFont typeface="Archivo"/>
              <a:buNone/>
            </a:pPr>
            <a:r>
              <a:rPr lang="en-US" sz="3400" b="1">
                <a:solidFill>
                  <a:schemeClr val="dk1"/>
                </a:solidFill>
              </a:rPr>
              <a:t>What each control protects against</a:t>
            </a:r>
            <a:endParaRPr sz="3400"/>
          </a:p>
        </p:txBody>
      </p:sp>
      <p:graphicFrame>
        <p:nvGraphicFramePr>
          <p:cNvPr id="84" name="Google Shape;84;p11"/>
          <p:cNvGraphicFramePr/>
          <p:nvPr/>
        </p:nvGraphicFramePr>
        <p:xfrm>
          <a:off x="731520" y="1737360"/>
          <a:ext cx="10725900" cy="3566200"/>
        </p:xfrm>
        <a:graphic>
          <a:graphicData uri="http://schemas.openxmlformats.org/drawingml/2006/table">
            <a:tbl>
              <a:tblPr>
                <a:noFill/>
              </a:tblPr>
              <a:tblGrid>
                <a:gridCol w="2651750">
                  <a:extLst>
                    <a:ext uri="{9D8B030D-6E8A-4147-A177-3AD203B41FA5}">
                      <a16:colId xmlns:a16="http://schemas.microsoft.com/office/drawing/2014/main" val="20000"/>
                    </a:ext>
                  </a:extLst>
                </a:gridCol>
                <a:gridCol w="4023350">
                  <a:extLst>
                    <a:ext uri="{9D8B030D-6E8A-4147-A177-3AD203B41FA5}">
                      <a16:colId xmlns:a16="http://schemas.microsoft.com/office/drawing/2014/main" val="20001"/>
                    </a:ext>
                  </a:extLst>
                </a:gridCol>
                <a:gridCol w="4050800">
                  <a:extLst>
                    <a:ext uri="{9D8B030D-6E8A-4147-A177-3AD203B41FA5}">
                      <a16:colId xmlns:a16="http://schemas.microsoft.com/office/drawing/2014/main" val="20002"/>
                    </a:ext>
                  </a:extLst>
                </a:gridCol>
              </a:tblGrid>
              <a:tr h="457200">
                <a:tc>
                  <a:txBody>
                    <a:bodyPr/>
                    <a:lstStyle/>
                    <a:p>
                      <a:pPr marL="0" marR="0" lvl="0" indent="0" algn="l" rtl="0">
                        <a:spcBef>
                          <a:spcPts val="0"/>
                        </a:spcBef>
                        <a:spcAft>
                          <a:spcPts val="0"/>
                        </a:spcAft>
                        <a:buClr>
                          <a:srgbClr val="161616"/>
                        </a:buClr>
                        <a:buSzPts val="1400"/>
                        <a:buFont typeface="Archivo"/>
                        <a:buNone/>
                      </a:pPr>
                      <a:r>
                        <a:rPr lang="en-US" sz="1400" b="1" u="none" strike="noStrike" cap="none">
                          <a:solidFill>
                            <a:srgbClr val="161616"/>
                          </a:solidFill>
                        </a:rPr>
                        <a:t>Control</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CFF1B2"/>
                    </a:solidFill>
                  </a:tcPr>
                </a:tc>
                <a:tc>
                  <a:txBody>
                    <a:bodyPr/>
                    <a:lstStyle/>
                    <a:p>
                      <a:pPr marL="0" marR="0" lvl="0" indent="0" algn="l" rtl="0">
                        <a:spcBef>
                          <a:spcPts val="0"/>
                        </a:spcBef>
                        <a:spcAft>
                          <a:spcPts val="0"/>
                        </a:spcAft>
                        <a:buClr>
                          <a:srgbClr val="161616"/>
                        </a:buClr>
                        <a:buSzPts val="1400"/>
                        <a:buFont typeface="Archivo"/>
                        <a:buNone/>
                      </a:pPr>
                      <a:r>
                        <a:rPr lang="en-US" sz="1400" b="1" u="none" strike="noStrike" cap="none">
                          <a:solidFill>
                            <a:srgbClr val="161616"/>
                          </a:solidFill>
                        </a:rPr>
                        <a:t>Risk it addresses</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CFF1B2"/>
                    </a:solidFill>
                  </a:tcPr>
                </a:tc>
                <a:tc>
                  <a:txBody>
                    <a:bodyPr/>
                    <a:lstStyle/>
                    <a:p>
                      <a:pPr marL="0" marR="0" lvl="0" indent="0" algn="l" rtl="0">
                        <a:spcBef>
                          <a:spcPts val="0"/>
                        </a:spcBef>
                        <a:spcAft>
                          <a:spcPts val="0"/>
                        </a:spcAft>
                        <a:buClr>
                          <a:srgbClr val="161616"/>
                        </a:buClr>
                        <a:buSzPts val="1400"/>
                        <a:buFont typeface="Archivo"/>
                        <a:buNone/>
                      </a:pPr>
                      <a:r>
                        <a:rPr lang="en-US" sz="1400" b="1" u="none" strike="noStrike" cap="none">
                          <a:solidFill>
                            <a:srgbClr val="161616"/>
                          </a:solidFill>
                        </a:rPr>
                        <a:t>What we are seeing</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CFF1B2"/>
                    </a:solidFill>
                  </a:tcPr>
                </a:tc>
                <a:extLst>
                  <a:ext uri="{0D108BD9-81ED-4DB2-BD59-A6C34878D82A}">
                    <a16:rowId xmlns:a16="http://schemas.microsoft.com/office/drawing/2014/main" val="10000"/>
                  </a:ext>
                </a:extLst>
              </a:tr>
              <a:tr h="777250">
                <a:tc>
                  <a:txBody>
                    <a:bodyPr/>
                    <a:lstStyle/>
                    <a:p>
                      <a:pPr marL="0" marR="0" lvl="0" indent="0" algn="l" rtl="0">
                        <a:spcBef>
                          <a:spcPts val="0"/>
                        </a:spcBef>
                        <a:spcAft>
                          <a:spcPts val="0"/>
                        </a:spcAft>
                        <a:buClr>
                          <a:srgbClr val="161616"/>
                        </a:buClr>
                        <a:buSzPts val="1400"/>
                        <a:buFont typeface="Archivo"/>
                        <a:buNone/>
                      </a:pPr>
                      <a:r>
                        <a:rPr lang="en-US" sz="1400" b="1" u="none" strike="noStrike" cap="none">
                          <a:solidFill>
                            <a:srgbClr val="161616"/>
                          </a:solidFill>
                        </a:rPr>
                        <a:t>MFA</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400"/>
                        <a:buFont typeface="Archivo"/>
                        <a:buNone/>
                      </a:pPr>
                      <a:r>
                        <a:rPr lang="en-US">
                          <a:solidFill>
                            <a:srgbClr val="333333"/>
                          </a:solidFill>
                        </a:rPr>
                        <a:t>An additional layer of protection that secures accounts even if a password is exposed.</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400"/>
                        <a:buFont typeface="Archivo"/>
                        <a:buNone/>
                      </a:pPr>
                      <a:r>
                        <a:rPr lang="en-US">
                          <a:solidFill>
                            <a:srgbClr val="333333"/>
                          </a:solidFill>
                        </a:rPr>
                        <a:t>In 2025, there were 3.3B stolen credentials found on criminal markets with an estimated 48 hour theft to extortion time period. </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777250">
                <a:tc>
                  <a:txBody>
                    <a:bodyPr/>
                    <a:lstStyle/>
                    <a:p>
                      <a:pPr marL="0" marR="0" lvl="0" indent="0" algn="l" rtl="0">
                        <a:spcBef>
                          <a:spcPts val="0"/>
                        </a:spcBef>
                        <a:spcAft>
                          <a:spcPts val="0"/>
                        </a:spcAft>
                        <a:buClr>
                          <a:srgbClr val="161616"/>
                        </a:buClr>
                        <a:buSzPts val="1400"/>
                        <a:buFont typeface="Archivo"/>
                        <a:buNone/>
                      </a:pPr>
                      <a:r>
                        <a:rPr lang="en-US" sz="1400" b="1" u="none" strike="noStrike" cap="none">
                          <a:solidFill>
                            <a:srgbClr val="161616"/>
                          </a:solidFill>
                        </a:rPr>
                        <a:t>EDR</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400"/>
                        <a:buFont typeface="Archivo"/>
                        <a:buNone/>
                      </a:pPr>
                      <a:r>
                        <a:rPr lang="en-US">
                          <a:solidFill>
                            <a:srgbClr val="333333"/>
                          </a:solidFill>
                        </a:rPr>
                        <a:t>Actively detects and prevents malicious activity on a computer. </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400"/>
                        <a:buFont typeface="Archivo"/>
                        <a:buNone/>
                      </a:pPr>
                      <a:r>
                        <a:rPr lang="en-US">
                          <a:solidFill>
                            <a:srgbClr val="333333"/>
                          </a:solidFill>
                        </a:rPr>
                        <a:t>It takes an average of 29 minutes for threat actors to move laterally to other systems. </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777250">
                <a:tc>
                  <a:txBody>
                    <a:bodyPr/>
                    <a:lstStyle/>
                    <a:p>
                      <a:pPr marL="0" marR="0" lvl="0" indent="0" algn="l" rtl="0">
                        <a:spcBef>
                          <a:spcPts val="0"/>
                        </a:spcBef>
                        <a:spcAft>
                          <a:spcPts val="0"/>
                        </a:spcAft>
                        <a:buClr>
                          <a:srgbClr val="161616"/>
                        </a:buClr>
                        <a:buSzPts val="1400"/>
                        <a:buFont typeface="Archivo"/>
                        <a:buNone/>
                      </a:pPr>
                      <a:r>
                        <a:rPr lang="en-US" b="1">
                          <a:solidFill>
                            <a:srgbClr val="161616"/>
                          </a:solidFill>
                        </a:rPr>
                        <a:t>Offline or </a:t>
                      </a:r>
                      <a:r>
                        <a:rPr lang="en-US" sz="1400" b="1" u="none" strike="noStrike" cap="none">
                          <a:solidFill>
                            <a:srgbClr val="161616"/>
                          </a:solidFill>
                        </a:rPr>
                        <a:t>Immutable backups</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400"/>
                        <a:buFont typeface="Archivo"/>
                        <a:buNone/>
                      </a:pPr>
                      <a:r>
                        <a:rPr lang="en-US">
                          <a:solidFill>
                            <a:srgbClr val="333333"/>
                          </a:solidFill>
                        </a:rPr>
                        <a:t>Protects against modification or deletion of backup.</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400"/>
                        <a:buFont typeface="Archivo"/>
                        <a:buNone/>
                      </a:pPr>
                      <a:r>
                        <a:rPr lang="en-US">
                          <a:solidFill>
                            <a:srgbClr val="333333"/>
                          </a:solidFill>
                        </a:rPr>
                        <a:t>Shift in ransomware landscape where threat actors are starting to conduct extortion only attacks. </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777250">
                <a:tc>
                  <a:txBody>
                    <a:bodyPr/>
                    <a:lstStyle/>
                    <a:p>
                      <a:pPr marL="0" marR="0" lvl="0" indent="0" algn="l" rtl="0">
                        <a:spcBef>
                          <a:spcPts val="0"/>
                        </a:spcBef>
                        <a:spcAft>
                          <a:spcPts val="0"/>
                        </a:spcAft>
                        <a:buClr>
                          <a:srgbClr val="161616"/>
                        </a:buClr>
                        <a:buSzPts val="1400"/>
                        <a:buFont typeface="Archivo"/>
                        <a:buNone/>
                      </a:pPr>
                      <a:r>
                        <a:rPr lang="en-US" b="1">
                          <a:solidFill>
                            <a:srgbClr val="161616"/>
                          </a:solidFill>
                        </a:rPr>
                        <a:t>Email Security</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400"/>
                        <a:buFont typeface="Archivo"/>
                        <a:buNone/>
                      </a:pPr>
                      <a:r>
                        <a:rPr lang="en-US">
                          <a:solidFill>
                            <a:srgbClr val="333333"/>
                          </a:solidFill>
                        </a:rPr>
                        <a:t>Prevents the delivery of malicious links used in social engineering attacks.</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333333"/>
                        </a:buClr>
                        <a:buSzPts val="1400"/>
                        <a:buFont typeface="Archivo"/>
                        <a:buNone/>
                      </a:pPr>
                      <a:r>
                        <a:rPr lang="en-US">
                          <a:solidFill>
                            <a:srgbClr val="333333"/>
                          </a:solidFill>
                        </a:rPr>
                        <a:t>The primary way that credentials are stolen is through social engineering attacks. </a:t>
                      </a:r>
                      <a:endParaRPr sz="1400" u="none" strike="noStrike" cap="none"/>
                    </a:p>
                  </a:txBody>
                  <a:tcPr marL="137150" marR="137150" marT="45725" marB="45725" anchor="ctr">
                    <a:lnL w="12700" cap="flat" cmpd="sng">
                      <a:solidFill>
                        <a:srgbClr val="E5DCCB"/>
                      </a:solidFill>
                      <a:prstDash val="solid"/>
                      <a:round/>
                      <a:headEnd type="none" w="sm" len="sm"/>
                      <a:tailEnd type="none" w="sm" len="sm"/>
                    </a:lnL>
                    <a:lnR w="12700" cap="flat" cmpd="sng">
                      <a:solidFill>
                        <a:srgbClr val="E5DCCB"/>
                      </a:solidFill>
                      <a:prstDash val="solid"/>
                      <a:round/>
                      <a:headEnd type="none" w="sm" len="sm"/>
                      <a:tailEnd type="none" w="sm" len="sm"/>
                    </a:lnR>
                    <a:lnT w="12700" cap="flat" cmpd="sng">
                      <a:solidFill>
                        <a:srgbClr val="E5DCCB"/>
                      </a:solidFill>
                      <a:prstDash val="solid"/>
                      <a:round/>
                      <a:headEnd type="none" w="sm" len="sm"/>
                      <a:tailEnd type="none" w="sm" len="sm"/>
                    </a:lnT>
                    <a:lnB w="12700" cap="flat" cmpd="sng">
                      <a:solidFill>
                        <a:srgbClr val="E5DCCB"/>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bl>
          </a:graphicData>
        </a:graphic>
      </p:graphicFrame>
      <p:sp>
        <p:nvSpPr>
          <p:cNvPr id="85" name="Google Shape;85;p11"/>
          <p:cNvSpPr txBox="1"/>
          <p:nvPr/>
        </p:nvSpPr>
        <p:spPr>
          <a:xfrm>
            <a:off x="731520" y="5486400"/>
            <a:ext cx="9875520" cy="4572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161616"/>
              </a:buClr>
              <a:buSzPts val="1600"/>
              <a:buFont typeface="Archivo"/>
              <a:buNone/>
              <a:tabLst/>
              <a:defRPr/>
            </a:pPr>
            <a:r>
              <a:rPr kumimoji="0" lang="en-US" sz="1600" b="1" i="0" u="none" strike="noStrike" kern="0" cap="none" spc="0" normalizeH="0" baseline="0" noProof="0">
                <a:ln>
                  <a:noFill/>
                </a:ln>
                <a:solidFill>
                  <a:srgbClr val="161616"/>
                </a:solidFill>
                <a:effectLst/>
                <a:uLnTx/>
                <a:uFillTx/>
                <a:latin typeface="Archivo"/>
                <a:ea typeface="Archivo"/>
                <a:cs typeface="Archivo"/>
                <a:sym typeface="Archivo"/>
              </a:rPr>
              <a:t>Key takeaway: </a:t>
            </a:r>
            <a:r>
              <a:rPr kumimoji="0" lang="en-US" sz="1600" b="0" i="0" u="none" strike="noStrike" kern="0" cap="none" spc="0" normalizeH="0" baseline="0" noProof="0">
                <a:ln>
                  <a:noFill/>
                </a:ln>
                <a:solidFill>
                  <a:srgbClr val="161616"/>
                </a:solidFill>
                <a:effectLst/>
                <a:uLnTx/>
                <a:uFillTx/>
                <a:latin typeface="Archivo"/>
                <a:ea typeface="Archivo"/>
                <a:cs typeface="Archivo"/>
                <a:sym typeface="Archivo"/>
              </a:rPr>
              <a:t>Defense in depth. All these controls are meant to work together to prevent and mitigate impacts of a cyber incident at different stages of an attack chain.</a:t>
            </a:r>
            <a:endParaRPr kumimoji="0" sz="1600" b="0" i="0" u="none" strike="noStrike" kern="0" cap="none" spc="0" normalizeH="0" baseline="0" noProof="0">
              <a:ln>
                <a:noFill/>
              </a:ln>
              <a:solidFill>
                <a:srgbClr val="161616"/>
              </a:solidFill>
              <a:effectLst/>
              <a:uLnTx/>
              <a:uFillTx/>
              <a:latin typeface="Archivo"/>
              <a:ea typeface="Archivo"/>
              <a:cs typeface="Archivo"/>
              <a:sym typeface="Archivo"/>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5EEE3"/>
        </a:solidFill>
        <a:effectLst/>
      </p:bgPr>
    </p:bg>
    <p:spTree>
      <p:nvGrpSpPr>
        <p:cNvPr id="1" name="Shape 90"/>
        <p:cNvGrpSpPr/>
        <p:nvPr/>
      </p:nvGrpSpPr>
      <p:grpSpPr>
        <a:xfrm>
          <a:off x="0" y="0"/>
          <a:ext cx="0" cy="0"/>
          <a:chOff x="0" y="0"/>
          <a:chExt cx="0" cy="0"/>
        </a:xfrm>
      </p:grpSpPr>
      <p:sp>
        <p:nvSpPr>
          <p:cNvPr id="91" name="Google Shape;91;p12"/>
          <p:cNvSpPr txBox="1"/>
          <p:nvPr/>
        </p:nvSpPr>
        <p:spPr>
          <a:xfrm>
            <a:off x="609600" y="365760"/>
            <a:ext cx="10972800" cy="7317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1A1A1A"/>
              </a:buClr>
              <a:buSzPts val="4000"/>
              <a:buFont typeface="Arial"/>
              <a:buNone/>
              <a:tabLst/>
              <a:defRPr/>
            </a:pPr>
            <a:r>
              <a:rPr kumimoji="0" lang="en-US" sz="4000" b="1" i="0" u="none" strike="noStrike" kern="0" cap="none" spc="0" normalizeH="0" baseline="0" noProof="0">
                <a:ln>
                  <a:noFill/>
                </a:ln>
                <a:solidFill>
                  <a:srgbClr val="1A1A1A"/>
                </a:solidFill>
                <a:effectLst/>
                <a:uLnTx/>
                <a:uFillTx/>
                <a:latin typeface="Arial"/>
                <a:ea typeface="Arial"/>
                <a:cs typeface="Arial"/>
                <a:sym typeface="Arial"/>
              </a:rPr>
              <a:t>When the controls fail: a parish scenario</a:t>
            </a:r>
            <a:endParaRPr kumimoji="0" sz="4000" b="0" i="0" u="none" strike="noStrike" kern="0" cap="none" spc="0" normalizeH="0" baseline="0" noProof="0">
              <a:ln>
                <a:noFill/>
              </a:ln>
              <a:solidFill>
                <a:srgbClr val="161616"/>
              </a:solidFill>
              <a:effectLst/>
              <a:uLnTx/>
              <a:uFillTx/>
              <a:latin typeface="Calibri"/>
              <a:ea typeface="Calibri"/>
              <a:cs typeface="Calibri"/>
              <a:sym typeface="Calibri"/>
            </a:endParaRPr>
          </a:p>
        </p:txBody>
      </p:sp>
      <p:sp>
        <p:nvSpPr>
          <p:cNvPr id="92" name="Google Shape;92;p12"/>
          <p:cNvSpPr/>
          <p:nvPr/>
        </p:nvSpPr>
        <p:spPr>
          <a:xfrm>
            <a:off x="609600" y="1645920"/>
            <a:ext cx="2804100" cy="902400"/>
          </a:xfrm>
          <a:prstGeom prst="rect">
            <a:avLst/>
          </a:prstGeom>
          <a:solidFill>
            <a:srgbClr val="CDF0B0"/>
          </a:solidFill>
          <a:ln w="12700" cap="flat" cmpd="sng">
            <a:solidFill>
              <a:srgbClr val="E6DFD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93;p12"/>
          <p:cNvSpPr txBox="1"/>
          <p:nvPr/>
        </p:nvSpPr>
        <p:spPr>
          <a:xfrm>
            <a:off x="731520" y="1645920"/>
            <a:ext cx="2560500" cy="9024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1A1A1A"/>
              </a:buClr>
              <a:buSzPts val="1900"/>
              <a:buFont typeface="Arial"/>
              <a:buNone/>
              <a:tabLst/>
              <a:defRPr/>
            </a:pPr>
            <a:r>
              <a:rPr kumimoji="0" lang="en-US" sz="1900" b="1" i="0" u="none" strike="noStrike" kern="0" cap="none" spc="0" normalizeH="0" baseline="0" noProof="0">
                <a:ln>
                  <a:noFill/>
                </a:ln>
                <a:solidFill>
                  <a:srgbClr val="1A1A1A"/>
                </a:solidFill>
                <a:effectLst/>
                <a:uLnTx/>
                <a:uFillTx/>
                <a:latin typeface="Arial"/>
                <a:ea typeface="Arial"/>
                <a:cs typeface="Arial"/>
                <a:sym typeface="Arial"/>
              </a:rPr>
              <a:t>Email security</a:t>
            </a:r>
            <a:endParaRPr kumimoji="0" sz="1900" b="0" i="0" u="none" strike="noStrike" kern="0" cap="none" spc="0" normalizeH="0" baseline="0" noProof="0">
              <a:ln>
                <a:noFill/>
              </a:ln>
              <a:solidFill>
                <a:srgbClr val="161616"/>
              </a:solidFill>
              <a:effectLst/>
              <a:uLnTx/>
              <a:uFillTx/>
              <a:latin typeface="Calibri"/>
              <a:ea typeface="Calibri"/>
              <a:cs typeface="Calibri"/>
              <a:sym typeface="Calibri"/>
            </a:endParaRPr>
          </a:p>
        </p:txBody>
      </p:sp>
      <p:sp>
        <p:nvSpPr>
          <p:cNvPr id="94" name="Google Shape;94;p12"/>
          <p:cNvSpPr/>
          <p:nvPr/>
        </p:nvSpPr>
        <p:spPr>
          <a:xfrm>
            <a:off x="3413760" y="1645920"/>
            <a:ext cx="8168700" cy="902400"/>
          </a:xfrm>
          <a:prstGeom prst="rect">
            <a:avLst/>
          </a:prstGeom>
          <a:solidFill>
            <a:srgbClr val="FFFFFF"/>
          </a:solidFill>
          <a:ln w="12700" cap="flat" cmpd="sng">
            <a:solidFill>
              <a:srgbClr val="E6DFD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95;p12"/>
          <p:cNvSpPr txBox="1"/>
          <p:nvPr/>
        </p:nvSpPr>
        <p:spPr>
          <a:xfrm>
            <a:off x="3596640" y="1645920"/>
            <a:ext cx="7802700" cy="9024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33333"/>
              </a:buClr>
              <a:buSzPts val="1600"/>
              <a:buFont typeface="Arial"/>
              <a:buNone/>
              <a:tabLst/>
              <a:defRPr/>
            </a:pPr>
            <a:r>
              <a:rPr kumimoji="0" lang="en-US" sz="1600" b="0" i="0" u="none" strike="noStrike" kern="0" cap="none" spc="0" normalizeH="0" baseline="0" noProof="0">
                <a:ln>
                  <a:noFill/>
                </a:ln>
                <a:solidFill>
                  <a:srgbClr val="333333"/>
                </a:solidFill>
                <a:effectLst/>
                <a:uLnTx/>
                <a:uFillTx/>
                <a:latin typeface="Arial"/>
                <a:ea typeface="Arial"/>
                <a:cs typeface="Arial"/>
                <a:sym typeface="Arial"/>
              </a:rPr>
              <a:t>A fake email reaches the administrator's inbox. She clicks the link and enters her password on a look-alike login page. The attacker captures it.</a:t>
            </a:r>
            <a:endParaRPr kumimoji="0" sz="1600" b="0" i="0" u="none" strike="noStrike" kern="0" cap="none" spc="0" normalizeH="0" baseline="0" noProof="0">
              <a:ln>
                <a:noFill/>
              </a:ln>
              <a:solidFill>
                <a:srgbClr val="161616"/>
              </a:solidFill>
              <a:effectLst/>
              <a:uLnTx/>
              <a:uFillTx/>
              <a:latin typeface="Calibri"/>
              <a:ea typeface="Calibri"/>
              <a:cs typeface="Calibri"/>
              <a:sym typeface="Calibri"/>
            </a:endParaRPr>
          </a:p>
        </p:txBody>
      </p:sp>
      <p:sp>
        <p:nvSpPr>
          <p:cNvPr id="96" name="Google Shape;96;p12"/>
          <p:cNvSpPr/>
          <p:nvPr/>
        </p:nvSpPr>
        <p:spPr>
          <a:xfrm>
            <a:off x="609600" y="2645664"/>
            <a:ext cx="2804100" cy="902400"/>
          </a:xfrm>
          <a:prstGeom prst="rect">
            <a:avLst/>
          </a:prstGeom>
          <a:solidFill>
            <a:srgbClr val="CDF0B0"/>
          </a:solidFill>
          <a:ln w="12700" cap="flat" cmpd="sng">
            <a:solidFill>
              <a:srgbClr val="E6DFD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Google Shape;97;p12"/>
          <p:cNvSpPr txBox="1"/>
          <p:nvPr/>
        </p:nvSpPr>
        <p:spPr>
          <a:xfrm>
            <a:off x="731520" y="2645664"/>
            <a:ext cx="2560500" cy="9024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1A1A1A"/>
              </a:buClr>
              <a:buSzPts val="1900"/>
              <a:buFont typeface="Arial"/>
              <a:buNone/>
              <a:tabLst/>
              <a:defRPr/>
            </a:pPr>
            <a:r>
              <a:rPr kumimoji="0" lang="en-US" sz="1900" b="1" i="0" u="none" strike="noStrike" kern="0" cap="none" spc="0" normalizeH="0" baseline="0" noProof="0">
                <a:ln>
                  <a:noFill/>
                </a:ln>
                <a:solidFill>
                  <a:srgbClr val="1A1A1A"/>
                </a:solidFill>
                <a:effectLst/>
                <a:uLnTx/>
                <a:uFillTx/>
                <a:latin typeface="Arial"/>
                <a:ea typeface="Arial"/>
                <a:cs typeface="Arial"/>
                <a:sym typeface="Arial"/>
              </a:rPr>
              <a:t>MFA</a:t>
            </a:r>
            <a:endParaRPr kumimoji="0" sz="1900" b="0" i="0" u="none" strike="noStrike" kern="0" cap="none" spc="0" normalizeH="0" baseline="0" noProof="0">
              <a:ln>
                <a:noFill/>
              </a:ln>
              <a:solidFill>
                <a:srgbClr val="161616"/>
              </a:solidFill>
              <a:effectLst/>
              <a:uLnTx/>
              <a:uFillTx/>
              <a:latin typeface="Calibri"/>
              <a:ea typeface="Calibri"/>
              <a:cs typeface="Calibri"/>
              <a:sym typeface="Calibri"/>
            </a:endParaRPr>
          </a:p>
        </p:txBody>
      </p:sp>
      <p:sp>
        <p:nvSpPr>
          <p:cNvPr id="98" name="Google Shape;98;p12"/>
          <p:cNvSpPr/>
          <p:nvPr/>
        </p:nvSpPr>
        <p:spPr>
          <a:xfrm>
            <a:off x="3413760" y="2645664"/>
            <a:ext cx="8168700" cy="902400"/>
          </a:xfrm>
          <a:prstGeom prst="rect">
            <a:avLst/>
          </a:prstGeom>
          <a:solidFill>
            <a:srgbClr val="FFFFFF"/>
          </a:solidFill>
          <a:ln w="12700" cap="flat" cmpd="sng">
            <a:solidFill>
              <a:srgbClr val="E6DFD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 name="Google Shape;99;p12"/>
          <p:cNvSpPr txBox="1"/>
          <p:nvPr/>
        </p:nvSpPr>
        <p:spPr>
          <a:xfrm>
            <a:off x="3596640" y="2645664"/>
            <a:ext cx="7802700" cy="9024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33333"/>
              </a:buClr>
              <a:buSzPts val="1600"/>
              <a:buFont typeface="Arial"/>
              <a:buNone/>
              <a:tabLst/>
              <a:defRPr/>
            </a:pPr>
            <a:r>
              <a:rPr kumimoji="0" lang="en-US" sz="1600" b="0" i="0" u="none" strike="noStrike" kern="0" cap="none" spc="0" normalizeH="0" baseline="0" noProof="0">
                <a:ln>
                  <a:noFill/>
                </a:ln>
                <a:solidFill>
                  <a:srgbClr val="333333"/>
                </a:solidFill>
                <a:effectLst/>
                <a:uLnTx/>
                <a:uFillTx/>
                <a:latin typeface="Arial"/>
                <a:ea typeface="Arial"/>
                <a:cs typeface="Arial"/>
                <a:sym typeface="Arial"/>
              </a:rPr>
              <a:t>No second check, so the stolen password is enough. The attacker logs in</a:t>
            </a:r>
            <a:r>
              <a:rPr kumimoji="0" lang="en-US" sz="1600" b="0" i="0" u="none" strike="noStrike" kern="0" cap="none" spc="0" normalizeH="0" baseline="0" noProof="0">
                <a:ln>
                  <a:noFill/>
                </a:ln>
                <a:solidFill>
                  <a:srgbClr val="333333"/>
                </a:solidFill>
                <a:effectLst/>
                <a:uLnTx/>
                <a:uFillTx/>
                <a:latin typeface="Arial"/>
                <a:cs typeface="Arial"/>
                <a:sym typeface="Arial"/>
              </a:rPr>
              <a:t> and expands their access</a:t>
            </a:r>
            <a:r>
              <a:rPr kumimoji="0" lang="en-US" sz="1600" b="0" i="0" u="none" strike="noStrike" kern="0" cap="none" spc="0" normalizeH="0" baseline="0" noProof="0">
                <a:ln>
                  <a:noFill/>
                </a:ln>
                <a:solidFill>
                  <a:srgbClr val="333333"/>
                </a:solidFill>
                <a:effectLst/>
                <a:uLnTx/>
                <a:uFillTx/>
                <a:latin typeface="Arial"/>
                <a:ea typeface="Arial"/>
                <a:cs typeface="Arial"/>
                <a:sym typeface="Arial"/>
              </a:rPr>
              <a:t>. Theft to extortion can take as little as 48 hours.</a:t>
            </a:r>
            <a:endParaRPr kumimoji="0" sz="1600" b="0" i="0" u="none" strike="noStrike" kern="0" cap="none" spc="0" normalizeH="0" baseline="0" noProof="0">
              <a:ln>
                <a:noFill/>
              </a:ln>
              <a:solidFill>
                <a:srgbClr val="161616"/>
              </a:solidFill>
              <a:effectLst/>
              <a:uLnTx/>
              <a:uFillTx/>
              <a:latin typeface="Calibri"/>
              <a:ea typeface="Calibri"/>
              <a:cs typeface="Calibri"/>
              <a:sym typeface="Calibri"/>
            </a:endParaRPr>
          </a:p>
        </p:txBody>
      </p:sp>
      <p:sp>
        <p:nvSpPr>
          <p:cNvPr id="100" name="Google Shape;100;p12"/>
          <p:cNvSpPr/>
          <p:nvPr/>
        </p:nvSpPr>
        <p:spPr>
          <a:xfrm>
            <a:off x="609600" y="3645408"/>
            <a:ext cx="2804100" cy="902400"/>
          </a:xfrm>
          <a:prstGeom prst="rect">
            <a:avLst/>
          </a:prstGeom>
          <a:solidFill>
            <a:srgbClr val="CDF0B0"/>
          </a:solidFill>
          <a:ln w="12700" cap="flat" cmpd="sng">
            <a:solidFill>
              <a:srgbClr val="E6DFD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 name="Google Shape;101;p12"/>
          <p:cNvSpPr txBox="1"/>
          <p:nvPr/>
        </p:nvSpPr>
        <p:spPr>
          <a:xfrm>
            <a:off x="731520" y="3645408"/>
            <a:ext cx="2560500" cy="9024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1A1A1A"/>
              </a:buClr>
              <a:buSzPts val="1900"/>
              <a:buFont typeface="Arial"/>
              <a:buNone/>
              <a:tabLst/>
              <a:defRPr/>
            </a:pPr>
            <a:r>
              <a:rPr kumimoji="0" lang="en-US" sz="1900" b="1" i="0" u="none" strike="noStrike" kern="0" cap="none" spc="0" normalizeH="0" baseline="0" noProof="0">
                <a:ln>
                  <a:noFill/>
                </a:ln>
                <a:solidFill>
                  <a:srgbClr val="1A1A1A"/>
                </a:solidFill>
                <a:effectLst/>
                <a:uLnTx/>
                <a:uFillTx/>
                <a:latin typeface="Arial"/>
                <a:ea typeface="Arial"/>
                <a:cs typeface="Arial"/>
                <a:sym typeface="Arial"/>
              </a:rPr>
              <a:t>EDR</a:t>
            </a:r>
            <a:endParaRPr kumimoji="0" sz="1900" b="0" i="0" u="none" strike="noStrike" kern="0" cap="none" spc="0" normalizeH="0" baseline="0" noProof="0">
              <a:ln>
                <a:noFill/>
              </a:ln>
              <a:solidFill>
                <a:srgbClr val="161616"/>
              </a:solidFill>
              <a:effectLst/>
              <a:uLnTx/>
              <a:uFillTx/>
              <a:latin typeface="Calibri"/>
              <a:ea typeface="Calibri"/>
              <a:cs typeface="Calibri"/>
              <a:sym typeface="Calibri"/>
            </a:endParaRPr>
          </a:p>
        </p:txBody>
      </p:sp>
      <p:sp>
        <p:nvSpPr>
          <p:cNvPr id="102" name="Google Shape;102;p12"/>
          <p:cNvSpPr/>
          <p:nvPr/>
        </p:nvSpPr>
        <p:spPr>
          <a:xfrm>
            <a:off x="3413760" y="3645408"/>
            <a:ext cx="8168700" cy="902400"/>
          </a:xfrm>
          <a:prstGeom prst="rect">
            <a:avLst/>
          </a:prstGeom>
          <a:solidFill>
            <a:srgbClr val="FFFFFF"/>
          </a:solidFill>
          <a:ln w="12700" cap="flat" cmpd="sng">
            <a:solidFill>
              <a:srgbClr val="E6DFD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3" name="Google Shape;103;p12"/>
          <p:cNvSpPr txBox="1"/>
          <p:nvPr/>
        </p:nvSpPr>
        <p:spPr>
          <a:xfrm>
            <a:off x="3596640" y="3645408"/>
            <a:ext cx="7802700" cy="9024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33333"/>
              </a:buClr>
              <a:buSzPts val="1600"/>
              <a:buFont typeface="Arial"/>
              <a:buNone/>
              <a:tabLst/>
              <a:defRPr/>
            </a:pPr>
            <a:r>
              <a:rPr kumimoji="0" lang="en-US" sz="1600" b="0" i="0" u="none" strike="noStrike" kern="0" cap="none" spc="0" normalizeH="0" baseline="0" noProof="0">
                <a:ln>
                  <a:noFill/>
                </a:ln>
                <a:solidFill>
                  <a:srgbClr val="333333"/>
                </a:solidFill>
                <a:effectLst/>
                <a:uLnTx/>
                <a:uFillTx/>
                <a:latin typeface="Arial"/>
                <a:ea typeface="Arial"/>
                <a:cs typeface="Arial"/>
                <a:sym typeface="Arial"/>
              </a:rPr>
              <a:t>Nothing detects them. In about 29 minutes they reach the finance PC and shared drive and copy donor and sacramental records.</a:t>
            </a:r>
            <a:endParaRPr kumimoji="0" sz="1600" b="0" i="0" u="none" strike="noStrike" kern="0" cap="none" spc="0" normalizeH="0" baseline="0" noProof="0">
              <a:ln>
                <a:noFill/>
              </a:ln>
              <a:solidFill>
                <a:srgbClr val="161616"/>
              </a:solidFill>
              <a:effectLst/>
              <a:uLnTx/>
              <a:uFillTx/>
              <a:latin typeface="Calibri"/>
              <a:ea typeface="Calibri"/>
              <a:cs typeface="Calibri"/>
              <a:sym typeface="Calibri"/>
            </a:endParaRPr>
          </a:p>
        </p:txBody>
      </p:sp>
      <p:sp>
        <p:nvSpPr>
          <p:cNvPr id="104" name="Google Shape;104;p12"/>
          <p:cNvSpPr/>
          <p:nvPr/>
        </p:nvSpPr>
        <p:spPr>
          <a:xfrm>
            <a:off x="609600" y="4645152"/>
            <a:ext cx="2804100" cy="902400"/>
          </a:xfrm>
          <a:prstGeom prst="rect">
            <a:avLst/>
          </a:prstGeom>
          <a:solidFill>
            <a:srgbClr val="CDF0B0"/>
          </a:solidFill>
          <a:ln w="12700" cap="flat" cmpd="sng">
            <a:solidFill>
              <a:srgbClr val="E6DFD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 name="Google Shape;105;p12"/>
          <p:cNvSpPr txBox="1"/>
          <p:nvPr/>
        </p:nvSpPr>
        <p:spPr>
          <a:xfrm>
            <a:off x="731520" y="4645152"/>
            <a:ext cx="2560500" cy="9024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1A1A1A"/>
              </a:buClr>
              <a:buSzPts val="1900"/>
              <a:buFont typeface="Arial"/>
              <a:buNone/>
              <a:tabLst/>
              <a:defRPr/>
            </a:pPr>
            <a:r>
              <a:rPr kumimoji="0" lang="en-US" sz="1900" b="1" i="0" u="none" strike="noStrike" kern="0" cap="none" spc="0" normalizeH="0" baseline="0" noProof="0">
                <a:ln>
                  <a:noFill/>
                </a:ln>
                <a:solidFill>
                  <a:srgbClr val="1A1A1A"/>
                </a:solidFill>
                <a:effectLst/>
                <a:uLnTx/>
                <a:uFillTx/>
                <a:latin typeface="Arial"/>
                <a:ea typeface="Arial"/>
                <a:cs typeface="Arial"/>
                <a:sym typeface="Arial"/>
              </a:rPr>
              <a:t>Offline or immutable backups</a:t>
            </a:r>
            <a:endParaRPr kumimoji="0" sz="1900" b="0" i="0" u="none" strike="noStrike" kern="0" cap="none" spc="0" normalizeH="0" baseline="0" noProof="0">
              <a:ln>
                <a:noFill/>
              </a:ln>
              <a:solidFill>
                <a:srgbClr val="161616"/>
              </a:solidFill>
              <a:effectLst/>
              <a:uLnTx/>
              <a:uFillTx/>
              <a:latin typeface="Calibri"/>
              <a:ea typeface="Calibri"/>
              <a:cs typeface="Calibri"/>
              <a:sym typeface="Calibri"/>
            </a:endParaRPr>
          </a:p>
        </p:txBody>
      </p:sp>
      <p:sp>
        <p:nvSpPr>
          <p:cNvPr id="106" name="Google Shape;106;p12"/>
          <p:cNvSpPr/>
          <p:nvPr/>
        </p:nvSpPr>
        <p:spPr>
          <a:xfrm>
            <a:off x="3413760" y="4645152"/>
            <a:ext cx="8168700" cy="902400"/>
          </a:xfrm>
          <a:prstGeom prst="rect">
            <a:avLst/>
          </a:prstGeom>
          <a:solidFill>
            <a:srgbClr val="FFFFFF"/>
          </a:solidFill>
          <a:ln w="12700" cap="flat" cmpd="sng">
            <a:solidFill>
              <a:srgbClr val="E6DFD0"/>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107;p12"/>
          <p:cNvSpPr txBox="1"/>
          <p:nvPr/>
        </p:nvSpPr>
        <p:spPr>
          <a:xfrm>
            <a:off x="3596640" y="4645152"/>
            <a:ext cx="7802700" cy="90240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33333"/>
              </a:buClr>
              <a:buSzPts val="1600"/>
              <a:buFont typeface="Arial"/>
              <a:buNone/>
              <a:tabLst/>
              <a:defRPr/>
            </a:pPr>
            <a:r>
              <a:rPr kumimoji="0" lang="en-US" sz="1600" b="0" i="0" u="none" strike="noStrike" kern="0" cap="none" spc="0" normalizeH="0" baseline="0" noProof="0">
                <a:ln>
                  <a:noFill/>
                </a:ln>
                <a:solidFill>
                  <a:srgbClr val="333333"/>
                </a:solidFill>
                <a:effectLst/>
                <a:uLnTx/>
                <a:uFillTx/>
                <a:latin typeface="Arial"/>
                <a:ea typeface="Arial"/>
                <a:cs typeface="Arial"/>
                <a:sym typeface="Arial"/>
              </a:rPr>
              <a:t>Always-connected backups are deleted. Nothing to restore, so the attacker demands payment or leaks the data.</a:t>
            </a:r>
            <a:endParaRPr kumimoji="0" sz="1600" b="0" i="0" u="none" strike="noStrike" kern="0" cap="none" spc="0" normalizeH="0" baseline="0" noProof="0">
              <a:ln>
                <a:noFill/>
              </a:ln>
              <a:solidFill>
                <a:srgbClr val="161616"/>
              </a:solidFill>
              <a:effectLst/>
              <a:uLnTx/>
              <a:uFillTx/>
              <a:latin typeface="Calibri"/>
              <a:ea typeface="Calibri"/>
              <a:cs typeface="Calibri"/>
              <a:sym typeface="Calibri"/>
            </a:endParaRPr>
          </a:p>
        </p:txBody>
      </p:sp>
      <p:sp>
        <p:nvSpPr>
          <p:cNvPr id="108" name="Google Shape;108;p12"/>
          <p:cNvSpPr txBox="1"/>
          <p:nvPr/>
        </p:nvSpPr>
        <p:spPr>
          <a:xfrm>
            <a:off x="609600" y="5730240"/>
            <a:ext cx="10972800" cy="7317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1A1A1A"/>
              </a:buClr>
              <a:buSzPts val="1900"/>
              <a:buFont typeface="Arial"/>
              <a:buNone/>
              <a:tabLst/>
              <a:defRPr/>
            </a:pPr>
            <a:r>
              <a:rPr kumimoji="0" lang="en-US" sz="1900" b="1" i="0" u="none" strike="noStrike" kern="0" cap="none" spc="0" normalizeH="0" baseline="0" noProof="0">
                <a:ln>
                  <a:noFill/>
                </a:ln>
                <a:solidFill>
                  <a:srgbClr val="1A1A1A"/>
                </a:solidFill>
                <a:effectLst/>
                <a:uLnTx/>
                <a:uFillTx/>
                <a:latin typeface="Arial"/>
                <a:ea typeface="Arial"/>
                <a:cs typeface="Arial"/>
                <a:sym typeface="Arial"/>
              </a:rPr>
              <a:t>Key takeaway: </a:t>
            </a:r>
            <a:r>
              <a:rPr kumimoji="0" lang="en-US" sz="1900" b="0" i="0" u="none" strike="noStrike" kern="0" cap="none" spc="0" normalizeH="0" baseline="0" noProof="0">
                <a:ln>
                  <a:noFill/>
                </a:ln>
                <a:solidFill>
                  <a:srgbClr val="1A1A1A"/>
                </a:solidFill>
                <a:effectLst/>
                <a:uLnTx/>
                <a:uFillTx/>
                <a:latin typeface="Arial"/>
                <a:ea typeface="Arial"/>
                <a:cs typeface="Arial"/>
                <a:sym typeface="Arial"/>
              </a:rPr>
              <a:t>One stolen password plus one missing control became a full breach. Any control working as intended breaks the chain.</a:t>
            </a:r>
            <a:endParaRPr kumimoji="0" sz="1900" b="0" i="0" u="none" strike="noStrike" kern="0" cap="none" spc="0" normalizeH="0" baseline="0" noProof="0">
              <a:ln>
                <a:noFill/>
              </a:ln>
              <a:solidFill>
                <a:srgbClr val="161616"/>
              </a:solidFill>
              <a:effectLst/>
              <a:uLnTx/>
              <a:uFillTx/>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06542-B06C-034B-8DDA-AF985DC59EC8}"/>
              </a:ext>
            </a:extLst>
          </p:cNvPr>
          <p:cNvSpPr>
            <a:spLocks noGrp="1"/>
          </p:cNvSpPr>
          <p:nvPr>
            <p:ph type="ctrTitle"/>
          </p:nvPr>
        </p:nvSpPr>
        <p:spPr>
          <a:xfrm>
            <a:off x="4152122" y="630936"/>
            <a:ext cx="7506477" cy="1389888"/>
          </a:xfrm>
        </p:spPr>
        <p:txBody>
          <a:bodyPr anchor="t">
            <a:normAutofit fontScale="90000"/>
          </a:bodyPr>
          <a:lstStyle/>
          <a:p>
            <a:pPr algn="l"/>
            <a:r>
              <a:rPr lang="en-US" sz="4800" dirty="0">
                <a:ea typeface="Verdana" panose="020B0604030504040204" pitchFamily="34" charset="0"/>
                <a:cs typeface="Verdana" panose="020B0604030504040204" pitchFamily="34" charset="0"/>
              </a:rPr>
              <a:t>Cyber Control Rollout &amp; Attestation Process</a:t>
            </a:r>
          </a:p>
        </p:txBody>
      </p:sp>
      <p:sp>
        <p:nvSpPr>
          <p:cNvPr id="3" name="Subtitle 2">
            <a:extLst>
              <a:ext uri="{FF2B5EF4-FFF2-40B4-BE49-F238E27FC236}">
                <a16:creationId xmlns:a16="http://schemas.microsoft.com/office/drawing/2014/main" id="{51006708-FE89-444B-A711-1B03FA4FB649}"/>
              </a:ext>
            </a:extLst>
          </p:cNvPr>
          <p:cNvSpPr>
            <a:spLocks noGrp="1"/>
          </p:cNvSpPr>
          <p:nvPr>
            <p:ph type="subTitle" idx="1"/>
          </p:nvPr>
        </p:nvSpPr>
        <p:spPr>
          <a:xfrm>
            <a:off x="5257799" y="2385948"/>
            <a:ext cx="6400800" cy="3841115"/>
          </a:xfrm>
        </p:spPr>
        <p:txBody>
          <a:bodyPr/>
          <a:lstStyle/>
          <a:p>
            <a:pPr algn="l"/>
            <a:r>
              <a:rPr lang="en-US" dirty="0">
                <a:solidFill>
                  <a:schemeClr val="tx2"/>
                </a:solidFill>
                <a:ea typeface="Verdana" panose="020B0604030504040204" pitchFamily="34" charset="0"/>
                <a:cs typeface="Verdana" panose="020B0604030504040204" pitchFamily="34" charset="0"/>
              </a:rPr>
              <a:t>Michael Lafond </a:t>
            </a:r>
          </a:p>
          <a:p>
            <a:pPr algn="l"/>
            <a:r>
              <a:rPr lang="en-US" dirty="0">
                <a:solidFill>
                  <a:schemeClr val="tx2"/>
                </a:solidFill>
                <a:ea typeface="Verdana" panose="020B0604030504040204" pitchFamily="34" charset="0"/>
                <a:cs typeface="Verdana" panose="020B0604030504040204" pitchFamily="34" charset="0"/>
              </a:rPr>
              <a:t>Director of Information Technology</a:t>
            </a:r>
          </a:p>
          <a:p>
            <a:pPr algn="l"/>
            <a:r>
              <a:rPr lang="en-US" dirty="0">
                <a:solidFill>
                  <a:srgbClr val="54A3D5"/>
                </a:solidFill>
                <a:ea typeface="Verdana" panose="020B0604030504040204" pitchFamily="34" charset="0"/>
                <a:cs typeface="Verdana" panose="020B0604030504040204" pitchFamily="34" charset="0"/>
                <a:hlinkClick r:id="rId2">
                  <a:extLst>
                    <a:ext uri="{A12FA001-AC4F-418D-AE19-62706E023703}">
                      <ahyp:hlinkClr xmlns:ahyp="http://schemas.microsoft.com/office/drawing/2018/hyperlinkcolor" val="tx"/>
                    </a:ext>
                  </a:extLst>
                </a:hlinkClick>
              </a:rPr>
              <a:t>Michael.Lafond@archden.org</a:t>
            </a:r>
            <a:r>
              <a:rPr lang="en-US" dirty="0">
                <a:solidFill>
                  <a:srgbClr val="54A3D5"/>
                </a:solidFill>
                <a:ea typeface="Verdana" panose="020B0604030504040204" pitchFamily="34" charset="0"/>
                <a:cs typeface="Verdana" panose="020B0604030504040204" pitchFamily="34" charset="0"/>
              </a:rPr>
              <a:t>   </a:t>
            </a:r>
          </a:p>
          <a:p>
            <a:pPr algn="l"/>
            <a:r>
              <a:rPr lang="en-US" dirty="0">
                <a:solidFill>
                  <a:schemeClr val="tx2"/>
                </a:solidFill>
                <a:ea typeface="Verdana" panose="020B0604030504040204" pitchFamily="34" charset="0"/>
                <a:cs typeface="Verdana" panose="020B0604030504040204" pitchFamily="34" charset="0"/>
              </a:rPr>
              <a:t>(303) 715-3201</a:t>
            </a:r>
          </a:p>
          <a:p>
            <a:pPr algn="l"/>
            <a:endParaRPr lang="en-US" dirty="0">
              <a:ea typeface="Verdana" panose="020B0604030504040204" pitchFamily="34" charset="0"/>
              <a:cs typeface="Verdana" panose="020B0604030504040204" pitchFamily="34" charset="0"/>
            </a:endParaRPr>
          </a:p>
          <a:p>
            <a:pPr algn="l"/>
            <a:r>
              <a:rPr lang="en-US" dirty="0">
                <a:solidFill>
                  <a:schemeClr val="tx2"/>
                </a:solidFill>
                <a:ea typeface="Verdana" panose="020B0604030504040204" pitchFamily="34" charset="0"/>
                <a:cs typeface="Verdana" panose="020B0604030504040204" pitchFamily="34" charset="0"/>
              </a:rPr>
              <a:t>Ed Brandorff</a:t>
            </a:r>
          </a:p>
          <a:p>
            <a:pPr algn="l"/>
            <a:r>
              <a:rPr lang="en-US" dirty="0">
                <a:solidFill>
                  <a:schemeClr val="tx2"/>
                </a:solidFill>
                <a:ea typeface="Verdana" panose="020B0604030504040204" pitchFamily="34" charset="0"/>
                <a:cs typeface="Verdana" panose="020B0604030504040204" pitchFamily="34" charset="0"/>
              </a:rPr>
              <a:t>Consultant</a:t>
            </a:r>
          </a:p>
          <a:p>
            <a:pPr algn="l"/>
            <a:r>
              <a:rPr lang="en-US" dirty="0">
                <a:solidFill>
                  <a:srgbClr val="54A3D5"/>
                </a:solidFill>
                <a:ea typeface="Verdana" panose="020B0604030504040204" pitchFamily="34" charset="0"/>
                <a:cs typeface="Verdana" panose="020B0604030504040204" pitchFamily="34" charset="0"/>
                <a:hlinkClick r:id="rId3">
                  <a:extLst>
                    <a:ext uri="{A12FA001-AC4F-418D-AE19-62706E023703}">
                      <ahyp:hlinkClr xmlns:ahyp="http://schemas.microsoft.com/office/drawing/2018/hyperlinkcolor" val="tx"/>
                    </a:ext>
                  </a:extLst>
                </a:hlinkClick>
              </a:rPr>
              <a:t>Ed.Brandorff@archden.org</a:t>
            </a:r>
            <a:r>
              <a:rPr lang="en-US" dirty="0">
                <a:solidFill>
                  <a:srgbClr val="54A3D5"/>
                </a:solidFill>
                <a:ea typeface="Verdana" panose="020B0604030504040204" pitchFamily="34" charset="0"/>
                <a:cs typeface="Verdana" panose="020B0604030504040204" pitchFamily="34" charset="0"/>
              </a:rPr>
              <a:t> </a:t>
            </a:r>
          </a:p>
        </p:txBody>
      </p:sp>
      <p:sp>
        <p:nvSpPr>
          <p:cNvPr id="4" name="Slide Number Placeholder 3">
            <a:extLst>
              <a:ext uri="{FF2B5EF4-FFF2-40B4-BE49-F238E27FC236}">
                <a16:creationId xmlns:a16="http://schemas.microsoft.com/office/drawing/2014/main" id="{1BBD3973-AFF3-0D1B-EA15-B728F3D27BF0}"/>
              </a:ext>
            </a:extLst>
          </p:cNvPr>
          <p:cNvSpPr>
            <a:spLocks noGrp="1"/>
          </p:cNvSpPr>
          <p:nvPr>
            <p:ph type="sldNum" sz="quarter" idx="12"/>
          </p:nvPr>
        </p:nvSpPr>
        <p:spPr/>
        <p:txBody>
          <a:bodyPr/>
          <a:lstStyle/>
          <a:p>
            <a:fld id="{E21BBF83-4B57-994B-A18A-0143DDF55284}" type="slidenum">
              <a:rPr lang="en-US" smtClean="0"/>
              <a:t>51</a:t>
            </a:fld>
            <a:endParaRPr lang="en-US" dirty="0"/>
          </a:p>
        </p:txBody>
      </p:sp>
    </p:spTree>
    <p:extLst>
      <p:ext uri="{BB962C8B-B14F-4D97-AF65-F5344CB8AC3E}">
        <p14:creationId xmlns:p14="http://schemas.microsoft.com/office/powerpoint/2010/main" val="7245371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F99C6-A970-BA17-CB92-114C563D516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4B5A15-7560-B4C5-7E75-F9145DC51954}"/>
              </a:ext>
            </a:extLst>
          </p:cNvPr>
          <p:cNvSpPr>
            <a:spLocks noGrp="1"/>
          </p:cNvSpPr>
          <p:nvPr>
            <p:ph type="sldNum" sz="quarter" idx="12"/>
          </p:nvPr>
        </p:nvSpPr>
        <p:spPr/>
        <p:txBody>
          <a:bodyPr/>
          <a:lstStyle/>
          <a:p>
            <a:fld id="{40D27AA8-69F7-F94C-BE8F-B6A0FAD75F34}" type="slidenum">
              <a:rPr lang="en-US" smtClean="0"/>
              <a:t>52</a:t>
            </a:fld>
            <a:endParaRPr lang="en-US"/>
          </a:p>
        </p:txBody>
      </p:sp>
      <p:sp>
        <p:nvSpPr>
          <p:cNvPr id="7" name="Title 1">
            <a:extLst>
              <a:ext uri="{FF2B5EF4-FFF2-40B4-BE49-F238E27FC236}">
                <a16:creationId xmlns:a16="http://schemas.microsoft.com/office/drawing/2014/main" id="{2FA8F5F4-A211-3B7E-2FD6-3D4B7DD868BA}"/>
              </a:ext>
            </a:extLst>
          </p:cNvPr>
          <p:cNvSpPr txBox="1">
            <a:spLocks/>
          </p:cNvSpPr>
          <p:nvPr/>
        </p:nvSpPr>
        <p:spPr>
          <a:xfrm>
            <a:off x="1828801" y="365760"/>
            <a:ext cx="9829800" cy="1325563"/>
          </a:xfrm>
          <a:prstGeom prst="rect">
            <a:avLst/>
          </a:prstGeom>
        </p:spPr>
        <p:txBody>
          <a:bodyPr/>
          <a:lstStyle>
            <a:lvl1pPr algn="l" defTabSz="914400" rtl="0" eaLnBrk="1" latinLnBrk="0" hangingPunct="1">
              <a:lnSpc>
                <a:spcPct val="90000"/>
              </a:lnSpc>
              <a:spcBef>
                <a:spcPct val="0"/>
              </a:spcBef>
              <a:buNone/>
              <a:defRPr sz="4200" b="0" i="0" kern="1200">
                <a:solidFill>
                  <a:schemeClr val="tx2"/>
                </a:solidFill>
                <a:latin typeface="Oswald" pitchFamily="2" charset="77"/>
                <a:ea typeface="+mj-ea"/>
                <a:cs typeface="Arial Narrow" panose="020B0604020202020204" pitchFamily="34" charset="0"/>
              </a:defRPr>
            </a:lvl1pPr>
          </a:lstStyle>
          <a:p>
            <a:r>
              <a:rPr lang="en-US" dirty="0">
                <a:solidFill>
                  <a:srgbClr val="00556A"/>
                </a:solidFill>
              </a:rPr>
              <a:t>Rollout – Data Collection</a:t>
            </a:r>
          </a:p>
        </p:txBody>
      </p:sp>
      <p:sp>
        <p:nvSpPr>
          <p:cNvPr id="8" name="Content Placeholder 2">
            <a:extLst>
              <a:ext uri="{FF2B5EF4-FFF2-40B4-BE49-F238E27FC236}">
                <a16:creationId xmlns:a16="http://schemas.microsoft.com/office/drawing/2014/main" id="{2DCF3EA7-2D28-57F1-1CA7-BC47EA91008C}"/>
              </a:ext>
            </a:extLst>
          </p:cNvPr>
          <p:cNvSpPr txBox="1">
            <a:spLocks/>
          </p:cNvSpPr>
          <p:nvPr/>
        </p:nvSpPr>
        <p:spPr>
          <a:xfrm>
            <a:off x="1828801" y="1690687"/>
            <a:ext cx="9418319" cy="4883845"/>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Ø"/>
            </a:pPr>
            <a:r>
              <a:rPr lang="en-US" dirty="0">
                <a:solidFill>
                  <a:srgbClr val="00556A"/>
                </a:solidFill>
              </a:rPr>
              <a:t>Multiple Surveys</a:t>
            </a:r>
          </a:p>
          <a:p>
            <a:pPr lvl="1">
              <a:lnSpc>
                <a:spcPct val="150000"/>
              </a:lnSpc>
            </a:pPr>
            <a:r>
              <a:rPr lang="en-US" dirty="0">
                <a:solidFill>
                  <a:srgbClr val="00556A"/>
                </a:solidFill>
              </a:rPr>
              <a:t>Insurance Renewal Questionnaire</a:t>
            </a:r>
          </a:p>
          <a:p>
            <a:pPr lvl="2">
              <a:lnSpc>
                <a:spcPct val="150000"/>
              </a:lnSpc>
            </a:pPr>
            <a:r>
              <a:rPr lang="en-US" dirty="0">
                <a:solidFill>
                  <a:srgbClr val="00556A"/>
                </a:solidFill>
              </a:rPr>
              <a:t>Resilience requested four cyber controls</a:t>
            </a:r>
          </a:p>
          <a:p>
            <a:pPr lvl="1">
              <a:lnSpc>
                <a:spcPct val="150000"/>
              </a:lnSpc>
            </a:pPr>
            <a:r>
              <a:rPr lang="en-US" dirty="0">
                <a:solidFill>
                  <a:srgbClr val="00556A"/>
                </a:solidFill>
              </a:rPr>
              <a:t>Lockton follow-ups</a:t>
            </a:r>
          </a:p>
          <a:p>
            <a:pPr lvl="2">
              <a:lnSpc>
                <a:spcPct val="150000"/>
              </a:lnSpc>
            </a:pPr>
            <a:r>
              <a:rPr lang="en-US" dirty="0">
                <a:solidFill>
                  <a:srgbClr val="00556A"/>
                </a:solidFill>
              </a:rPr>
              <a:t>Do you have these controls in place </a:t>
            </a:r>
          </a:p>
          <a:p>
            <a:pPr lvl="2">
              <a:lnSpc>
                <a:spcPct val="150000"/>
              </a:lnSpc>
            </a:pPr>
            <a:r>
              <a:rPr lang="en-US" dirty="0">
                <a:solidFill>
                  <a:srgbClr val="00556A"/>
                </a:solidFill>
              </a:rPr>
              <a:t>How many endpoints</a:t>
            </a:r>
          </a:p>
          <a:p>
            <a:pPr lvl="1">
              <a:lnSpc>
                <a:spcPct val="150000"/>
              </a:lnSpc>
            </a:pPr>
            <a:r>
              <a:rPr lang="en-US" dirty="0">
                <a:solidFill>
                  <a:srgbClr val="00556A"/>
                </a:solidFill>
              </a:rPr>
              <a:t>Cybersecurity Survey</a:t>
            </a:r>
          </a:p>
          <a:p>
            <a:pPr lvl="1">
              <a:lnSpc>
                <a:spcPct val="150000"/>
              </a:lnSpc>
            </a:pPr>
            <a:r>
              <a:rPr lang="en-US" dirty="0">
                <a:solidFill>
                  <a:srgbClr val="00556A"/>
                </a:solidFill>
              </a:rPr>
              <a:t>Final Attestation</a:t>
            </a:r>
          </a:p>
          <a:p>
            <a:pPr>
              <a:lnSpc>
                <a:spcPct val="170000"/>
              </a:lnSpc>
              <a:buFont typeface="Wingdings" panose="05000000000000000000" pitchFamily="2" charset="2"/>
              <a:buChar char="Ø"/>
            </a:pPr>
            <a:r>
              <a:rPr lang="en-US" dirty="0">
                <a:solidFill>
                  <a:srgbClr val="00556A"/>
                </a:solidFill>
              </a:rPr>
              <a:t>Questions may be directed to: </a:t>
            </a:r>
            <a:r>
              <a:rPr lang="en-US" dirty="0">
                <a:solidFill>
                  <a:srgbClr val="54A3D5"/>
                </a:solidFill>
                <a:hlinkClick r:id="rId3">
                  <a:extLst>
                    <a:ext uri="{A12FA001-AC4F-418D-AE19-62706E023703}">
                      <ahyp:hlinkClr xmlns:ahyp="http://schemas.microsoft.com/office/drawing/2018/hyperlinkcolor" val="tx"/>
                    </a:ext>
                  </a:extLst>
                </a:hlinkClick>
              </a:rPr>
              <a:t>cybersecurity@archden.org</a:t>
            </a:r>
            <a:r>
              <a:rPr lang="en-US" dirty="0">
                <a:solidFill>
                  <a:srgbClr val="00556A"/>
                </a:solidFill>
              </a:rPr>
              <a:t> </a:t>
            </a:r>
          </a:p>
          <a:p>
            <a:endParaRPr lang="en-US" dirty="0">
              <a:solidFill>
                <a:srgbClr val="00556A"/>
              </a:solidFill>
            </a:endParaRPr>
          </a:p>
          <a:p>
            <a:pPr marL="0" indent="0">
              <a:buFont typeface="Arial" panose="020B0604020202020204" pitchFamily="34" charset="0"/>
              <a:buNone/>
            </a:pPr>
            <a:endParaRPr lang="en-US" dirty="0">
              <a:solidFill>
                <a:schemeClr val="tx2"/>
              </a:solidFill>
            </a:endParaRPr>
          </a:p>
          <a:p>
            <a:pPr marL="0" indent="0">
              <a:buFont typeface="Arial" panose="020B0604020202020204" pitchFamily="34" charset="0"/>
              <a:buNone/>
            </a:pPr>
            <a:endParaRPr lang="en-US" dirty="0">
              <a:solidFill>
                <a:schemeClr val="tx2"/>
              </a:solidFill>
            </a:endParaRPr>
          </a:p>
          <a:p>
            <a:pPr marL="0" indent="0">
              <a:buFont typeface="Arial" panose="020B0604020202020204" pitchFamily="34" charset="0"/>
              <a:buNone/>
            </a:pPr>
            <a:endParaRPr lang="en-US" dirty="0">
              <a:solidFill>
                <a:schemeClr val="tx2"/>
              </a:solidFill>
            </a:endParaRPr>
          </a:p>
        </p:txBody>
      </p:sp>
      <p:cxnSp>
        <p:nvCxnSpPr>
          <p:cNvPr id="9" name="Straight Connector 8">
            <a:extLst>
              <a:ext uri="{FF2B5EF4-FFF2-40B4-BE49-F238E27FC236}">
                <a16:creationId xmlns:a16="http://schemas.microsoft.com/office/drawing/2014/main" id="{71F663A1-F445-0D56-20E1-B725FD792296}"/>
              </a:ext>
            </a:extLst>
          </p:cNvPr>
          <p:cNvCxnSpPr>
            <a:cxnSpLocks/>
          </p:cNvCxnSpPr>
          <p:nvPr/>
        </p:nvCxnSpPr>
        <p:spPr>
          <a:xfrm>
            <a:off x="1828801" y="1371600"/>
            <a:ext cx="9829800" cy="0"/>
          </a:xfrm>
          <a:prstGeom prst="line">
            <a:avLst/>
          </a:prstGeom>
          <a:ln w="12700">
            <a:solidFill>
              <a:schemeClr val="accent1"/>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9297150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6CE92-E21B-386B-D64F-F98A22FC196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E1B080-852F-3CCD-32A3-04D7708F24D0}"/>
              </a:ext>
            </a:extLst>
          </p:cNvPr>
          <p:cNvSpPr>
            <a:spLocks noGrp="1"/>
          </p:cNvSpPr>
          <p:nvPr>
            <p:ph type="sldNum" sz="quarter" idx="12"/>
          </p:nvPr>
        </p:nvSpPr>
        <p:spPr/>
        <p:txBody>
          <a:bodyPr/>
          <a:lstStyle/>
          <a:p>
            <a:fld id="{40D27AA8-69F7-F94C-BE8F-B6A0FAD75F34}" type="slidenum">
              <a:rPr lang="en-US" smtClean="0"/>
              <a:t>53</a:t>
            </a:fld>
            <a:endParaRPr lang="en-US"/>
          </a:p>
        </p:txBody>
      </p:sp>
      <p:sp>
        <p:nvSpPr>
          <p:cNvPr id="7" name="Title 1">
            <a:extLst>
              <a:ext uri="{FF2B5EF4-FFF2-40B4-BE49-F238E27FC236}">
                <a16:creationId xmlns:a16="http://schemas.microsoft.com/office/drawing/2014/main" id="{9786D088-43DC-8D0F-447E-E3D0B3013146}"/>
              </a:ext>
            </a:extLst>
          </p:cNvPr>
          <p:cNvSpPr txBox="1">
            <a:spLocks/>
          </p:cNvSpPr>
          <p:nvPr/>
        </p:nvSpPr>
        <p:spPr>
          <a:xfrm>
            <a:off x="1828801" y="365760"/>
            <a:ext cx="9829800" cy="1325563"/>
          </a:xfrm>
          <a:prstGeom prst="rect">
            <a:avLst/>
          </a:prstGeom>
        </p:spPr>
        <p:txBody>
          <a:bodyPr/>
          <a:lstStyle>
            <a:lvl1pPr algn="l" defTabSz="914400" rtl="0" eaLnBrk="1" latinLnBrk="0" hangingPunct="1">
              <a:lnSpc>
                <a:spcPct val="90000"/>
              </a:lnSpc>
              <a:spcBef>
                <a:spcPct val="0"/>
              </a:spcBef>
              <a:buNone/>
              <a:defRPr sz="4200" b="0" i="0" kern="1200">
                <a:solidFill>
                  <a:schemeClr val="tx2"/>
                </a:solidFill>
                <a:latin typeface="Oswald" pitchFamily="2" charset="77"/>
                <a:ea typeface="+mj-ea"/>
                <a:cs typeface="Arial Narrow" panose="020B0604020202020204" pitchFamily="34" charset="0"/>
              </a:defRPr>
            </a:lvl1pPr>
          </a:lstStyle>
          <a:p>
            <a:r>
              <a:rPr lang="en-US" dirty="0">
                <a:solidFill>
                  <a:srgbClr val="00556A"/>
                </a:solidFill>
              </a:rPr>
              <a:t>Rollout – Vicar General’s Memo</a:t>
            </a:r>
          </a:p>
        </p:txBody>
      </p:sp>
      <p:sp>
        <p:nvSpPr>
          <p:cNvPr id="8" name="Content Placeholder 2">
            <a:extLst>
              <a:ext uri="{FF2B5EF4-FFF2-40B4-BE49-F238E27FC236}">
                <a16:creationId xmlns:a16="http://schemas.microsoft.com/office/drawing/2014/main" id="{D22C9902-1C05-1B41-AAEC-6DC0BF6A2E95}"/>
              </a:ext>
            </a:extLst>
          </p:cNvPr>
          <p:cNvSpPr txBox="1">
            <a:spLocks/>
          </p:cNvSpPr>
          <p:nvPr/>
        </p:nvSpPr>
        <p:spPr>
          <a:xfrm>
            <a:off x="1828801" y="1690688"/>
            <a:ext cx="9418319" cy="46656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rgbClr val="00556A"/>
              </a:solidFill>
            </a:endParaRPr>
          </a:p>
          <a:p>
            <a:pPr marL="0" indent="0">
              <a:buFont typeface="Arial" panose="020B0604020202020204" pitchFamily="34" charset="0"/>
              <a:buNone/>
            </a:pPr>
            <a:endParaRPr lang="en-US" dirty="0">
              <a:solidFill>
                <a:schemeClr val="tx2"/>
              </a:solidFill>
            </a:endParaRPr>
          </a:p>
          <a:p>
            <a:pPr marL="0" indent="0">
              <a:buFont typeface="Arial" panose="020B0604020202020204" pitchFamily="34" charset="0"/>
              <a:buNone/>
            </a:pPr>
            <a:endParaRPr lang="en-US" dirty="0">
              <a:solidFill>
                <a:schemeClr val="tx2"/>
              </a:solidFill>
            </a:endParaRPr>
          </a:p>
          <a:p>
            <a:pPr marL="0" indent="0">
              <a:buFont typeface="Arial" panose="020B0604020202020204" pitchFamily="34" charset="0"/>
              <a:buNone/>
            </a:pPr>
            <a:endParaRPr lang="en-US" dirty="0">
              <a:solidFill>
                <a:schemeClr val="tx2"/>
              </a:solidFill>
            </a:endParaRPr>
          </a:p>
        </p:txBody>
      </p:sp>
      <p:cxnSp>
        <p:nvCxnSpPr>
          <p:cNvPr id="9" name="Straight Connector 8">
            <a:extLst>
              <a:ext uri="{FF2B5EF4-FFF2-40B4-BE49-F238E27FC236}">
                <a16:creationId xmlns:a16="http://schemas.microsoft.com/office/drawing/2014/main" id="{5E1053E7-BC91-178C-55EE-43D010C1B313}"/>
              </a:ext>
            </a:extLst>
          </p:cNvPr>
          <p:cNvCxnSpPr>
            <a:cxnSpLocks/>
          </p:cNvCxnSpPr>
          <p:nvPr/>
        </p:nvCxnSpPr>
        <p:spPr>
          <a:xfrm>
            <a:off x="1828801" y="1371600"/>
            <a:ext cx="9829800" cy="0"/>
          </a:xfrm>
          <a:prstGeom prst="line">
            <a:avLst/>
          </a:prstGeom>
          <a:ln w="12700">
            <a:solidFill>
              <a:schemeClr val="accent1"/>
            </a:solidFill>
          </a:ln>
        </p:spPr>
        <p:style>
          <a:lnRef idx="3">
            <a:schemeClr val="accent2"/>
          </a:lnRef>
          <a:fillRef idx="0">
            <a:schemeClr val="accent2"/>
          </a:fillRef>
          <a:effectRef idx="2">
            <a:schemeClr val="accent2"/>
          </a:effectRef>
          <a:fontRef idx="minor">
            <a:schemeClr val="tx1"/>
          </a:fontRef>
        </p:style>
      </p:cxnSp>
      <p:pic>
        <p:nvPicPr>
          <p:cNvPr id="6" name="Picture 5">
            <a:extLst>
              <a:ext uri="{FF2B5EF4-FFF2-40B4-BE49-F238E27FC236}">
                <a16:creationId xmlns:a16="http://schemas.microsoft.com/office/drawing/2014/main" id="{40A4F537-2FEF-581E-2010-826A650BDEA3}"/>
              </a:ext>
            </a:extLst>
          </p:cNvPr>
          <p:cNvPicPr>
            <a:picLocks noChangeAspect="1"/>
          </p:cNvPicPr>
          <p:nvPr/>
        </p:nvPicPr>
        <p:blipFill>
          <a:blip r:embed="rId3"/>
          <a:stretch>
            <a:fillRect/>
          </a:stretch>
        </p:blipFill>
        <p:spPr>
          <a:xfrm rot="806799">
            <a:off x="6322012" y="1660582"/>
            <a:ext cx="4689827" cy="4345940"/>
          </a:xfrm>
          <a:prstGeom prst="rect">
            <a:avLst/>
          </a:prstGeom>
          <a:solidFill>
            <a:srgbClr val="FF0000"/>
          </a:solidFill>
        </p:spPr>
      </p:pic>
      <p:pic>
        <p:nvPicPr>
          <p:cNvPr id="4" name="Picture 3">
            <a:extLst>
              <a:ext uri="{FF2B5EF4-FFF2-40B4-BE49-F238E27FC236}">
                <a16:creationId xmlns:a16="http://schemas.microsoft.com/office/drawing/2014/main" id="{558A06A9-C557-0D11-C0DC-80DBA0475D06}"/>
              </a:ext>
            </a:extLst>
          </p:cNvPr>
          <p:cNvPicPr>
            <a:picLocks noChangeAspect="1"/>
          </p:cNvPicPr>
          <p:nvPr/>
        </p:nvPicPr>
        <p:blipFill>
          <a:blip r:embed="rId4"/>
          <a:stretch>
            <a:fillRect/>
          </a:stretch>
        </p:blipFill>
        <p:spPr>
          <a:xfrm rot="21218973">
            <a:off x="1307756" y="1383290"/>
            <a:ext cx="5184838" cy="4828032"/>
          </a:xfrm>
          <a:prstGeom prst="rect">
            <a:avLst/>
          </a:prstGeom>
        </p:spPr>
      </p:pic>
      <p:cxnSp>
        <p:nvCxnSpPr>
          <p:cNvPr id="11" name="Straight Arrow Connector 10">
            <a:extLst>
              <a:ext uri="{FF2B5EF4-FFF2-40B4-BE49-F238E27FC236}">
                <a16:creationId xmlns:a16="http://schemas.microsoft.com/office/drawing/2014/main" id="{7A70E4EF-D3C3-AF2A-EBC6-911205D1B92B}"/>
              </a:ext>
            </a:extLst>
          </p:cNvPr>
          <p:cNvCxnSpPr/>
          <p:nvPr/>
        </p:nvCxnSpPr>
        <p:spPr>
          <a:xfrm>
            <a:off x="9198864" y="4023519"/>
            <a:ext cx="621792" cy="749808"/>
          </a:xfrm>
          <a:prstGeom prst="straightConnector1">
            <a:avLst/>
          </a:prstGeom>
          <a:ln w="190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3" name="Oval 12">
            <a:extLst>
              <a:ext uri="{FF2B5EF4-FFF2-40B4-BE49-F238E27FC236}">
                <a16:creationId xmlns:a16="http://schemas.microsoft.com/office/drawing/2014/main" id="{D480C65A-E525-C1BB-F97D-6167BBA865DC}"/>
              </a:ext>
            </a:extLst>
          </p:cNvPr>
          <p:cNvSpPr/>
          <p:nvPr/>
        </p:nvSpPr>
        <p:spPr>
          <a:xfrm rot="21174923">
            <a:off x="1952744" y="2617856"/>
            <a:ext cx="2322158" cy="26084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12448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E6688-EC8D-7E75-FB84-CDFD0C3FD73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D8831F-63F3-2A4F-1A8D-47A6A88B2EE4}"/>
              </a:ext>
            </a:extLst>
          </p:cNvPr>
          <p:cNvSpPr>
            <a:spLocks noGrp="1"/>
          </p:cNvSpPr>
          <p:nvPr>
            <p:ph type="sldNum" sz="quarter" idx="12"/>
          </p:nvPr>
        </p:nvSpPr>
        <p:spPr/>
        <p:txBody>
          <a:bodyPr/>
          <a:lstStyle/>
          <a:p>
            <a:fld id="{40D27AA8-69F7-F94C-BE8F-B6A0FAD75F34}" type="slidenum">
              <a:rPr lang="en-US" smtClean="0"/>
              <a:t>54</a:t>
            </a:fld>
            <a:endParaRPr lang="en-US"/>
          </a:p>
        </p:txBody>
      </p:sp>
      <p:sp>
        <p:nvSpPr>
          <p:cNvPr id="7" name="Title 1">
            <a:extLst>
              <a:ext uri="{FF2B5EF4-FFF2-40B4-BE49-F238E27FC236}">
                <a16:creationId xmlns:a16="http://schemas.microsoft.com/office/drawing/2014/main" id="{D30F354F-C1E9-1124-DD26-5A907FC92E7B}"/>
              </a:ext>
            </a:extLst>
          </p:cNvPr>
          <p:cNvSpPr txBox="1">
            <a:spLocks/>
          </p:cNvSpPr>
          <p:nvPr/>
        </p:nvSpPr>
        <p:spPr>
          <a:xfrm>
            <a:off x="1828801" y="365760"/>
            <a:ext cx="9829800" cy="1325563"/>
          </a:xfrm>
          <a:prstGeom prst="rect">
            <a:avLst/>
          </a:prstGeom>
        </p:spPr>
        <p:txBody>
          <a:bodyPr/>
          <a:lstStyle>
            <a:lvl1pPr algn="l" defTabSz="914400" rtl="0" eaLnBrk="1" latinLnBrk="0" hangingPunct="1">
              <a:lnSpc>
                <a:spcPct val="90000"/>
              </a:lnSpc>
              <a:spcBef>
                <a:spcPct val="0"/>
              </a:spcBef>
              <a:buNone/>
              <a:defRPr sz="4200" b="0" i="0" kern="1200">
                <a:solidFill>
                  <a:schemeClr val="tx2"/>
                </a:solidFill>
                <a:latin typeface="Oswald" pitchFamily="2" charset="77"/>
                <a:ea typeface="+mj-ea"/>
                <a:cs typeface="Arial Narrow" panose="020B0604020202020204" pitchFamily="34" charset="0"/>
              </a:defRPr>
            </a:lvl1pPr>
          </a:lstStyle>
          <a:p>
            <a:r>
              <a:rPr lang="en-US" dirty="0">
                <a:solidFill>
                  <a:srgbClr val="00556A"/>
                </a:solidFill>
              </a:rPr>
              <a:t>Rollout – Process</a:t>
            </a:r>
          </a:p>
        </p:txBody>
      </p:sp>
      <p:sp>
        <p:nvSpPr>
          <p:cNvPr id="8" name="Content Placeholder 2">
            <a:extLst>
              <a:ext uri="{FF2B5EF4-FFF2-40B4-BE49-F238E27FC236}">
                <a16:creationId xmlns:a16="http://schemas.microsoft.com/office/drawing/2014/main" id="{440200E2-BAA9-788F-3E8A-8D8C00AE3298}"/>
              </a:ext>
            </a:extLst>
          </p:cNvPr>
          <p:cNvSpPr txBox="1">
            <a:spLocks/>
          </p:cNvSpPr>
          <p:nvPr/>
        </p:nvSpPr>
        <p:spPr>
          <a:xfrm>
            <a:off x="1828801" y="1690688"/>
            <a:ext cx="9418319" cy="4665662"/>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Ø"/>
            </a:pPr>
            <a:r>
              <a:rPr lang="en-US" dirty="0">
                <a:solidFill>
                  <a:srgbClr val="00556A"/>
                </a:solidFill>
              </a:rPr>
              <a:t>Cybersecurity Survey </a:t>
            </a:r>
          </a:p>
          <a:p>
            <a:pPr lvl="1">
              <a:lnSpc>
                <a:spcPct val="150000"/>
              </a:lnSpc>
            </a:pPr>
            <a:r>
              <a:rPr lang="en-US" dirty="0">
                <a:solidFill>
                  <a:srgbClr val="00556A"/>
                </a:solidFill>
              </a:rPr>
              <a:t>Link in email or you can use this link: </a:t>
            </a:r>
            <a:r>
              <a:rPr lang="en-US" dirty="0">
                <a:solidFill>
                  <a:srgbClr val="54A3D5"/>
                </a:solidFill>
                <a:hlinkClick r:id="rId3">
                  <a:extLst>
                    <a:ext uri="{A12FA001-AC4F-418D-AE19-62706E023703}">
                      <ahyp:hlinkClr xmlns:ahyp="http://schemas.microsoft.com/office/drawing/2018/hyperlinkcolor" val="tx"/>
                    </a:ext>
                  </a:extLst>
                </a:hlinkClick>
              </a:rPr>
              <a:t>https://tinyurl.com/AOD-Cyber</a:t>
            </a:r>
            <a:endParaRPr lang="en-US" dirty="0">
              <a:solidFill>
                <a:srgbClr val="00556A"/>
              </a:solidFill>
            </a:endParaRPr>
          </a:p>
          <a:p>
            <a:pPr lvl="1">
              <a:lnSpc>
                <a:spcPct val="150000"/>
              </a:lnSpc>
            </a:pPr>
            <a:r>
              <a:rPr lang="en-US" dirty="0">
                <a:solidFill>
                  <a:srgbClr val="00556A"/>
                </a:solidFill>
              </a:rPr>
              <a:t>Asks for products in use to verify compliance</a:t>
            </a:r>
          </a:p>
          <a:p>
            <a:pPr lvl="1">
              <a:lnSpc>
                <a:spcPct val="150000"/>
              </a:lnSpc>
            </a:pPr>
            <a:r>
              <a:rPr lang="en-US" dirty="0">
                <a:solidFill>
                  <a:srgbClr val="00556A"/>
                </a:solidFill>
              </a:rPr>
              <a:t>Ed will review answers to certify compliance level</a:t>
            </a:r>
          </a:p>
          <a:p>
            <a:pPr lvl="2">
              <a:lnSpc>
                <a:spcPct val="150000"/>
              </a:lnSpc>
            </a:pPr>
            <a:r>
              <a:rPr lang="en-US" dirty="0">
                <a:solidFill>
                  <a:srgbClr val="00556A"/>
                </a:solidFill>
              </a:rPr>
              <a:t>Some products in use may not qualify </a:t>
            </a:r>
          </a:p>
          <a:p>
            <a:pPr>
              <a:lnSpc>
                <a:spcPct val="150000"/>
              </a:lnSpc>
              <a:buFont typeface="Wingdings" panose="05000000000000000000" pitchFamily="2" charset="2"/>
              <a:buChar char="Ø"/>
            </a:pPr>
            <a:r>
              <a:rPr lang="en-US" dirty="0">
                <a:solidFill>
                  <a:srgbClr val="00556A"/>
                </a:solidFill>
              </a:rPr>
              <a:t>Final Attestation</a:t>
            </a:r>
          </a:p>
          <a:p>
            <a:pPr lvl="1">
              <a:lnSpc>
                <a:spcPct val="150000"/>
              </a:lnSpc>
            </a:pPr>
            <a:r>
              <a:rPr lang="en-US" dirty="0">
                <a:solidFill>
                  <a:srgbClr val="00556A"/>
                </a:solidFill>
              </a:rPr>
              <a:t>After all controls in place, please complete and email to: </a:t>
            </a:r>
            <a:r>
              <a:rPr lang="en-US" dirty="0">
                <a:solidFill>
                  <a:srgbClr val="54A3D5"/>
                </a:solidFill>
                <a:hlinkClick r:id="rId4">
                  <a:extLst>
                    <a:ext uri="{A12FA001-AC4F-418D-AE19-62706E023703}">
                      <ahyp:hlinkClr xmlns:ahyp="http://schemas.microsoft.com/office/drawing/2018/hyperlinkcolor" val="tx"/>
                    </a:ext>
                  </a:extLst>
                </a:hlinkClick>
              </a:rPr>
              <a:t>cybersecurity@archden.org</a:t>
            </a:r>
            <a:r>
              <a:rPr lang="en-US" dirty="0">
                <a:solidFill>
                  <a:srgbClr val="00556A"/>
                </a:solidFill>
              </a:rPr>
              <a:t> </a:t>
            </a:r>
          </a:p>
          <a:p>
            <a:endParaRPr lang="en-US" dirty="0">
              <a:solidFill>
                <a:srgbClr val="00556A"/>
              </a:solidFill>
            </a:endParaRPr>
          </a:p>
          <a:p>
            <a:pPr marL="0" indent="0">
              <a:buFont typeface="Arial" panose="020B0604020202020204" pitchFamily="34" charset="0"/>
              <a:buNone/>
            </a:pPr>
            <a:endParaRPr lang="en-US" dirty="0">
              <a:solidFill>
                <a:schemeClr val="tx2"/>
              </a:solidFill>
            </a:endParaRPr>
          </a:p>
          <a:p>
            <a:pPr marL="0" indent="0">
              <a:buFont typeface="Arial" panose="020B0604020202020204" pitchFamily="34" charset="0"/>
              <a:buNone/>
            </a:pPr>
            <a:endParaRPr lang="en-US" dirty="0">
              <a:solidFill>
                <a:schemeClr val="tx2"/>
              </a:solidFill>
            </a:endParaRPr>
          </a:p>
          <a:p>
            <a:pPr marL="0" indent="0">
              <a:buFont typeface="Arial" panose="020B0604020202020204" pitchFamily="34" charset="0"/>
              <a:buNone/>
            </a:pPr>
            <a:endParaRPr lang="en-US" dirty="0">
              <a:solidFill>
                <a:schemeClr val="tx2"/>
              </a:solidFill>
            </a:endParaRPr>
          </a:p>
        </p:txBody>
      </p:sp>
      <p:cxnSp>
        <p:nvCxnSpPr>
          <p:cNvPr id="9" name="Straight Connector 8">
            <a:extLst>
              <a:ext uri="{FF2B5EF4-FFF2-40B4-BE49-F238E27FC236}">
                <a16:creationId xmlns:a16="http://schemas.microsoft.com/office/drawing/2014/main" id="{99D5AF57-46B9-B128-38B1-9E9C1BA25679}"/>
              </a:ext>
            </a:extLst>
          </p:cNvPr>
          <p:cNvCxnSpPr>
            <a:cxnSpLocks/>
          </p:cNvCxnSpPr>
          <p:nvPr/>
        </p:nvCxnSpPr>
        <p:spPr>
          <a:xfrm>
            <a:off x="1828801" y="1371600"/>
            <a:ext cx="9829800" cy="0"/>
          </a:xfrm>
          <a:prstGeom prst="line">
            <a:avLst/>
          </a:prstGeom>
          <a:ln w="12700">
            <a:solidFill>
              <a:schemeClr val="accent1"/>
            </a:solidFill>
          </a:ln>
        </p:spPr>
        <p:style>
          <a:lnRef idx="3">
            <a:schemeClr val="accent2"/>
          </a:lnRef>
          <a:fillRef idx="0">
            <a:schemeClr val="accent2"/>
          </a:fillRef>
          <a:effectRef idx="2">
            <a:schemeClr val="accent2"/>
          </a:effectRef>
          <a:fontRef idx="minor">
            <a:schemeClr val="tx1"/>
          </a:fontRef>
        </p:style>
      </p:cxnSp>
      <p:pic>
        <p:nvPicPr>
          <p:cNvPr id="3" name="Picture 2" descr="65,200+ Sad Emoji Illustrations - iStock">
            <a:extLst>
              <a:ext uri="{FF2B5EF4-FFF2-40B4-BE49-F238E27FC236}">
                <a16:creationId xmlns:a16="http://schemas.microsoft.com/office/drawing/2014/main" id="{B2B14340-BA59-10C0-D1FA-A1C0031CF72F}"/>
              </a:ext>
            </a:extLst>
          </p:cNvPr>
          <p:cNvPicPr>
            <a:picLocks noChangeAspect="1"/>
          </p:cNvPicPr>
          <p:nvPr/>
        </p:nvPicPr>
        <p:blipFill>
          <a:blip r:embed="rId5"/>
          <a:stretch>
            <a:fillRect/>
          </a:stretch>
        </p:blipFill>
        <p:spPr>
          <a:xfrm>
            <a:off x="7731252" y="4181920"/>
            <a:ext cx="441960" cy="441960"/>
          </a:xfrm>
          <a:prstGeom prst="rect">
            <a:avLst/>
          </a:prstGeom>
        </p:spPr>
      </p:pic>
    </p:spTree>
    <p:extLst>
      <p:ext uri="{BB962C8B-B14F-4D97-AF65-F5344CB8AC3E}">
        <p14:creationId xmlns:p14="http://schemas.microsoft.com/office/powerpoint/2010/main" val="16510616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29C90-3AD5-8F4D-BF6A-E3FFE9BA812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6BADD6-62E3-0719-68B8-3302B0865B82}"/>
              </a:ext>
            </a:extLst>
          </p:cNvPr>
          <p:cNvSpPr>
            <a:spLocks noGrp="1"/>
          </p:cNvSpPr>
          <p:nvPr>
            <p:ph type="sldNum" sz="quarter" idx="12"/>
          </p:nvPr>
        </p:nvSpPr>
        <p:spPr/>
        <p:txBody>
          <a:bodyPr/>
          <a:lstStyle/>
          <a:p>
            <a:fld id="{40D27AA8-69F7-F94C-BE8F-B6A0FAD75F34}" type="slidenum">
              <a:rPr lang="en-US" smtClean="0"/>
              <a:t>55</a:t>
            </a:fld>
            <a:endParaRPr lang="en-US"/>
          </a:p>
        </p:txBody>
      </p:sp>
      <p:sp>
        <p:nvSpPr>
          <p:cNvPr id="7" name="Title 1">
            <a:extLst>
              <a:ext uri="{FF2B5EF4-FFF2-40B4-BE49-F238E27FC236}">
                <a16:creationId xmlns:a16="http://schemas.microsoft.com/office/drawing/2014/main" id="{B0F3C9FC-159B-E068-7651-ED363FBE99A7}"/>
              </a:ext>
            </a:extLst>
          </p:cNvPr>
          <p:cNvSpPr txBox="1">
            <a:spLocks/>
          </p:cNvSpPr>
          <p:nvPr/>
        </p:nvSpPr>
        <p:spPr>
          <a:xfrm>
            <a:off x="1828801" y="365760"/>
            <a:ext cx="9829800" cy="1325563"/>
          </a:xfrm>
          <a:prstGeom prst="rect">
            <a:avLst/>
          </a:prstGeom>
        </p:spPr>
        <p:txBody>
          <a:bodyPr/>
          <a:lstStyle>
            <a:lvl1pPr algn="l" defTabSz="914400" rtl="0" eaLnBrk="1" latinLnBrk="0" hangingPunct="1">
              <a:lnSpc>
                <a:spcPct val="90000"/>
              </a:lnSpc>
              <a:spcBef>
                <a:spcPct val="0"/>
              </a:spcBef>
              <a:buNone/>
              <a:defRPr sz="4200" b="0" i="0" kern="1200">
                <a:solidFill>
                  <a:schemeClr val="tx2"/>
                </a:solidFill>
                <a:latin typeface="Oswald" pitchFamily="2" charset="77"/>
                <a:ea typeface="+mj-ea"/>
                <a:cs typeface="Arial Narrow" panose="020B0604020202020204" pitchFamily="34" charset="0"/>
              </a:defRPr>
            </a:lvl1pPr>
          </a:lstStyle>
          <a:p>
            <a:r>
              <a:rPr lang="en-US" dirty="0">
                <a:solidFill>
                  <a:srgbClr val="00556A"/>
                </a:solidFill>
              </a:rPr>
              <a:t>Product Recommendations</a:t>
            </a:r>
          </a:p>
        </p:txBody>
      </p:sp>
      <p:sp>
        <p:nvSpPr>
          <p:cNvPr id="8" name="Content Placeholder 2">
            <a:extLst>
              <a:ext uri="{FF2B5EF4-FFF2-40B4-BE49-F238E27FC236}">
                <a16:creationId xmlns:a16="http://schemas.microsoft.com/office/drawing/2014/main" id="{54A8842C-72F1-D996-85C4-B31BDA3D3565}"/>
              </a:ext>
            </a:extLst>
          </p:cNvPr>
          <p:cNvSpPr txBox="1">
            <a:spLocks/>
          </p:cNvSpPr>
          <p:nvPr/>
        </p:nvSpPr>
        <p:spPr>
          <a:xfrm>
            <a:off x="1828801" y="1690688"/>
            <a:ext cx="9418319" cy="46656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dirty="0">
                <a:solidFill>
                  <a:schemeClr val="tx2"/>
                </a:solidFill>
              </a:rPr>
              <a:t>Recommended product stack:</a:t>
            </a:r>
          </a:p>
          <a:p>
            <a:pPr>
              <a:lnSpc>
                <a:spcPct val="150000"/>
              </a:lnSpc>
            </a:pPr>
            <a:endParaRPr lang="en-US" dirty="0"/>
          </a:p>
          <a:p>
            <a:pPr>
              <a:lnSpc>
                <a:spcPct val="150000"/>
              </a:lnSpc>
            </a:pPr>
            <a:endParaRPr lang="en-US" dirty="0"/>
          </a:p>
          <a:p>
            <a:pPr>
              <a:lnSpc>
                <a:spcPct val="150000"/>
              </a:lnSpc>
            </a:pPr>
            <a:endParaRPr lang="en-US" dirty="0"/>
          </a:p>
          <a:p>
            <a:pPr>
              <a:lnSpc>
                <a:spcPct val="150000"/>
              </a:lnSpc>
            </a:pPr>
            <a:endParaRPr lang="en-US" dirty="0"/>
          </a:p>
          <a:p>
            <a:pPr>
              <a:lnSpc>
                <a:spcPct val="150000"/>
              </a:lnSpc>
            </a:pPr>
            <a:endParaRPr lang="en-US" dirty="0"/>
          </a:p>
          <a:p>
            <a:pPr marL="457200" lvl="1" indent="0">
              <a:buNone/>
            </a:pPr>
            <a:r>
              <a:rPr lang="en-US" b="1" dirty="0">
                <a:solidFill>
                  <a:schemeClr val="tx2"/>
                </a:solidFill>
              </a:rPr>
              <a:t>Tell them you are with the Archdiocese of Denver!</a:t>
            </a:r>
          </a:p>
          <a:p>
            <a:pPr marL="457200" lvl="1" indent="0">
              <a:buNone/>
            </a:pPr>
            <a:endParaRPr lang="en-US" b="1" dirty="0">
              <a:solidFill>
                <a:schemeClr val="tx2"/>
              </a:solidFill>
            </a:endParaRPr>
          </a:p>
          <a:p>
            <a:endParaRPr lang="en-US" dirty="0">
              <a:solidFill>
                <a:srgbClr val="00556A"/>
              </a:solidFill>
            </a:endParaRPr>
          </a:p>
          <a:p>
            <a:pPr marL="0" indent="0">
              <a:buFont typeface="Arial" panose="020B0604020202020204" pitchFamily="34" charset="0"/>
              <a:buNone/>
            </a:pPr>
            <a:endParaRPr lang="en-US" dirty="0">
              <a:solidFill>
                <a:schemeClr val="tx2"/>
              </a:solidFill>
            </a:endParaRPr>
          </a:p>
          <a:p>
            <a:pPr marL="0" indent="0">
              <a:buFont typeface="Arial" panose="020B0604020202020204" pitchFamily="34" charset="0"/>
              <a:buNone/>
            </a:pPr>
            <a:endParaRPr lang="en-US" dirty="0">
              <a:solidFill>
                <a:schemeClr val="tx2"/>
              </a:solidFill>
            </a:endParaRPr>
          </a:p>
          <a:p>
            <a:pPr marL="0" indent="0">
              <a:buFont typeface="Arial" panose="020B0604020202020204" pitchFamily="34" charset="0"/>
              <a:buNone/>
            </a:pPr>
            <a:endParaRPr lang="en-US" dirty="0">
              <a:solidFill>
                <a:schemeClr val="tx2"/>
              </a:solidFill>
            </a:endParaRPr>
          </a:p>
        </p:txBody>
      </p:sp>
      <p:cxnSp>
        <p:nvCxnSpPr>
          <p:cNvPr id="9" name="Straight Connector 8">
            <a:extLst>
              <a:ext uri="{FF2B5EF4-FFF2-40B4-BE49-F238E27FC236}">
                <a16:creationId xmlns:a16="http://schemas.microsoft.com/office/drawing/2014/main" id="{1BA2E963-5B93-7B90-F336-6CE17625643F}"/>
              </a:ext>
            </a:extLst>
          </p:cNvPr>
          <p:cNvCxnSpPr>
            <a:cxnSpLocks/>
          </p:cNvCxnSpPr>
          <p:nvPr/>
        </p:nvCxnSpPr>
        <p:spPr>
          <a:xfrm>
            <a:off x="1828801" y="1371600"/>
            <a:ext cx="9829800" cy="0"/>
          </a:xfrm>
          <a:prstGeom prst="line">
            <a:avLst/>
          </a:prstGeom>
          <a:ln w="12700">
            <a:solidFill>
              <a:schemeClr val="accent1"/>
            </a:solidFill>
          </a:ln>
        </p:spPr>
        <p:style>
          <a:lnRef idx="3">
            <a:schemeClr val="accent2"/>
          </a:lnRef>
          <a:fillRef idx="0">
            <a:schemeClr val="accent2"/>
          </a:fillRef>
          <a:effectRef idx="2">
            <a:schemeClr val="accent2"/>
          </a:effectRef>
          <a:fontRef idx="minor">
            <a:schemeClr val="tx1"/>
          </a:fontRef>
        </p:style>
      </p:cxnSp>
      <p:graphicFrame>
        <p:nvGraphicFramePr>
          <p:cNvPr id="3" name="Table 2">
            <a:extLst>
              <a:ext uri="{FF2B5EF4-FFF2-40B4-BE49-F238E27FC236}">
                <a16:creationId xmlns:a16="http://schemas.microsoft.com/office/drawing/2014/main" id="{01ADEBEE-0C86-ED79-A447-CDE9B7258831}"/>
              </a:ext>
            </a:extLst>
          </p:cNvPr>
          <p:cNvGraphicFramePr>
            <a:graphicFrameLocks noGrp="1"/>
          </p:cNvGraphicFramePr>
          <p:nvPr/>
        </p:nvGraphicFramePr>
        <p:xfrm>
          <a:off x="2176271" y="2163287"/>
          <a:ext cx="8284465" cy="3576320"/>
        </p:xfrm>
        <a:graphic>
          <a:graphicData uri="http://schemas.openxmlformats.org/drawingml/2006/table">
            <a:tbl>
              <a:tblPr firstRow="1" bandRow="1">
                <a:tableStyleId>{5C22544A-7EE6-4342-B048-85BDC9FD1C3A}</a:tableStyleId>
              </a:tblPr>
              <a:tblGrid>
                <a:gridCol w="2502945">
                  <a:extLst>
                    <a:ext uri="{9D8B030D-6E8A-4147-A177-3AD203B41FA5}">
                      <a16:colId xmlns:a16="http://schemas.microsoft.com/office/drawing/2014/main" val="668282407"/>
                    </a:ext>
                  </a:extLst>
                </a:gridCol>
                <a:gridCol w="5781520">
                  <a:extLst>
                    <a:ext uri="{9D8B030D-6E8A-4147-A177-3AD203B41FA5}">
                      <a16:colId xmlns:a16="http://schemas.microsoft.com/office/drawing/2014/main" val="703068048"/>
                    </a:ext>
                  </a:extLst>
                </a:gridCol>
              </a:tblGrid>
              <a:tr h="370840">
                <a:tc>
                  <a:txBody>
                    <a:bodyPr/>
                    <a:lstStyle/>
                    <a:p>
                      <a:r>
                        <a:rPr lang="en-US" sz="1400" dirty="0"/>
                        <a:t>Requirement</a:t>
                      </a:r>
                    </a:p>
                  </a:txBody>
                  <a:tcPr/>
                </a:tc>
                <a:tc>
                  <a:txBody>
                    <a:bodyPr/>
                    <a:lstStyle/>
                    <a:p>
                      <a:r>
                        <a:rPr lang="en-US" sz="1400" dirty="0"/>
                        <a:t>Recommended Solution</a:t>
                      </a:r>
                    </a:p>
                  </a:txBody>
                  <a:tcPr/>
                </a:tc>
                <a:extLst>
                  <a:ext uri="{0D108BD9-81ED-4DB2-BD59-A6C34878D82A}">
                    <a16:rowId xmlns:a16="http://schemas.microsoft.com/office/drawing/2014/main" val="43108095"/>
                  </a:ext>
                </a:extLst>
              </a:tr>
              <a:tr h="370840">
                <a:tc>
                  <a:txBody>
                    <a:bodyPr/>
                    <a:lstStyle/>
                    <a:p>
                      <a:r>
                        <a:rPr lang="en-US" sz="1400" dirty="0"/>
                        <a:t>MFA</a:t>
                      </a:r>
                    </a:p>
                  </a:txBody>
                  <a:tcPr/>
                </a:tc>
                <a:tc>
                  <a:txBody>
                    <a:bodyPr/>
                    <a:lstStyle/>
                    <a:p>
                      <a:r>
                        <a:rPr lang="en-US" sz="1400" dirty="0"/>
                        <a:t>Microsoft or Google</a:t>
                      </a:r>
                    </a:p>
                  </a:txBody>
                  <a:tcPr/>
                </a:tc>
                <a:extLst>
                  <a:ext uri="{0D108BD9-81ED-4DB2-BD59-A6C34878D82A}">
                    <a16:rowId xmlns:a16="http://schemas.microsoft.com/office/drawing/2014/main" val="4124818731"/>
                  </a:ext>
                </a:extLst>
              </a:tr>
              <a:tr h="370840">
                <a:tc>
                  <a:txBody>
                    <a:bodyPr/>
                    <a:lstStyle/>
                    <a:p>
                      <a:r>
                        <a:rPr lang="en-US" sz="1400" dirty="0"/>
                        <a:t>EDR</a:t>
                      </a:r>
                    </a:p>
                  </a:txBody>
                  <a:tcPr/>
                </a:tc>
                <a:tc>
                  <a:txBody>
                    <a:bodyPr/>
                    <a:lstStyle/>
                    <a:p>
                      <a:r>
                        <a:rPr lang="en-US" sz="1400" dirty="0"/>
                        <a:t>Sophos MDR (</a:t>
                      </a:r>
                      <a:r>
                        <a:rPr lang="en-US" sz="1400" dirty="0">
                          <a:solidFill>
                            <a:srgbClr val="54A3D5"/>
                          </a:solidFill>
                          <a:hlinkClick r:id="rId3">
                            <a:extLst>
                              <a:ext uri="{A12FA001-AC4F-418D-AE19-62706E023703}">
                                <ahyp:hlinkClr xmlns:ahyp="http://schemas.microsoft.com/office/drawing/2018/hyperlinkcolor" val="tx"/>
                              </a:ext>
                            </a:extLst>
                          </a:hlinkClick>
                        </a:rPr>
                        <a:t>https://www.sophos.com</a:t>
                      </a:r>
                      <a:r>
                        <a:rPr lang="en-US" sz="1400" dirty="0"/>
                        <a:t>)                                          Sales Rep:  Sam Heard (</a:t>
                      </a:r>
                      <a:r>
                        <a:rPr lang="en-US" sz="1400" dirty="0">
                          <a:solidFill>
                            <a:srgbClr val="54A3D5"/>
                          </a:solidFill>
                          <a:hlinkClick r:id="rId4">
                            <a:extLst>
                              <a:ext uri="{A12FA001-AC4F-418D-AE19-62706E023703}">
                                <ahyp:hlinkClr xmlns:ahyp="http://schemas.microsoft.com/office/drawing/2018/hyperlinkcolor" val="tx"/>
                              </a:ext>
                            </a:extLst>
                          </a:hlinkClick>
                        </a:rPr>
                        <a:t>https://disrv.com</a:t>
                      </a:r>
                      <a:r>
                        <a:rPr lang="en-US" sz="1400" dirty="0"/>
                        <a:t>)</a:t>
                      </a:r>
                    </a:p>
                    <a:p>
                      <a:r>
                        <a:rPr lang="en-US" sz="1400" dirty="0"/>
                        <a:t>                    Email: </a:t>
                      </a:r>
                      <a:r>
                        <a:rPr lang="en-US" sz="1400" dirty="0">
                          <a:solidFill>
                            <a:srgbClr val="54A3D5"/>
                          </a:solidFill>
                          <a:hlinkClick r:id="rId5">
                            <a:extLst>
                              <a:ext uri="{A12FA001-AC4F-418D-AE19-62706E023703}">
                                <ahyp:hlinkClr xmlns:ahyp="http://schemas.microsoft.com/office/drawing/2018/hyperlinkcolor" val="tx"/>
                              </a:ext>
                            </a:extLst>
                          </a:hlinkClick>
                        </a:rPr>
                        <a:t>samh@disrv.com</a:t>
                      </a:r>
                      <a:endParaRPr lang="en-US" sz="1400" dirty="0">
                        <a:solidFill>
                          <a:srgbClr val="54A3D5"/>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dk1"/>
                          </a:solidFill>
                          <a:effectLst/>
                          <a:latin typeface="+mn-lt"/>
                          <a:ea typeface="+mn-ea"/>
                          <a:cs typeface="+mn-cs"/>
                        </a:rPr>
                        <a:t>                    Phone: 863-683-5845   </a:t>
                      </a:r>
                    </a:p>
                  </a:txBody>
                  <a:tcPr/>
                </a:tc>
                <a:extLst>
                  <a:ext uri="{0D108BD9-81ED-4DB2-BD59-A6C34878D82A}">
                    <a16:rowId xmlns:a16="http://schemas.microsoft.com/office/drawing/2014/main" val="3980341350"/>
                  </a:ext>
                </a:extLst>
              </a:tr>
              <a:tr h="370840">
                <a:tc>
                  <a:txBody>
                    <a:bodyPr/>
                    <a:lstStyle/>
                    <a:p>
                      <a:r>
                        <a:rPr lang="en-US" sz="1400" dirty="0"/>
                        <a:t>Email Filtering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Sophos Email (</a:t>
                      </a:r>
                      <a:r>
                        <a:rPr lang="en-US" sz="1400" dirty="0">
                          <a:solidFill>
                            <a:srgbClr val="54A3D5"/>
                          </a:solidFill>
                          <a:hlinkClick r:id="rId3">
                            <a:extLst>
                              <a:ext uri="{A12FA001-AC4F-418D-AE19-62706E023703}">
                                <ahyp:hlinkClr xmlns:ahyp="http://schemas.microsoft.com/office/drawing/2018/hyperlinkcolor" val="tx"/>
                              </a:ext>
                            </a:extLst>
                          </a:hlinkClick>
                        </a:rPr>
                        <a:t>https://www.sophos.com</a:t>
                      </a:r>
                      <a:r>
                        <a:rPr lang="en-US" sz="1400" dirty="0"/>
                        <a:t>)                                          Sales Rep:  Sam Heard (</a:t>
                      </a:r>
                      <a:r>
                        <a:rPr lang="en-US" sz="1400" dirty="0">
                          <a:solidFill>
                            <a:srgbClr val="54A3D5"/>
                          </a:solidFill>
                          <a:hlinkClick r:id="rId4">
                            <a:extLst>
                              <a:ext uri="{A12FA001-AC4F-418D-AE19-62706E023703}">
                                <ahyp:hlinkClr xmlns:ahyp="http://schemas.microsoft.com/office/drawing/2018/hyperlinkcolor" val="tx"/>
                              </a:ext>
                            </a:extLst>
                          </a:hlinkClick>
                        </a:rPr>
                        <a:t>https://disrv.com</a:t>
                      </a:r>
                      <a:r>
                        <a:rPr lang="en-US" sz="1400" dirty="0"/>
                        <a:t>)</a:t>
                      </a:r>
                    </a:p>
                    <a:p>
                      <a:r>
                        <a:rPr lang="en-US" sz="1400" dirty="0"/>
                        <a:t>                    Email: </a:t>
                      </a:r>
                      <a:r>
                        <a:rPr lang="en-US" sz="1400" dirty="0">
                          <a:solidFill>
                            <a:srgbClr val="54A3D5"/>
                          </a:solidFill>
                          <a:hlinkClick r:id="rId5">
                            <a:extLst>
                              <a:ext uri="{A12FA001-AC4F-418D-AE19-62706E023703}">
                                <ahyp:hlinkClr xmlns:ahyp="http://schemas.microsoft.com/office/drawing/2018/hyperlinkcolor" val="tx"/>
                              </a:ext>
                            </a:extLst>
                          </a:hlinkClick>
                        </a:rPr>
                        <a:t>samh@disrv.com</a:t>
                      </a:r>
                      <a:endParaRPr lang="en-US" sz="1400" dirty="0">
                        <a:solidFill>
                          <a:srgbClr val="54A3D5"/>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dk1"/>
                          </a:solidFill>
                          <a:effectLst/>
                          <a:latin typeface="+mn-lt"/>
                          <a:ea typeface="+mn-ea"/>
                          <a:cs typeface="+mn-cs"/>
                        </a:rPr>
                        <a:t>                    Phone: 863-683-5845   </a:t>
                      </a:r>
                      <a:endParaRPr lang="en-US" sz="1400" dirty="0"/>
                    </a:p>
                  </a:txBody>
                  <a:tcPr/>
                </a:tc>
                <a:extLst>
                  <a:ext uri="{0D108BD9-81ED-4DB2-BD59-A6C34878D82A}">
                    <a16:rowId xmlns:a16="http://schemas.microsoft.com/office/drawing/2014/main" val="1884375321"/>
                  </a:ext>
                </a:extLst>
              </a:tr>
              <a:tr h="370840">
                <a:tc>
                  <a:txBody>
                    <a:bodyPr/>
                    <a:lstStyle/>
                    <a:p>
                      <a:r>
                        <a:rPr lang="en-US" sz="1400" dirty="0"/>
                        <a:t>Immutable Backups</a:t>
                      </a:r>
                    </a:p>
                  </a:txBody>
                  <a:tcPr/>
                </a:tc>
                <a:tc>
                  <a:txBody>
                    <a:bodyPr/>
                    <a:lstStyle/>
                    <a:p>
                      <a:r>
                        <a:rPr lang="en-US" sz="1400" dirty="0" err="1"/>
                        <a:t>Cloudally</a:t>
                      </a:r>
                      <a:r>
                        <a:rPr lang="en-US" sz="1400" dirty="0"/>
                        <a:t> (</a:t>
                      </a:r>
                      <a:r>
                        <a:rPr lang="en-US" sz="1400" dirty="0">
                          <a:solidFill>
                            <a:srgbClr val="54A3D5"/>
                          </a:solidFill>
                          <a:hlinkClick r:id="rId6">
                            <a:extLst>
                              <a:ext uri="{A12FA001-AC4F-418D-AE19-62706E023703}">
                                <ahyp:hlinkClr xmlns:ahyp="http://schemas.microsoft.com/office/drawing/2018/hyperlinkcolor" val="tx"/>
                              </a:ext>
                            </a:extLst>
                          </a:hlinkClick>
                        </a:rPr>
                        <a:t>https://cybersecurity.opentext.com/legacy/cloudally</a:t>
                      </a:r>
                      <a:r>
                        <a:rPr lang="en-US" sz="1400" dirty="0"/>
                        <a:t>)</a:t>
                      </a:r>
                    </a:p>
                    <a:p>
                      <a:r>
                        <a:rPr lang="en-US" sz="1400" dirty="0"/>
                        <a:t>Sales Rep: Josh Perry (</a:t>
                      </a:r>
                      <a:r>
                        <a:rPr lang="en-US" sz="1400" dirty="0">
                          <a:solidFill>
                            <a:srgbClr val="54A3D5"/>
                          </a:solidFill>
                          <a:hlinkClick r:id="rId7">
                            <a:extLst>
                              <a:ext uri="{A12FA001-AC4F-418D-AE19-62706E023703}">
                                <ahyp:hlinkClr xmlns:ahyp="http://schemas.microsoft.com/office/drawing/2018/hyperlinkcolor" val="tx"/>
                              </a:ext>
                            </a:extLst>
                          </a:hlinkClick>
                        </a:rPr>
                        <a:t>https://constantedge.com</a:t>
                      </a:r>
                      <a:r>
                        <a:rPr lang="en-US" sz="1400" dirty="0"/>
                        <a:t>)</a:t>
                      </a:r>
                    </a:p>
                    <a:p>
                      <a:r>
                        <a:rPr lang="en-US" sz="1400" dirty="0"/>
                        <a:t>                   Email: </a:t>
                      </a:r>
                      <a:r>
                        <a:rPr lang="en-US" sz="1400" dirty="0">
                          <a:solidFill>
                            <a:srgbClr val="54A3D5"/>
                          </a:solidFill>
                          <a:hlinkClick r:id="rId8">
                            <a:extLst>
                              <a:ext uri="{A12FA001-AC4F-418D-AE19-62706E023703}">
                                <ahyp:hlinkClr xmlns:ahyp="http://schemas.microsoft.com/office/drawing/2018/hyperlinkcolor" val="tx"/>
                              </a:ext>
                            </a:extLst>
                          </a:hlinkClick>
                        </a:rPr>
                        <a:t>josh.perry@constantedge.com</a:t>
                      </a:r>
                      <a:endParaRPr lang="en-US" sz="1400" dirty="0">
                        <a:solidFill>
                          <a:srgbClr val="54A3D5"/>
                        </a:solidFill>
                      </a:endParaRPr>
                    </a:p>
                    <a:p>
                      <a:r>
                        <a:rPr lang="en-US" sz="1400" kern="1200" dirty="0">
                          <a:solidFill>
                            <a:schemeClr val="dk1"/>
                          </a:solidFill>
                          <a:effectLst/>
                          <a:latin typeface="+mn-lt"/>
                          <a:ea typeface="+mn-ea"/>
                          <a:cs typeface="+mn-cs"/>
                        </a:rPr>
                        <a:t>                   Phone: (302) 485-0195</a:t>
                      </a:r>
                      <a:endParaRPr lang="en-US" sz="1400" dirty="0"/>
                    </a:p>
                  </a:txBody>
                  <a:tcPr/>
                </a:tc>
                <a:extLst>
                  <a:ext uri="{0D108BD9-81ED-4DB2-BD59-A6C34878D82A}">
                    <a16:rowId xmlns:a16="http://schemas.microsoft.com/office/drawing/2014/main" val="925935560"/>
                  </a:ext>
                </a:extLst>
              </a:tr>
            </a:tbl>
          </a:graphicData>
        </a:graphic>
      </p:graphicFrame>
    </p:spTree>
    <p:extLst>
      <p:ext uri="{BB962C8B-B14F-4D97-AF65-F5344CB8AC3E}">
        <p14:creationId xmlns:p14="http://schemas.microsoft.com/office/powerpoint/2010/main" val="27773096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6846D-FC58-AEA5-8BE4-4BA8AF50FF5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1F633C-6816-AE65-31DF-C0E0C9644F29}"/>
              </a:ext>
            </a:extLst>
          </p:cNvPr>
          <p:cNvSpPr>
            <a:spLocks noGrp="1"/>
          </p:cNvSpPr>
          <p:nvPr>
            <p:ph type="sldNum" sz="quarter" idx="12"/>
          </p:nvPr>
        </p:nvSpPr>
        <p:spPr/>
        <p:txBody>
          <a:bodyPr/>
          <a:lstStyle/>
          <a:p>
            <a:fld id="{40D27AA8-69F7-F94C-BE8F-B6A0FAD75F34}" type="slidenum">
              <a:rPr lang="en-US" smtClean="0"/>
              <a:t>56</a:t>
            </a:fld>
            <a:endParaRPr lang="en-US"/>
          </a:p>
        </p:txBody>
      </p:sp>
      <p:sp>
        <p:nvSpPr>
          <p:cNvPr id="7" name="Title 1">
            <a:extLst>
              <a:ext uri="{FF2B5EF4-FFF2-40B4-BE49-F238E27FC236}">
                <a16:creationId xmlns:a16="http://schemas.microsoft.com/office/drawing/2014/main" id="{915CA19A-026B-8473-3B2D-4A5DAE106916}"/>
              </a:ext>
            </a:extLst>
          </p:cNvPr>
          <p:cNvSpPr txBox="1">
            <a:spLocks/>
          </p:cNvSpPr>
          <p:nvPr/>
        </p:nvSpPr>
        <p:spPr>
          <a:xfrm>
            <a:off x="1828801" y="365760"/>
            <a:ext cx="9829800" cy="1325563"/>
          </a:xfrm>
          <a:prstGeom prst="rect">
            <a:avLst/>
          </a:prstGeom>
        </p:spPr>
        <p:txBody>
          <a:bodyPr/>
          <a:lstStyle>
            <a:lvl1pPr algn="l" defTabSz="914400" rtl="0" eaLnBrk="1" latinLnBrk="0" hangingPunct="1">
              <a:lnSpc>
                <a:spcPct val="90000"/>
              </a:lnSpc>
              <a:spcBef>
                <a:spcPct val="0"/>
              </a:spcBef>
              <a:buNone/>
              <a:defRPr sz="4200" b="0" i="0" kern="1200">
                <a:solidFill>
                  <a:schemeClr val="tx2"/>
                </a:solidFill>
                <a:latin typeface="Oswald" pitchFamily="2" charset="77"/>
                <a:ea typeface="+mj-ea"/>
                <a:cs typeface="Arial Narrow" panose="020B0604020202020204" pitchFamily="34" charset="0"/>
              </a:defRPr>
            </a:lvl1pPr>
          </a:lstStyle>
          <a:p>
            <a:r>
              <a:rPr lang="en-US" dirty="0">
                <a:solidFill>
                  <a:srgbClr val="00556A"/>
                </a:solidFill>
              </a:rPr>
              <a:t>Product Recommendations</a:t>
            </a:r>
          </a:p>
        </p:txBody>
      </p:sp>
      <p:sp>
        <p:nvSpPr>
          <p:cNvPr id="8" name="Content Placeholder 2">
            <a:extLst>
              <a:ext uri="{FF2B5EF4-FFF2-40B4-BE49-F238E27FC236}">
                <a16:creationId xmlns:a16="http://schemas.microsoft.com/office/drawing/2014/main" id="{13698FFA-93C5-3436-FC5A-176944A2271F}"/>
              </a:ext>
            </a:extLst>
          </p:cNvPr>
          <p:cNvSpPr txBox="1">
            <a:spLocks/>
          </p:cNvSpPr>
          <p:nvPr/>
        </p:nvSpPr>
        <p:spPr>
          <a:xfrm>
            <a:off x="1828801" y="1690688"/>
            <a:ext cx="9418319" cy="4665662"/>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dirty="0">
                <a:solidFill>
                  <a:schemeClr val="tx2"/>
                </a:solidFill>
              </a:rPr>
              <a:t>Recommended product stack:</a:t>
            </a:r>
          </a:p>
          <a:p>
            <a:pPr lvl="1"/>
            <a:r>
              <a:rPr lang="en-US" dirty="0">
                <a:solidFill>
                  <a:schemeClr val="tx2"/>
                </a:solidFill>
              </a:rPr>
              <a:t>Benefits:</a:t>
            </a:r>
          </a:p>
          <a:p>
            <a:pPr lvl="2">
              <a:lnSpc>
                <a:spcPct val="150000"/>
              </a:lnSpc>
              <a:buFont typeface="Wingdings" panose="05000000000000000000" pitchFamily="2" charset="2"/>
              <a:buChar char="§"/>
            </a:pPr>
            <a:r>
              <a:rPr lang="en-US" dirty="0">
                <a:solidFill>
                  <a:schemeClr val="tx2"/>
                </a:solidFill>
              </a:rPr>
              <a:t>Pricing </a:t>
            </a:r>
          </a:p>
          <a:p>
            <a:pPr lvl="3">
              <a:lnSpc>
                <a:spcPct val="150000"/>
              </a:lnSpc>
            </a:pPr>
            <a:r>
              <a:rPr lang="en-US" dirty="0">
                <a:solidFill>
                  <a:schemeClr val="tx2"/>
                </a:solidFill>
              </a:rPr>
              <a:t>May be as low as $75/endpoint/year w/2-year contract                        - If we have enough parishes opt-in</a:t>
            </a:r>
          </a:p>
          <a:p>
            <a:pPr lvl="2">
              <a:lnSpc>
                <a:spcPct val="150000"/>
              </a:lnSpc>
              <a:buFont typeface="Wingdings" panose="05000000000000000000" pitchFamily="2" charset="2"/>
              <a:buChar char="§"/>
            </a:pPr>
            <a:r>
              <a:rPr lang="en-US" dirty="0">
                <a:solidFill>
                  <a:schemeClr val="tx2"/>
                </a:solidFill>
              </a:rPr>
              <a:t>Works with both Microsoft and Google</a:t>
            </a:r>
          </a:p>
          <a:p>
            <a:pPr lvl="2">
              <a:lnSpc>
                <a:spcPct val="150000"/>
              </a:lnSpc>
              <a:buFont typeface="Wingdings" panose="05000000000000000000" pitchFamily="2" charset="2"/>
              <a:buChar char="§"/>
            </a:pPr>
            <a:r>
              <a:rPr lang="en-US" dirty="0">
                <a:solidFill>
                  <a:schemeClr val="tx2"/>
                </a:solidFill>
              </a:rPr>
              <a:t>Dashboard</a:t>
            </a:r>
          </a:p>
          <a:p>
            <a:pPr>
              <a:lnSpc>
                <a:spcPct val="150000"/>
              </a:lnSpc>
              <a:buFont typeface="Wingdings" panose="05000000000000000000" pitchFamily="2" charset="2"/>
              <a:buChar char="Ø"/>
            </a:pPr>
            <a:r>
              <a:rPr lang="en-US" dirty="0">
                <a:solidFill>
                  <a:schemeClr val="tx2"/>
                </a:solidFill>
              </a:rPr>
              <a:t>Need help installing?</a:t>
            </a:r>
          </a:p>
          <a:p>
            <a:pPr lvl="1">
              <a:lnSpc>
                <a:spcPct val="150000"/>
              </a:lnSpc>
            </a:pPr>
            <a:r>
              <a:rPr lang="en-US" dirty="0">
                <a:solidFill>
                  <a:schemeClr val="tx2"/>
                </a:solidFill>
              </a:rPr>
              <a:t>Ed is available for a fee</a:t>
            </a:r>
          </a:p>
          <a:p>
            <a:pPr lvl="1">
              <a:lnSpc>
                <a:spcPct val="150000"/>
              </a:lnSpc>
            </a:pPr>
            <a:r>
              <a:rPr lang="en-US" dirty="0">
                <a:solidFill>
                  <a:schemeClr val="tx2"/>
                </a:solidFill>
              </a:rPr>
              <a:t>Other vendors can be recommended as well</a:t>
            </a:r>
          </a:p>
          <a:p>
            <a:pPr lvl="1"/>
            <a:endParaRPr lang="en-US" dirty="0"/>
          </a:p>
          <a:p>
            <a:pPr marL="457200" lvl="1" indent="0">
              <a:buNone/>
            </a:pPr>
            <a:endParaRPr lang="en-US" dirty="0">
              <a:solidFill>
                <a:srgbClr val="00556A"/>
              </a:solidFill>
            </a:endParaRPr>
          </a:p>
          <a:p>
            <a:endParaRPr lang="en-US" dirty="0">
              <a:solidFill>
                <a:srgbClr val="00556A"/>
              </a:solidFill>
            </a:endParaRPr>
          </a:p>
          <a:p>
            <a:pPr marL="0" indent="0">
              <a:buFont typeface="Arial" panose="020B0604020202020204" pitchFamily="34" charset="0"/>
              <a:buNone/>
            </a:pPr>
            <a:endParaRPr lang="en-US" dirty="0">
              <a:solidFill>
                <a:schemeClr val="tx2"/>
              </a:solidFill>
            </a:endParaRPr>
          </a:p>
          <a:p>
            <a:pPr marL="0" indent="0">
              <a:buFont typeface="Arial" panose="020B0604020202020204" pitchFamily="34" charset="0"/>
              <a:buNone/>
            </a:pPr>
            <a:endParaRPr lang="en-US" dirty="0">
              <a:solidFill>
                <a:schemeClr val="tx2"/>
              </a:solidFill>
            </a:endParaRPr>
          </a:p>
          <a:p>
            <a:pPr marL="0" indent="0">
              <a:buFont typeface="Arial" panose="020B0604020202020204" pitchFamily="34" charset="0"/>
              <a:buNone/>
            </a:pPr>
            <a:endParaRPr lang="en-US" dirty="0">
              <a:solidFill>
                <a:schemeClr val="tx2"/>
              </a:solidFill>
            </a:endParaRPr>
          </a:p>
        </p:txBody>
      </p:sp>
      <p:cxnSp>
        <p:nvCxnSpPr>
          <p:cNvPr id="9" name="Straight Connector 8">
            <a:extLst>
              <a:ext uri="{FF2B5EF4-FFF2-40B4-BE49-F238E27FC236}">
                <a16:creationId xmlns:a16="http://schemas.microsoft.com/office/drawing/2014/main" id="{82D9C6D0-71FC-4C1C-16F7-3EB1371EF7A3}"/>
              </a:ext>
            </a:extLst>
          </p:cNvPr>
          <p:cNvCxnSpPr>
            <a:cxnSpLocks/>
          </p:cNvCxnSpPr>
          <p:nvPr/>
        </p:nvCxnSpPr>
        <p:spPr>
          <a:xfrm>
            <a:off x="1828801" y="1371600"/>
            <a:ext cx="9829800" cy="0"/>
          </a:xfrm>
          <a:prstGeom prst="line">
            <a:avLst/>
          </a:prstGeom>
          <a:ln w="12700">
            <a:solidFill>
              <a:schemeClr val="accent1"/>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4349568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3280D-38BE-8606-C012-71B8833D9D0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DF2A8EE-2578-7CEC-17ED-7FEC3758D916}"/>
              </a:ext>
            </a:extLst>
          </p:cNvPr>
          <p:cNvPicPr>
            <a:picLocks noChangeAspect="1"/>
          </p:cNvPicPr>
          <p:nvPr/>
        </p:nvPicPr>
        <p:blipFill>
          <a:blip r:embed="rId3"/>
          <a:stretch>
            <a:fillRect/>
          </a:stretch>
        </p:blipFill>
        <p:spPr>
          <a:xfrm>
            <a:off x="8413698" y="1690688"/>
            <a:ext cx="3655230" cy="3176756"/>
          </a:xfrm>
          <a:prstGeom prst="rect">
            <a:avLst/>
          </a:prstGeom>
          <a:ln>
            <a:solidFill>
              <a:schemeClr val="tx1"/>
            </a:solidFill>
          </a:ln>
        </p:spPr>
      </p:pic>
      <p:sp>
        <p:nvSpPr>
          <p:cNvPr id="2" name="Slide Number Placeholder 1">
            <a:extLst>
              <a:ext uri="{FF2B5EF4-FFF2-40B4-BE49-F238E27FC236}">
                <a16:creationId xmlns:a16="http://schemas.microsoft.com/office/drawing/2014/main" id="{72775095-BDF8-0BAB-7953-244440EF3746}"/>
              </a:ext>
            </a:extLst>
          </p:cNvPr>
          <p:cNvSpPr>
            <a:spLocks noGrp="1"/>
          </p:cNvSpPr>
          <p:nvPr>
            <p:ph type="sldNum" sz="quarter" idx="12"/>
          </p:nvPr>
        </p:nvSpPr>
        <p:spPr/>
        <p:txBody>
          <a:bodyPr/>
          <a:lstStyle/>
          <a:p>
            <a:fld id="{40D27AA8-69F7-F94C-BE8F-B6A0FAD75F34}" type="slidenum">
              <a:rPr lang="en-US" smtClean="0"/>
              <a:t>57</a:t>
            </a:fld>
            <a:endParaRPr lang="en-US"/>
          </a:p>
        </p:txBody>
      </p:sp>
      <p:sp>
        <p:nvSpPr>
          <p:cNvPr id="7" name="Title 1">
            <a:extLst>
              <a:ext uri="{FF2B5EF4-FFF2-40B4-BE49-F238E27FC236}">
                <a16:creationId xmlns:a16="http://schemas.microsoft.com/office/drawing/2014/main" id="{A0DE0F54-3F6C-526E-7FED-366DCFB7506B}"/>
              </a:ext>
            </a:extLst>
          </p:cNvPr>
          <p:cNvSpPr txBox="1">
            <a:spLocks/>
          </p:cNvSpPr>
          <p:nvPr/>
        </p:nvSpPr>
        <p:spPr>
          <a:xfrm>
            <a:off x="1828801" y="365760"/>
            <a:ext cx="9829800" cy="1325563"/>
          </a:xfrm>
          <a:prstGeom prst="rect">
            <a:avLst/>
          </a:prstGeom>
        </p:spPr>
        <p:txBody>
          <a:bodyPr/>
          <a:lstStyle>
            <a:lvl1pPr algn="l" defTabSz="914400" rtl="0" eaLnBrk="1" latinLnBrk="0" hangingPunct="1">
              <a:lnSpc>
                <a:spcPct val="90000"/>
              </a:lnSpc>
              <a:spcBef>
                <a:spcPct val="0"/>
              </a:spcBef>
              <a:buNone/>
              <a:defRPr sz="4200" b="0" i="0" kern="1200">
                <a:solidFill>
                  <a:schemeClr val="tx2"/>
                </a:solidFill>
                <a:latin typeface="Oswald" pitchFamily="2" charset="77"/>
                <a:ea typeface="+mj-ea"/>
                <a:cs typeface="Arial Narrow" panose="020B0604020202020204" pitchFamily="34" charset="0"/>
              </a:defRPr>
            </a:lvl1pPr>
          </a:lstStyle>
          <a:p>
            <a:r>
              <a:rPr lang="en-US" dirty="0">
                <a:solidFill>
                  <a:srgbClr val="00556A"/>
                </a:solidFill>
              </a:rPr>
              <a:t>Raising Status</a:t>
            </a:r>
          </a:p>
        </p:txBody>
      </p:sp>
      <p:sp>
        <p:nvSpPr>
          <p:cNvPr id="8" name="Content Placeholder 2">
            <a:extLst>
              <a:ext uri="{FF2B5EF4-FFF2-40B4-BE49-F238E27FC236}">
                <a16:creationId xmlns:a16="http://schemas.microsoft.com/office/drawing/2014/main" id="{EC01060E-2C6B-9109-A096-AA9325F07893}"/>
              </a:ext>
            </a:extLst>
          </p:cNvPr>
          <p:cNvSpPr txBox="1">
            <a:spLocks/>
          </p:cNvSpPr>
          <p:nvPr/>
        </p:nvSpPr>
        <p:spPr>
          <a:xfrm>
            <a:off x="1828801" y="1690688"/>
            <a:ext cx="9418319" cy="46656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Ø"/>
            </a:pPr>
            <a:r>
              <a:rPr lang="en-US" dirty="0">
                <a:solidFill>
                  <a:schemeClr val="tx2"/>
                </a:solidFill>
              </a:rPr>
              <a:t>Once compliant products installed:</a:t>
            </a:r>
          </a:p>
          <a:p>
            <a:pPr lvl="1">
              <a:lnSpc>
                <a:spcPct val="150000"/>
              </a:lnSpc>
            </a:pPr>
            <a:r>
              <a:rPr lang="en-US" dirty="0">
                <a:solidFill>
                  <a:schemeClr val="tx2"/>
                </a:solidFill>
              </a:rPr>
              <a:t>Complete and email Attestation form                                 to: </a:t>
            </a:r>
            <a:r>
              <a:rPr lang="en-US" dirty="0">
                <a:solidFill>
                  <a:schemeClr val="tx2"/>
                </a:solidFill>
                <a:hlinkClick r:id="rId4">
                  <a:extLst>
                    <a:ext uri="{A12FA001-AC4F-418D-AE19-62706E023703}">
                      <ahyp:hlinkClr xmlns:ahyp="http://schemas.microsoft.com/office/drawing/2018/hyperlinkcolor" val="tx"/>
                    </a:ext>
                  </a:extLst>
                </a:hlinkClick>
              </a:rPr>
              <a:t>cybersecurity@archden.org</a:t>
            </a:r>
            <a:r>
              <a:rPr lang="en-US" dirty="0">
                <a:solidFill>
                  <a:schemeClr val="tx2"/>
                </a:solidFill>
              </a:rPr>
              <a:t> </a:t>
            </a:r>
          </a:p>
          <a:p>
            <a:pPr lvl="1">
              <a:lnSpc>
                <a:spcPct val="150000"/>
              </a:lnSpc>
            </a:pPr>
            <a:r>
              <a:rPr lang="en-US" dirty="0">
                <a:solidFill>
                  <a:schemeClr val="tx2"/>
                </a:solidFill>
              </a:rPr>
              <a:t>Products will be verified</a:t>
            </a:r>
          </a:p>
          <a:p>
            <a:pPr lvl="1">
              <a:lnSpc>
                <a:spcPct val="150000"/>
              </a:lnSpc>
            </a:pPr>
            <a:r>
              <a:rPr lang="en-US" dirty="0">
                <a:solidFill>
                  <a:schemeClr val="tx2"/>
                </a:solidFill>
              </a:rPr>
              <a:t>Forms will be forwarded to Lockton</a:t>
            </a:r>
          </a:p>
          <a:p>
            <a:pPr lvl="1">
              <a:lnSpc>
                <a:spcPct val="150000"/>
              </a:lnSpc>
            </a:pPr>
            <a:r>
              <a:rPr lang="en-US" dirty="0">
                <a:solidFill>
                  <a:schemeClr val="tx2"/>
                </a:solidFill>
              </a:rPr>
              <a:t>Resilience will upgrade your status / tier</a:t>
            </a:r>
          </a:p>
          <a:p>
            <a:pPr lvl="1">
              <a:lnSpc>
                <a:spcPct val="150000"/>
              </a:lnSpc>
            </a:pPr>
            <a:r>
              <a:rPr lang="en-US" dirty="0">
                <a:solidFill>
                  <a:schemeClr val="tx2"/>
                </a:solidFill>
              </a:rPr>
              <a:t>Increased coverage will take effect</a:t>
            </a:r>
          </a:p>
          <a:p>
            <a:pPr marL="0" indent="0">
              <a:buFont typeface="Arial" panose="020B0604020202020204" pitchFamily="34" charset="0"/>
              <a:buNone/>
            </a:pPr>
            <a:endParaRPr lang="en-US" dirty="0">
              <a:solidFill>
                <a:schemeClr val="tx2"/>
              </a:solidFill>
            </a:endParaRPr>
          </a:p>
          <a:p>
            <a:pPr marL="0" indent="0">
              <a:buFont typeface="Arial" panose="020B0604020202020204" pitchFamily="34" charset="0"/>
              <a:buNone/>
            </a:pPr>
            <a:endParaRPr lang="en-US" dirty="0">
              <a:solidFill>
                <a:schemeClr val="tx2"/>
              </a:solidFill>
            </a:endParaRPr>
          </a:p>
          <a:p>
            <a:pPr marL="0" indent="0">
              <a:buFont typeface="Arial" panose="020B0604020202020204" pitchFamily="34" charset="0"/>
              <a:buNone/>
            </a:pPr>
            <a:endParaRPr lang="en-US" dirty="0">
              <a:solidFill>
                <a:schemeClr val="tx2"/>
              </a:solidFill>
            </a:endParaRPr>
          </a:p>
        </p:txBody>
      </p:sp>
      <p:cxnSp>
        <p:nvCxnSpPr>
          <p:cNvPr id="9" name="Straight Connector 8">
            <a:extLst>
              <a:ext uri="{FF2B5EF4-FFF2-40B4-BE49-F238E27FC236}">
                <a16:creationId xmlns:a16="http://schemas.microsoft.com/office/drawing/2014/main" id="{B6667791-62FE-3C79-9CE9-0AF55DEDD19B}"/>
              </a:ext>
            </a:extLst>
          </p:cNvPr>
          <p:cNvCxnSpPr>
            <a:cxnSpLocks/>
          </p:cNvCxnSpPr>
          <p:nvPr/>
        </p:nvCxnSpPr>
        <p:spPr>
          <a:xfrm>
            <a:off x="1828801" y="1371600"/>
            <a:ext cx="9829800" cy="0"/>
          </a:xfrm>
          <a:prstGeom prst="line">
            <a:avLst/>
          </a:prstGeom>
          <a:ln w="12700">
            <a:solidFill>
              <a:schemeClr val="accent1"/>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7236468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BA2A4-87C5-2509-7BB2-F7A1411A6B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BBDD58-FF3B-125F-B491-8D03EF80CC60}"/>
              </a:ext>
            </a:extLst>
          </p:cNvPr>
          <p:cNvSpPr>
            <a:spLocks noGrp="1"/>
          </p:cNvSpPr>
          <p:nvPr>
            <p:ph type="ctrTitle"/>
          </p:nvPr>
        </p:nvSpPr>
        <p:spPr>
          <a:xfrm>
            <a:off x="5257799" y="630936"/>
            <a:ext cx="6400800" cy="1389888"/>
          </a:xfrm>
        </p:spPr>
        <p:txBody>
          <a:bodyPr anchor="t">
            <a:normAutofit/>
          </a:bodyPr>
          <a:lstStyle/>
          <a:p>
            <a:pPr algn="l"/>
            <a:r>
              <a:rPr lang="en-US" sz="4800" dirty="0">
                <a:ea typeface="Verdana" panose="020B0604030504040204" pitchFamily="34" charset="0"/>
                <a:cs typeface="Verdana" panose="020B0604030504040204" pitchFamily="34" charset="0"/>
              </a:rPr>
              <a:t>Questions?</a:t>
            </a:r>
          </a:p>
        </p:txBody>
      </p:sp>
      <p:sp>
        <p:nvSpPr>
          <p:cNvPr id="3" name="Subtitle 2">
            <a:extLst>
              <a:ext uri="{FF2B5EF4-FFF2-40B4-BE49-F238E27FC236}">
                <a16:creationId xmlns:a16="http://schemas.microsoft.com/office/drawing/2014/main" id="{434CDDDD-D4DB-024E-13F5-98A899C89131}"/>
              </a:ext>
            </a:extLst>
          </p:cNvPr>
          <p:cNvSpPr>
            <a:spLocks noGrp="1"/>
          </p:cNvSpPr>
          <p:nvPr>
            <p:ph type="subTitle" idx="1"/>
          </p:nvPr>
        </p:nvSpPr>
        <p:spPr>
          <a:xfrm>
            <a:off x="5257799" y="2385948"/>
            <a:ext cx="6400800" cy="3841115"/>
          </a:xfrm>
        </p:spPr>
        <p:txBody>
          <a:bodyPr/>
          <a:lstStyle/>
          <a:p>
            <a:pPr algn="l"/>
            <a:r>
              <a:rPr lang="en-US" dirty="0">
                <a:solidFill>
                  <a:srgbClr val="00556A"/>
                </a:solidFill>
                <a:ea typeface="Verdana" panose="020B0604030504040204" pitchFamily="34" charset="0"/>
                <a:cs typeface="Verdana" panose="020B0604030504040204" pitchFamily="34" charset="0"/>
              </a:rPr>
              <a:t>Michael Lafond </a:t>
            </a:r>
          </a:p>
          <a:p>
            <a:pPr algn="l"/>
            <a:r>
              <a:rPr lang="en-US" dirty="0">
                <a:solidFill>
                  <a:srgbClr val="00556A"/>
                </a:solidFill>
                <a:ea typeface="Verdana" panose="020B0604030504040204" pitchFamily="34" charset="0"/>
                <a:cs typeface="Verdana" panose="020B0604030504040204" pitchFamily="34" charset="0"/>
              </a:rPr>
              <a:t>Director of Information Technology</a:t>
            </a:r>
          </a:p>
          <a:p>
            <a:pPr algn="l"/>
            <a:r>
              <a:rPr lang="en-US" dirty="0">
                <a:solidFill>
                  <a:srgbClr val="54A3D5"/>
                </a:solidFill>
                <a:ea typeface="Verdana" panose="020B0604030504040204" pitchFamily="34" charset="0"/>
                <a:cs typeface="Verdana" panose="020B0604030504040204" pitchFamily="34" charset="0"/>
                <a:hlinkClick r:id="rId2">
                  <a:extLst>
                    <a:ext uri="{A12FA001-AC4F-418D-AE19-62706E023703}">
                      <ahyp:hlinkClr xmlns:ahyp="http://schemas.microsoft.com/office/drawing/2018/hyperlinkcolor" val="tx"/>
                    </a:ext>
                  </a:extLst>
                </a:hlinkClick>
              </a:rPr>
              <a:t>Michael.Lafond@archden.org</a:t>
            </a:r>
            <a:r>
              <a:rPr lang="en-US" dirty="0">
                <a:solidFill>
                  <a:srgbClr val="54A3D5"/>
                </a:solidFill>
                <a:ea typeface="Verdana" panose="020B0604030504040204" pitchFamily="34" charset="0"/>
                <a:cs typeface="Verdana" panose="020B0604030504040204" pitchFamily="34" charset="0"/>
              </a:rPr>
              <a:t>   </a:t>
            </a:r>
          </a:p>
          <a:p>
            <a:pPr algn="l"/>
            <a:r>
              <a:rPr lang="en-US" dirty="0">
                <a:ea typeface="Verdana" panose="020B0604030504040204" pitchFamily="34" charset="0"/>
                <a:cs typeface="Verdana" panose="020B0604030504040204" pitchFamily="34" charset="0"/>
              </a:rPr>
              <a:t>(303) 715-3201</a:t>
            </a:r>
          </a:p>
          <a:p>
            <a:pPr algn="l"/>
            <a:endParaRPr lang="en-US" dirty="0">
              <a:ea typeface="Verdana" panose="020B0604030504040204" pitchFamily="34" charset="0"/>
              <a:cs typeface="Verdana" panose="020B0604030504040204" pitchFamily="34" charset="0"/>
            </a:endParaRPr>
          </a:p>
          <a:p>
            <a:pPr algn="l"/>
            <a:r>
              <a:rPr lang="en-US" dirty="0">
                <a:ea typeface="Verdana" panose="020B0604030504040204" pitchFamily="34" charset="0"/>
                <a:cs typeface="Verdana" panose="020B0604030504040204" pitchFamily="34" charset="0"/>
              </a:rPr>
              <a:t>Ed Brandorff</a:t>
            </a:r>
          </a:p>
          <a:p>
            <a:pPr algn="l"/>
            <a:r>
              <a:rPr lang="en-US" dirty="0">
                <a:ea typeface="Verdana" panose="020B0604030504040204" pitchFamily="34" charset="0"/>
                <a:cs typeface="Verdana" panose="020B0604030504040204" pitchFamily="34" charset="0"/>
              </a:rPr>
              <a:t>Consultant</a:t>
            </a:r>
          </a:p>
          <a:p>
            <a:pPr algn="l"/>
            <a:r>
              <a:rPr lang="en-US" dirty="0">
                <a:solidFill>
                  <a:srgbClr val="54A3D5"/>
                </a:solidFill>
                <a:ea typeface="Verdana" panose="020B0604030504040204" pitchFamily="34" charset="0"/>
                <a:cs typeface="Verdana" panose="020B0604030504040204" pitchFamily="34" charset="0"/>
                <a:hlinkClick r:id="rId3">
                  <a:extLst>
                    <a:ext uri="{A12FA001-AC4F-418D-AE19-62706E023703}">
                      <ahyp:hlinkClr xmlns:ahyp="http://schemas.microsoft.com/office/drawing/2018/hyperlinkcolor" val="tx"/>
                    </a:ext>
                  </a:extLst>
                </a:hlinkClick>
              </a:rPr>
              <a:t>Ed.Brandorff@archden.org</a:t>
            </a:r>
            <a:r>
              <a:rPr lang="en-US" dirty="0">
                <a:solidFill>
                  <a:srgbClr val="54A3D5"/>
                </a:solidFill>
                <a:ea typeface="Verdana" panose="020B0604030504040204" pitchFamily="34" charset="0"/>
                <a:cs typeface="Verdana" panose="020B0604030504040204" pitchFamily="34" charset="0"/>
              </a:rPr>
              <a:t> </a:t>
            </a:r>
          </a:p>
        </p:txBody>
      </p:sp>
      <p:sp>
        <p:nvSpPr>
          <p:cNvPr id="4" name="Slide Number Placeholder 3">
            <a:extLst>
              <a:ext uri="{FF2B5EF4-FFF2-40B4-BE49-F238E27FC236}">
                <a16:creationId xmlns:a16="http://schemas.microsoft.com/office/drawing/2014/main" id="{D209DBE7-D604-470F-C01B-11E067BBADC3}"/>
              </a:ext>
            </a:extLst>
          </p:cNvPr>
          <p:cNvSpPr>
            <a:spLocks noGrp="1"/>
          </p:cNvSpPr>
          <p:nvPr>
            <p:ph type="sldNum" sz="quarter" idx="12"/>
          </p:nvPr>
        </p:nvSpPr>
        <p:spPr/>
        <p:txBody>
          <a:bodyPr/>
          <a:lstStyle/>
          <a:p>
            <a:fld id="{E21BBF83-4B57-994B-A18A-0143DDF55284}" type="slidenum">
              <a:rPr lang="en-US" smtClean="0"/>
              <a:t>58</a:t>
            </a:fld>
            <a:endParaRPr lang="en-US" dirty="0"/>
          </a:p>
        </p:txBody>
      </p:sp>
      <p:pic>
        <p:nvPicPr>
          <p:cNvPr id="6" name="Graphic 5" descr="Questions">
            <a:extLst>
              <a:ext uri="{FF2B5EF4-FFF2-40B4-BE49-F238E27FC236}">
                <a16:creationId xmlns:a16="http://schemas.microsoft.com/office/drawing/2014/main" id="{95DCE2DC-CC02-38DD-D91B-37B9CF3E7AE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34703" y="183709"/>
            <a:ext cx="1837115" cy="1837115"/>
          </a:xfrm>
          <a:prstGeom prst="rect">
            <a:avLst/>
          </a:prstGeom>
        </p:spPr>
      </p:pic>
    </p:spTree>
    <p:extLst>
      <p:ext uri="{BB962C8B-B14F-4D97-AF65-F5344CB8AC3E}">
        <p14:creationId xmlns:p14="http://schemas.microsoft.com/office/powerpoint/2010/main" val="13049082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91C93-4AE2-08C2-6E98-8F1972F198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B8C1B0-80CF-C790-4312-4751D6619F4A}"/>
              </a:ext>
            </a:extLst>
          </p:cNvPr>
          <p:cNvSpPr>
            <a:spLocks noGrp="1"/>
          </p:cNvSpPr>
          <p:nvPr>
            <p:ph type="title"/>
          </p:nvPr>
        </p:nvSpPr>
        <p:spPr>
          <a:xfrm>
            <a:off x="-59263" y="2411308"/>
            <a:ext cx="10515600" cy="2880360"/>
          </a:xfrm>
        </p:spPr>
        <p:txBody>
          <a:bodyPr>
            <a:normAutofit fontScale="90000"/>
          </a:bodyPr>
          <a:lstStyle/>
          <a:p>
            <a:pPr algn="ctr"/>
            <a:r>
              <a:rPr lang="en-US" sz="4900" dirty="0">
                <a:latin typeface="Oswald" panose="00000500000000000000" pitchFamily="2" charset="0"/>
              </a:rPr>
              <a:t>Break and grab your lunch  </a:t>
            </a:r>
            <a:br>
              <a:rPr lang="en-US" dirty="0">
                <a:latin typeface="+mn-lt"/>
              </a:rPr>
            </a:br>
            <a:br>
              <a:rPr lang="en-US" dirty="0">
                <a:latin typeface="+mn-lt"/>
              </a:rPr>
            </a:br>
            <a:br>
              <a:rPr lang="en-US" sz="2400" dirty="0">
                <a:latin typeface="+mn-lt"/>
              </a:rPr>
            </a:br>
            <a:br>
              <a:rPr lang="en-US" sz="2400" dirty="0"/>
            </a:br>
            <a:endParaRPr lang="en-US" dirty="0"/>
          </a:p>
        </p:txBody>
      </p:sp>
    </p:spTree>
    <p:extLst>
      <p:ext uri="{BB962C8B-B14F-4D97-AF65-F5344CB8AC3E}">
        <p14:creationId xmlns:p14="http://schemas.microsoft.com/office/powerpoint/2010/main" val="8706173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95527-A645-14DF-22E1-5B89B9755C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6F30EE-894A-8927-82EA-F6FDFF3FE8D3}"/>
              </a:ext>
            </a:extLst>
          </p:cNvPr>
          <p:cNvSpPr>
            <a:spLocks noGrp="1"/>
          </p:cNvSpPr>
          <p:nvPr>
            <p:ph type="title"/>
          </p:nvPr>
        </p:nvSpPr>
        <p:spPr>
          <a:xfrm>
            <a:off x="914400" y="1786454"/>
            <a:ext cx="10515600" cy="1143000"/>
          </a:xfrm>
        </p:spPr>
        <p:txBody>
          <a:bodyPr>
            <a:noAutofit/>
          </a:bodyPr>
          <a:lstStyle/>
          <a:p>
            <a:pPr algn="ctr"/>
            <a:r>
              <a:rPr lang="en-US" sz="4000" i="1" dirty="0">
                <a:latin typeface="Garamond" panose="02020404030301010803" pitchFamily="18" charset="0"/>
              </a:rPr>
              <a:t>What is one of the two upcoming changes to the </a:t>
            </a:r>
            <a:r>
              <a:rPr lang="en-US" sz="4000" i="1" u="sng" dirty="0">
                <a:latin typeface="Garamond" panose="02020404030301010803" pitchFamily="18" charset="0"/>
              </a:rPr>
              <a:t>background-check processes or administration </a:t>
            </a:r>
            <a:r>
              <a:rPr lang="en-US" sz="4000" i="1" dirty="0">
                <a:latin typeface="Garamond" panose="02020404030301010803" pitchFamily="18" charset="0"/>
              </a:rPr>
              <a:t>that business managers should watch for and be prepared to act on?</a:t>
            </a:r>
          </a:p>
        </p:txBody>
      </p:sp>
    </p:spTree>
    <p:extLst>
      <p:ext uri="{BB962C8B-B14F-4D97-AF65-F5344CB8AC3E}">
        <p14:creationId xmlns:p14="http://schemas.microsoft.com/office/powerpoint/2010/main" val="9582160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06542-B06C-034B-8DDA-AF985DC59EC8}"/>
              </a:ext>
            </a:extLst>
          </p:cNvPr>
          <p:cNvSpPr>
            <a:spLocks noGrp="1"/>
          </p:cNvSpPr>
          <p:nvPr>
            <p:ph type="ctrTitle"/>
          </p:nvPr>
        </p:nvSpPr>
        <p:spPr>
          <a:xfrm>
            <a:off x="5257799" y="2514600"/>
            <a:ext cx="6400800" cy="960120"/>
          </a:xfrm>
        </p:spPr>
        <p:txBody>
          <a:bodyPr>
            <a:normAutofit/>
          </a:bodyPr>
          <a:lstStyle/>
          <a:p>
            <a:r>
              <a:rPr lang="en-US" dirty="0">
                <a:latin typeface="Oswald"/>
                <a:ea typeface="Verdana"/>
              </a:rPr>
              <a:t>Safe Environment </a:t>
            </a:r>
            <a:endParaRPr lang="en-US" dirty="0">
              <a:ea typeface="Verdana"/>
            </a:endParaRPr>
          </a:p>
        </p:txBody>
      </p:sp>
      <p:sp>
        <p:nvSpPr>
          <p:cNvPr id="3" name="Subtitle 2">
            <a:extLst>
              <a:ext uri="{FF2B5EF4-FFF2-40B4-BE49-F238E27FC236}">
                <a16:creationId xmlns:a16="http://schemas.microsoft.com/office/drawing/2014/main" id="{51006708-FE89-444B-A711-1B03FA4FB649}"/>
              </a:ext>
            </a:extLst>
          </p:cNvPr>
          <p:cNvSpPr>
            <a:spLocks noGrp="1"/>
          </p:cNvSpPr>
          <p:nvPr>
            <p:ph type="subTitle" idx="1"/>
          </p:nvPr>
        </p:nvSpPr>
        <p:spPr>
          <a:xfrm>
            <a:off x="5257800" y="3566160"/>
            <a:ext cx="6400800" cy="1828800"/>
          </a:xfrm>
        </p:spPr>
        <p:txBody>
          <a:bodyPr vert="horz" lIns="91440" tIns="45720" rIns="91440" bIns="45720" rtlCol="0" anchor="t">
            <a:normAutofit/>
          </a:bodyPr>
          <a:lstStyle/>
          <a:p>
            <a:r>
              <a:rPr lang="en-US" sz="2000" dirty="0">
                <a:solidFill>
                  <a:schemeClr val="tx2"/>
                </a:solidFill>
                <a:latin typeface="Montserrat"/>
                <a:ea typeface="Verdana"/>
              </a:rPr>
              <a:t>Our Shared Mission of Protection and Care</a:t>
            </a:r>
          </a:p>
        </p:txBody>
      </p:sp>
      <p:sp>
        <p:nvSpPr>
          <p:cNvPr id="5" name="Subtitle 2">
            <a:extLst>
              <a:ext uri="{FF2B5EF4-FFF2-40B4-BE49-F238E27FC236}">
                <a16:creationId xmlns:a16="http://schemas.microsoft.com/office/drawing/2014/main" id="{81D7376B-B199-1CA9-FA22-BF2DD695DDF7}"/>
              </a:ext>
            </a:extLst>
          </p:cNvPr>
          <p:cNvSpPr txBox="1">
            <a:spLocks/>
          </p:cNvSpPr>
          <p:nvPr/>
        </p:nvSpPr>
        <p:spPr>
          <a:xfrm>
            <a:off x="5154561" y="4356935"/>
            <a:ext cx="6400800" cy="182880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ontserra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ontserrat"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ontserrat"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ontserrat"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ontserrat"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solidFill>
                  <a:schemeClr val="tx2"/>
                </a:solidFill>
                <a:latin typeface="Montserrat"/>
                <a:ea typeface="Verdana"/>
              </a:rPr>
              <a:t>Alex Kwan</a:t>
            </a:r>
            <a:br>
              <a:rPr lang="en-US" sz="2000" dirty="0">
                <a:solidFill>
                  <a:schemeClr val="tx2"/>
                </a:solidFill>
                <a:latin typeface="Montserrat"/>
                <a:ea typeface="Verdana"/>
              </a:rPr>
            </a:br>
            <a:r>
              <a:rPr lang="en-US" sz="2000" dirty="0">
                <a:solidFill>
                  <a:schemeClr val="tx2"/>
                </a:solidFill>
                <a:latin typeface="Montserrat"/>
                <a:ea typeface="Verdana"/>
              </a:rPr>
              <a:t>Program Manager</a:t>
            </a:r>
            <a:br>
              <a:rPr lang="en-US" sz="2000" dirty="0">
                <a:solidFill>
                  <a:schemeClr val="tx2"/>
                </a:solidFill>
                <a:latin typeface="Montserrat"/>
                <a:ea typeface="Verdana"/>
              </a:rPr>
            </a:br>
            <a:r>
              <a:rPr lang="en-US" sz="2000" dirty="0">
                <a:solidFill>
                  <a:schemeClr val="tx2"/>
                </a:solidFill>
                <a:latin typeface="Montserrat"/>
                <a:ea typeface="Verdana"/>
              </a:rPr>
              <a:t>Office of Minor and At-Risk Adult Protection</a:t>
            </a:r>
          </a:p>
        </p:txBody>
      </p:sp>
    </p:spTree>
    <p:extLst>
      <p:ext uri="{BB962C8B-B14F-4D97-AF65-F5344CB8AC3E}">
        <p14:creationId xmlns:p14="http://schemas.microsoft.com/office/powerpoint/2010/main" val="26823506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EF9E4E-56A7-90B4-D797-AC3C097B9782}"/>
              </a:ext>
            </a:extLst>
          </p:cNvPr>
          <p:cNvSpPr>
            <a:spLocks noGrp="1"/>
          </p:cNvSpPr>
          <p:nvPr>
            <p:ph type="title"/>
          </p:nvPr>
        </p:nvSpPr>
        <p:spPr>
          <a:xfrm>
            <a:off x="1524000" y="457200"/>
            <a:ext cx="9814560" cy="771236"/>
          </a:xfrm>
        </p:spPr>
        <p:txBody>
          <a:bodyPr>
            <a:noAutofit/>
          </a:bodyPr>
          <a:lstStyle/>
          <a:p>
            <a:pPr algn="ctr"/>
            <a:r>
              <a:rPr lang="en-US" sz="6000" dirty="0"/>
              <a:t>One Mission, Shared Responsibility</a:t>
            </a:r>
            <a:endParaRPr lang="es-ES" sz="6000" dirty="0"/>
          </a:p>
        </p:txBody>
      </p:sp>
      <p:sp>
        <p:nvSpPr>
          <p:cNvPr id="4" name="Marcador de texto 3">
            <a:extLst>
              <a:ext uri="{FF2B5EF4-FFF2-40B4-BE49-F238E27FC236}">
                <a16:creationId xmlns:a16="http://schemas.microsoft.com/office/drawing/2014/main" id="{68B6837F-6A39-D2CB-A5E1-19F2B914B5CA}"/>
              </a:ext>
            </a:extLst>
          </p:cNvPr>
          <p:cNvSpPr>
            <a:spLocks noGrp="1"/>
          </p:cNvSpPr>
          <p:nvPr>
            <p:ph type="body" sz="half" idx="2"/>
          </p:nvPr>
        </p:nvSpPr>
        <p:spPr>
          <a:xfrm>
            <a:off x="1625600" y="2740784"/>
            <a:ext cx="4572000" cy="2977213"/>
          </a:xfrm>
        </p:spPr>
        <p:txBody>
          <a:bodyPr/>
          <a:lstStyle/>
          <a:p>
            <a:r>
              <a:rPr lang="en-US" b="1" dirty="0"/>
              <a:t>	Care for the vulnerable</a:t>
            </a:r>
          </a:p>
          <a:p>
            <a:endParaRPr lang="en-US" b="1" dirty="0"/>
          </a:p>
          <a:p>
            <a:r>
              <a:rPr lang="en-US" b="1" dirty="0"/>
              <a:t>	Prevent harm</a:t>
            </a:r>
          </a:p>
          <a:p>
            <a:endParaRPr lang="en-US" b="1" dirty="0"/>
          </a:p>
          <a:p>
            <a:r>
              <a:rPr lang="en-US" b="1" dirty="0"/>
              <a:t>	Respond with compassion</a:t>
            </a:r>
          </a:p>
          <a:p>
            <a:endParaRPr lang="en-US" b="1" dirty="0"/>
          </a:p>
          <a:p>
            <a:r>
              <a:rPr lang="en-US" b="1" dirty="0"/>
              <a:t>	Support healing and restore trust</a:t>
            </a:r>
          </a:p>
        </p:txBody>
      </p:sp>
      <p:sp>
        <p:nvSpPr>
          <p:cNvPr id="5" name="Rectangle 4">
            <a:extLst>
              <a:ext uri="{FF2B5EF4-FFF2-40B4-BE49-F238E27FC236}">
                <a16:creationId xmlns:a16="http://schemas.microsoft.com/office/drawing/2014/main" id="{0D8C8D1E-AB68-5C24-57FA-7678442D8DE0}"/>
              </a:ext>
            </a:extLst>
          </p:cNvPr>
          <p:cNvSpPr/>
          <p:nvPr/>
        </p:nvSpPr>
        <p:spPr>
          <a:xfrm>
            <a:off x="1405363" y="1950665"/>
            <a:ext cx="10698480" cy="16459"/>
          </a:xfrm>
          <a:prstGeom prst="rect">
            <a:avLst/>
          </a:prstGeom>
          <a:solidFill>
            <a:srgbClr val="B6B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9CE92425-07D4-75FB-916C-40D4F07A2A31}"/>
              </a:ext>
            </a:extLst>
          </p:cNvPr>
          <p:cNvSpPr txBox="1"/>
          <p:nvPr/>
        </p:nvSpPr>
        <p:spPr>
          <a:xfrm>
            <a:off x="1036320" y="1139668"/>
            <a:ext cx="10789920" cy="329321"/>
          </a:xfrm>
          <a:prstGeom prst="rect">
            <a:avLst/>
          </a:prstGeom>
          <a:noFill/>
        </p:spPr>
        <p:txBody>
          <a:bodyPr wrap="square" lIns="36576" tIns="18288" rIns="36576" bIns="18288" anchor="t">
            <a:spAutoFit/>
          </a:bodyPr>
          <a:lstStyle/>
          <a:p>
            <a:pPr algn="ctr">
              <a:spcAft>
                <a:spcPts val="0"/>
              </a:spcAft>
            </a:pPr>
            <a:r>
              <a:rPr lang="en-US" sz="1900" b="0" dirty="0">
                <a:solidFill>
                  <a:srgbClr val="263E36"/>
                </a:solidFill>
                <a:latin typeface="Aptos"/>
              </a:rPr>
              <a:t>Safety is an expression of our Mission</a:t>
            </a:r>
          </a:p>
        </p:txBody>
      </p:sp>
      <p:sp>
        <p:nvSpPr>
          <p:cNvPr id="9" name="Oval 8">
            <a:extLst>
              <a:ext uri="{FF2B5EF4-FFF2-40B4-BE49-F238E27FC236}">
                <a16:creationId xmlns:a16="http://schemas.microsoft.com/office/drawing/2014/main" id="{54822750-00A8-39CF-AB5A-CE29F0ADE3D2}"/>
              </a:ext>
            </a:extLst>
          </p:cNvPr>
          <p:cNvSpPr/>
          <p:nvPr/>
        </p:nvSpPr>
        <p:spPr>
          <a:xfrm>
            <a:off x="1985356" y="2613798"/>
            <a:ext cx="475488" cy="475488"/>
          </a:xfrm>
          <a:prstGeom prst="ellipse">
            <a:avLst/>
          </a:prstGeom>
          <a:solidFill>
            <a:srgbClr val="5275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0"/>
              </a:spcAft>
            </a:pPr>
            <a:r>
              <a:rPr sz="2100" dirty="0">
                <a:solidFill>
                  <a:srgbClr val="FFFFFF"/>
                </a:solidFill>
                <a:latin typeface="Segoe UI Symbol"/>
              </a:rPr>
              <a:t>♡</a:t>
            </a:r>
          </a:p>
        </p:txBody>
      </p:sp>
      <p:sp>
        <p:nvSpPr>
          <p:cNvPr id="13" name="Oval 12">
            <a:extLst>
              <a:ext uri="{FF2B5EF4-FFF2-40B4-BE49-F238E27FC236}">
                <a16:creationId xmlns:a16="http://schemas.microsoft.com/office/drawing/2014/main" id="{0E9B8B85-6D75-608D-7E10-41C8159BDE67}"/>
              </a:ext>
            </a:extLst>
          </p:cNvPr>
          <p:cNvSpPr/>
          <p:nvPr/>
        </p:nvSpPr>
        <p:spPr>
          <a:xfrm>
            <a:off x="1973256" y="3308667"/>
            <a:ext cx="475488" cy="475488"/>
          </a:xfrm>
          <a:prstGeom prst="ellipse">
            <a:avLst/>
          </a:prstGeom>
          <a:solidFill>
            <a:srgbClr val="5275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0"/>
              </a:spcAft>
            </a:pPr>
            <a:r>
              <a:rPr sz="2100" dirty="0">
                <a:solidFill>
                  <a:srgbClr val="FFFFFF"/>
                </a:solidFill>
                <a:latin typeface="Segoe UI Symbol"/>
              </a:rPr>
              <a:t>✓</a:t>
            </a:r>
          </a:p>
        </p:txBody>
      </p:sp>
      <p:sp>
        <p:nvSpPr>
          <p:cNvPr id="19" name="Oval 18">
            <a:extLst>
              <a:ext uri="{FF2B5EF4-FFF2-40B4-BE49-F238E27FC236}">
                <a16:creationId xmlns:a16="http://schemas.microsoft.com/office/drawing/2014/main" id="{4AC5F4A5-43AE-5849-C1D0-1DE7FE5042F6}"/>
              </a:ext>
            </a:extLst>
          </p:cNvPr>
          <p:cNvSpPr/>
          <p:nvPr/>
        </p:nvSpPr>
        <p:spPr>
          <a:xfrm>
            <a:off x="1973256" y="3994773"/>
            <a:ext cx="475488" cy="475488"/>
          </a:xfrm>
          <a:prstGeom prst="ellipse">
            <a:avLst/>
          </a:prstGeom>
          <a:solidFill>
            <a:srgbClr val="5275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0"/>
              </a:spcAft>
            </a:pPr>
            <a:r>
              <a:rPr sz="2100" dirty="0">
                <a:solidFill>
                  <a:srgbClr val="FFFFFF"/>
                </a:solidFill>
                <a:latin typeface="Segoe UI Symbol"/>
              </a:rPr>
              <a:t>○</a:t>
            </a:r>
          </a:p>
        </p:txBody>
      </p:sp>
      <p:sp>
        <p:nvSpPr>
          <p:cNvPr id="21" name="Oval 20">
            <a:extLst>
              <a:ext uri="{FF2B5EF4-FFF2-40B4-BE49-F238E27FC236}">
                <a16:creationId xmlns:a16="http://schemas.microsoft.com/office/drawing/2014/main" id="{93D827CD-258A-49A6-0A51-26C016E2D44D}"/>
              </a:ext>
            </a:extLst>
          </p:cNvPr>
          <p:cNvSpPr/>
          <p:nvPr/>
        </p:nvSpPr>
        <p:spPr>
          <a:xfrm>
            <a:off x="1970391" y="4671971"/>
            <a:ext cx="475488" cy="475488"/>
          </a:xfrm>
          <a:prstGeom prst="ellipse">
            <a:avLst/>
          </a:prstGeom>
          <a:solidFill>
            <a:srgbClr val="5275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0"/>
              </a:spcAft>
            </a:pPr>
            <a:r>
              <a:rPr sz="2100" dirty="0">
                <a:solidFill>
                  <a:srgbClr val="FFFFFF"/>
                </a:solidFill>
                <a:latin typeface="Segoe UI Symbol"/>
              </a:rPr>
              <a:t>✧</a:t>
            </a:r>
          </a:p>
        </p:txBody>
      </p:sp>
      <p:sp>
        <p:nvSpPr>
          <p:cNvPr id="8" name="TextBox 7">
            <a:extLst>
              <a:ext uri="{FF2B5EF4-FFF2-40B4-BE49-F238E27FC236}">
                <a16:creationId xmlns:a16="http://schemas.microsoft.com/office/drawing/2014/main" id="{6C88B5EF-6215-B1DF-402F-25A987F8A265}"/>
              </a:ext>
            </a:extLst>
          </p:cNvPr>
          <p:cNvSpPr txBox="1"/>
          <p:nvPr/>
        </p:nvSpPr>
        <p:spPr>
          <a:xfrm>
            <a:off x="4620861" y="2669000"/>
            <a:ext cx="9144000" cy="344710"/>
          </a:xfrm>
          <a:prstGeom prst="rect">
            <a:avLst/>
          </a:prstGeom>
          <a:noFill/>
        </p:spPr>
        <p:txBody>
          <a:bodyPr wrap="square" lIns="36576" tIns="18288" rIns="36576" bIns="18288" anchor="ctr">
            <a:spAutoFit/>
          </a:bodyPr>
          <a:lstStyle/>
          <a:p>
            <a:pPr algn="ctr"/>
            <a:r>
              <a:rPr lang="en-US" sz="2000" dirty="0">
                <a:solidFill>
                  <a:srgbClr val="263E36"/>
                </a:solidFill>
                <a:latin typeface="Aptos"/>
              </a:rPr>
              <a:t>Distinct responsibilities. One shared purpose</a:t>
            </a:r>
          </a:p>
        </p:txBody>
      </p:sp>
      <p:sp>
        <p:nvSpPr>
          <p:cNvPr id="11" name="TextBox 10">
            <a:extLst>
              <a:ext uri="{FF2B5EF4-FFF2-40B4-BE49-F238E27FC236}">
                <a16:creationId xmlns:a16="http://schemas.microsoft.com/office/drawing/2014/main" id="{6ED51D68-D3BB-1179-EF41-0841E4C4B2AA}"/>
              </a:ext>
            </a:extLst>
          </p:cNvPr>
          <p:cNvSpPr txBox="1"/>
          <p:nvPr/>
        </p:nvSpPr>
        <p:spPr>
          <a:xfrm>
            <a:off x="7767597" y="3118995"/>
            <a:ext cx="3090672" cy="438912"/>
          </a:xfrm>
          <a:prstGeom prst="rect">
            <a:avLst/>
          </a:prstGeom>
          <a:noFill/>
        </p:spPr>
        <p:txBody>
          <a:bodyPr wrap="square" lIns="36576" tIns="18288" rIns="36576" bIns="18288" anchor="ctr">
            <a:spAutoFit/>
          </a:bodyPr>
          <a:lstStyle/>
          <a:p>
            <a:pPr algn="ctr">
              <a:spcAft>
                <a:spcPts val="0"/>
              </a:spcAft>
            </a:pPr>
            <a:r>
              <a:rPr sz="1500" b="1" dirty="0">
                <a:solidFill>
                  <a:srgbClr val="263E36"/>
                </a:solidFill>
                <a:latin typeface="Aptos"/>
              </a:rPr>
              <a:t>SAFE ENVIRONMENT</a:t>
            </a:r>
          </a:p>
        </p:txBody>
      </p:sp>
      <p:sp>
        <p:nvSpPr>
          <p:cNvPr id="14" name="TextBox 13">
            <a:extLst>
              <a:ext uri="{FF2B5EF4-FFF2-40B4-BE49-F238E27FC236}">
                <a16:creationId xmlns:a16="http://schemas.microsoft.com/office/drawing/2014/main" id="{CCF54C2F-E504-8B5E-6281-EAC9DEA6AEDE}"/>
              </a:ext>
            </a:extLst>
          </p:cNvPr>
          <p:cNvSpPr txBox="1"/>
          <p:nvPr/>
        </p:nvSpPr>
        <p:spPr>
          <a:xfrm>
            <a:off x="7777023" y="3570941"/>
            <a:ext cx="3090672" cy="438912"/>
          </a:xfrm>
          <a:prstGeom prst="rect">
            <a:avLst/>
          </a:prstGeom>
          <a:noFill/>
        </p:spPr>
        <p:txBody>
          <a:bodyPr wrap="square" lIns="36576" tIns="18288" rIns="36576" bIns="18288" anchor="ctr">
            <a:spAutoFit/>
          </a:bodyPr>
          <a:lstStyle/>
          <a:p>
            <a:pPr algn="ctr">
              <a:spcAft>
                <a:spcPts val="0"/>
              </a:spcAft>
            </a:pPr>
            <a:r>
              <a:rPr sz="1500" b="1" dirty="0">
                <a:solidFill>
                  <a:srgbClr val="263E36"/>
                </a:solidFill>
                <a:latin typeface="Aptos"/>
              </a:rPr>
              <a:t>RISK MANAGEMENT</a:t>
            </a:r>
          </a:p>
        </p:txBody>
      </p:sp>
      <p:sp>
        <p:nvSpPr>
          <p:cNvPr id="16" name="TextBox 15">
            <a:extLst>
              <a:ext uri="{FF2B5EF4-FFF2-40B4-BE49-F238E27FC236}">
                <a16:creationId xmlns:a16="http://schemas.microsoft.com/office/drawing/2014/main" id="{ED272673-03EB-B6E6-7E31-95BAAC8DB63A}"/>
              </a:ext>
            </a:extLst>
          </p:cNvPr>
          <p:cNvSpPr txBox="1"/>
          <p:nvPr/>
        </p:nvSpPr>
        <p:spPr>
          <a:xfrm>
            <a:off x="7814731" y="4024557"/>
            <a:ext cx="3090672" cy="438912"/>
          </a:xfrm>
          <a:prstGeom prst="rect">
            <a:avLst/>
          </a:prstGeom>
          <a:noFill/>
        </p:spPr>
        <p:txBody>
          <a:bodyPr wrap="square" lIns="36576" tIns="18288" rIns="36576" bIns="18288" anchor="ctr">
            <a:spAutoFit/>
          </a:bodyPr>
          <a:lstStyle/>
          <a:p>
            <a:pPr algn="ctr">
              <a:spcAft>
                <a:spcPts val="0"/>
              </a:spcAft>
            </a:pPr>
            <a:r>
              <a:rPr sz="1500" b="1" dirty="0">
                <a:solidFill>
                  <a:srgbClr val="263E36"/>
                </a:solidFill>
                <a:latin typeface="Aptos"/>
              </a:rPr>
              <a:t>SAFETY &amp; SECURITY</a:t>
            </a:r>
          </a:p>
        </p:txBody>
      </p:sp>
      <p:sp>
        <p:nvSpPr>
          <p:cNvPr id="18" name="TextBox 17">
            <a:extLst>
              <a:ext uri="{FF2B5EF4-FFF2-40B4-BE49-F238E27FC236}">
                <a16:creationId xmlns:a16="http://schemas.microsoft.com/office/drawing/2014/main" id="{FD35D0F3-0397-022E-7047-A283E8E40C9A}"/>
              </a:ext>
            </a:extLst>
          </p:cNvPr>
          <p:cNvSpPr txBox="1"/>
          <p:nvPr/>
        </p:nvSpPr>
        <p:spPr>
          <a:xfrm>
            <a:off x="2208135" y="5328876"/>
            <a:ext cx="8841205" cy="969496"/>
          </a:xfrm>
          <a:prstGeom prst="rect">
            <a:avLst/>
          </a:prstGeom>
          <a:noFill/>
        </p:spPr>
        <p:txBody>
          <a:bodyPr wrap="square">
            <a:spAutoFit/>
          </a:bodyPr>
          <a:lstStyle/>
          <a:p>
            <a:pPr algn="ctr">
              <a:spcAft>
                <a:spcPts val="0"/>
              </a:spcAft>
            </a:pPr>
            <a:endParaRPr lang="en-US" sz="1900" b="0" dirty="0">
              <a:solidFill>
                <a:srgbClr val="263E36"/>
              </a:solidFill>
              <a:latin typeface="Aptos"/>
            </a:endParaRPr>
          </a:p>
          <a:p>
            <a:pPr algn="ctr">
              <a:spcAft>
                <a:spcPts val="0"/>
              </a:spcAft>
            </a:pPr>
            <a:r>
              <a:rPr lang="en-US" sz="1900" b="0" dirty="0">
                <a:solidFill>
                  <a:srgbClr val="263E36"/>
                </a:solidFill>
                <a:latin typeface="Aptos"/>
              </a:rPr>
              <a:t>We are called to create a Church where every person is treated with dignity
and can participate in a community of safety and trust.</a:t>
            </a:r>
          </a:p>
        </p:txBody>
      </p:sp>
    </p:spTree>
    <p:extLst>
      <p:ext uri="{BB962C8B-B14F-4D97-AF65-F5344CB8AC3E}">
        <p14:creationId xmlns:p14="http://schemas.microsoft.com/office/powerpoint/2010/main" val="36052365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2A5E9-41C5-6831-F308-4668F50C228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46442AA-E554-4436-E912-6AAC88BEC12C}"/>
              </a:ext>
            </a:extLst>
          </p:cNvPr>
          <p:cNvSpPr>
            <a:spLocks noGrp="1"/>
          </p:cNvSpPr>
          <p:nvPr>
            <p:ph type="title"/>
          </p:nvPr>
        </p:nvSpPr>
        <p:spPr>
          <a:xfrm>
            <a:off x="660400" y="667173"/>
            <a:ext cx="10515600" cy="1229360"/>
          </a:xfrm>
        </p:spPr>
        <p:txBody>
          <a:bodyPr>
            <a:normAutofit/>
          </a:bodyPr>
          <a:lstStyle/>
          <a:p>
            <a:pPr algn="ctr"/>
            <a:r>
              <a:rPr lang="en-US" dirty="0"/>
              <a:t>Our Systems Should Serve People </a:t>
            </a:r>
            <a:endParaRPr lang="es-ES" dirty="0"/>
          </a:p>
        </p:txBody>
      </p:sp>
      <p:sp>
        <p:nvSpPr>
          <p:cNvPr id="3" name="Marcador de texto 2">
            <a:extLst>
              <a:ext uri="{FF2B5EF4-FFF2-40B4-BE49-F238E27FC236}">
                <a16:creationId xmlns:a16="http://schemas.microsoft.com/office/drawing/2014/main" id="{6AC5A55E-A375-98D9-12FD-49EE1D7EED20}"/>
              </a:ext>
            </a:extLst>
          </p:cNvPr>
          <p:cNvSpPr>
            <a:spLocks noGrp="1"/>
          </p:cNvSpPr>
          <p:nvPr>
            <p:ph type="body" idx="1"/>
          </p:nvPr>
        </p:nvSpPr>
        <p:spPr>
          <a:xfrm>
            <a:off x="914400" y="2226733"/>
            <a:ext cx="10515600" cy="3854026"/>
          </a:xfrm>
        </p:spPr>
        <p:txBody>
          <a:bodyPr>
            <a:normAutofit fontScale="92500" lnSpcReduction="10000"/>
          </a:bodyPr>
          <a:lstStyle/>
          <a:p>
            <a:pPr marL="342900" lvl="0" indent="-342900">
              <a:buFont typeface="Wingdings" panose="05000000000000000000" pitchFamily="2" charset="2"/>
              <a:buChar char="Ø"/>
            </a:pPr>
            <a:r>
              <a:rPr lang="en-US" dirty="0">
                <a:solidFill>
                  <a:schemeClr val="tx2"/>
                </a:solidFill>
              </a:rPr>
              <a:t>Compliance helps ensure people are prepared and safeguards are in place</a:t>
            </a:r>
          </a:p>
          <a:p>
            <a:pPr marL="342900" indent="-342900">
              <a:buFont typeface="Wingdings" panose="05000000000000000000" pitchFamily="2" charset="2"/>
              <a:buChar char="Ø"/>
            </a:pPr>
            <a:r>
              <a:rPr lang="en-US" dirty="0">
                <a:solidFill>
                  <a:schemeClr val="tx2"/>
                </a:solidFill>
              </a:rPr>
              <a:t>Impacts employees, volunteers, activities, events, and spaces  - even those not directly associated with the parish/school all matter</a:t>
            </a:r>
          </a:p>
          <a:p>
            <a:pPr marL="342900" lvl="0" indent="-342900">
              <a:buFont typeface="Wingdings" panose="05000000000000000000" pitchFamily="2" charset="2"/>
              <a:buChar char="Ø"/>
            </a:pPr>
            <a:endParaRPr lang="en-US" dirty="0">
              <a:solidFill>
                <a:schemeClr val="tx2"/>
              </a:solidFill>
            </a:endParaRPr>
          </a:p>
          <a:p>
            <a:pPr marL="342900" lvl="0" indent="-342900">
              <a:buFont typeface="Wingdings" panose="05000000000000000000" pitchFamily="2" charset="2"/>
              <a:buChar char="Ø"/>
            </a:pPr>
            <a:r>
              <a:rPr lang="en-US" dirty="0">
                <a:solidFill>
                  <a:schemeClr val="tx2"/>
                </a:solidFill>
              </a:rPr>
              <a:t>Safe Environment, Risk Management, and Safety &amp; Security are working to improve coordination</a:t>
            </a:r>
          </a:p>
          <a:p>
            <a:pPr marL="342900" lvl="0" indent="-342900">
              <a:buFont typeface="Wingdings" panose="05000000000000000000" pitchFamily="2" charset="2"/>
              <a:buChar char="Ø"/>
            </a:pPr>
            <a:r>
              <a:rPr lang="en-US" dirty="0">
                <a:solidFill>
                  <a:schemeClr val="tx2"/>
                </a:solidFill>
              </a:rPr>
              <a:t>Alely Holguin, Risk Management Coordinator, serves as a liaison with Safe Environment</a:t>
            </a:r>
          </a:p>
          <a:p>
            <a:pPr marL="342900" lvl="0" indent="-342900">
              <a:buFont typeface="Wingdings" panose="05000000000000000000" pitchFamily="2" charset="2"/>
              <a:buChar char="Ø"/>
            </a:pPr>
            <a:r>
              <a:rPr lang="en-US" dirty="0">
                <a:solidFill>
                  <a:schemeClr val="tx2"/>
                </a:solidFill>
              </a:rPr>
              <a:t>Goal: clearer guidance and more streamlined tracking and processes and documentation of such</a:t>
            </a:r>
          </a:p>
          <a:p>
            <a:pPr marL="342900" lvl="0" indent="-342900">
              <a:buFont typeface="Arial" panose="020B0604020202020204" pitchFamily="34" charset="0"/>
              <a:buChar char="•"/>
            </a:pPr>
            <a:endParaRPr lang="en-US" dirty="0"/>
          </a:p>
          <a:p>
            <a:endParaRPr lang="es-ES" dirty="0"/>
          </a:p>
        </p:txBody>
      </p:sp>
    </p:spTree>
    <p:extLst>
      <p:ext uri="{BB962C8B-B14F-4D97-AF65-F5344CB8AC3E}">
        <p14:creationId xmlns:p14="http://schemas.microsoft.com/office/powerpoint/2010/main" val="36221569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C8B6E3-B4E1-E387-0CD4-9F49B63767FC}"/>
              </a:ext>
            </a:extLst>
          </p:cNvPr>
          <p:cNvSpPr>
            <a:spLocks noGrp="1"/>
          </p:cNvSpPr>
          <p:nvPr>
            <p:ph type="title"/>
          </p:nvPr>
        </p:nvSpPr>
        <p:spPr>
          <a:xfrm>
            <a:off x="660400" y="667173"/>
            <a:ext cx="10515600" cy="1229360"/>
          </a:xfrm>
        </p:spPr>
        <p:txBody>
          <a:bodyPr>
            <a:normAutofit/>
          </a:bodyPr>
          <a:lstStyle/>
          <a:p>
            <a:pPr algn="ctr"/>
            <a:r>
              <a:rPr lang="en-US" dirty="0"/>
              <a:t>Your Partnership is Critical</a:t>
            </a:r>
            <a:endParaRPr lang="es-ES" dirty="0"/>
          </a:p>
        </p:txBody>
      </p:sp>
      <p:sp>
        <p:nvSpPr>
          <p:cNvPr id="3" name="Marcador de texto 2">
            <a:extLst>
              <a:ext uri="{FF2B5EF4-FFF2-40B4-BE49-F238E27FC236}">
                <a16:creationId xmlns:a16="http://schemas.microsoft.com/office/drawing/2014/main" id="{2B5E974C-F17C-C068-B972-EE4344FEEF60}"/>
              </a:ext>
            </a:extLst>
          </p:cNvPr>
          <p:cNvSpPr>
            <a:spLocks noGrp="1"/>
          </p:cNvSpPr>
          <p:nvPr>
            <p:ph type="body" idx="1"/>
          </p:nvPr>
        </p:nvSpPr>
        <p:spPr>
          <a:xfrm>
            <a:off x="914400" y="2226733"/>
            <a:ext cx="10515600" cy="3854026"/>
          </a:xfrm>
        </p:spPr>
        <p:txBody>
          <a:bodyPr>
            <a:normAutofit/>
          </a:bodyPr>
          <a:lstStyle/>
          <a:p>
            <a:pPr marL="342900" lvl="0" indent="-342900">
              <a:buFont typeface="Wingdings" panose="05000000000000000000" pitchFamily="2" charset="2"/>
              <a:buChar char="Ø"/>
            </a:pPr>
            <a:r>
              <a:rPr lang="en-US" dirty="0">
                <a:solidFill>
                  <a:schemeClr val="tx2"/>
                </a:solidFill>
              </a:rPr>
              <a:t>Oversight of everyday operations</a:t>
            </a:r>
          </a:p>
          <a:p>
            <a:pPr marL="342900" indent="-342900">
              <a:buFont typeface="Wingdings" panose="05000000000000000000" pitchFamily="2" charset="2"/>
              <a:buChar char="Ø"/>
            </a:pPr>
            <a:r>
              <a:rPr lang="en-US" dirty="0">
                <a:solidFill>
                  <a:schemeClr val="tx2"/>
                </a:solidFill>
              </a:rPr>
              <a:t>Leader in creating a culture of safety</a:t>
            </a:r>
          </a:p>
          <a:p>
            <a:pPr marL="342900" indent="-342900">
              <a:buFont typeface="Wingdings" panose="05000000000000000000" pitchFamily="2" charset="2"/>
              <a:buChar char="Ø"/>
            </a:pPr>
            <a:r>
              <a:rPr lang="en-US" dirty="0">
                <a:solidFill>
                  <a:schemeClr val="tx2"/>
                </a:solidFill>
              </a:rPr>
              <a:t>Key touchpoint for changes in policies and processes</a:t>
            </a:r>
          </a:p>
          <a:p>
            <a:pPr marL="342900" lvl="0" indent="-342900">
              <a:buFont typeface="Wingdings" panose="05000000000000000000" pitchFamily="2" charset="2"/>
              <a:buChar char="Ø"/>
            </a:pPr>
            <a:r>
              <a:rPr lang="en-US" dirty="0">
                <a:solidFill>
                  <a:schemeClr val="tx2"/>
                </a:solidFill>
              </a:rPr>
              <a:t>Coordination with the Safe Environment Coordinator</a:t>
            </a:r>
          </a:p>
          <a:p>
            <a:pPr marL="342900" lvl="0" indent="-342900">
              <a:buFont typeface="Wingdings" panose="05000000000000000000" pitchFamily="2" charset="2"/>
              <a:buChar char="Ø"/>
            </a:pPr>
            <a:r>
              <a:rPr lang="en-US" dirty="0">
                <a:solidFill>
                  <a:schemeClr val="tx2"/>
                </a:solidFill>
              </a:rPr>
              <a:t>Partnership with the pastor to communicate and live out our mission</a:t>
            </a:r>
          </a:p>
          <a:p>
            <a:pPr marL="342900" lvl="0" indent="-342900">
              <a:buFont typeface="Arial" panose="020B0604020202020204" pitchFamily="34" charset="0"/>
              <a:buChar char="•"/>
            </a:pPr>
            <a:endParaRPr lang="en-US" dirty="0"/>
          </a:p>
          <a:p>
            <a:endParaRPr lang="es-ES" dirty="0"/>
          </a:p>
        </p:txBody>
      </p:sp>
    </p:spTree>
    <p:extLst>
      <p:ext uri="{BB962C8B-B14F-4D97-AF65-F5344CB8AC3E}">
        <p14:creationId xmlns:p14="http://schemas.microsoft.com/office/powerpoint/2010/main" val="25087263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2286B-C0E5-4962-EB04-B93FEBC4058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106F6BC-CFF5-C4B3-11E4-4975A042B94B}"/>
              </a:ext>
            </a:extLst>
          </p:cNvPr>
          <p:cNvSpPr>
            <a:spLocks noGrp="1"/>
          </p:cNvSpPr>
          <p:nvPr>
            <p:ph type="title"/>
          </p:nvPr>
        </p:nvSpPr>
        <p:spPr>
          <a:xfrm>
            <a:off x="692727" y="667173"/>
            <a:ext cx="10515600" cy="1229360"/>
          </a:xfrm>
        </p:spPr>
        <p:txBody>
          <a:bodyPr>
            <a:normAutofit fontScale="90000"/>
          </a:bodyPr>
          <a:lstStyle/>
          <a:p>
            <a:pPr algn="ctr"/>
            <a:r>
              <a:rPr lang="en-US" dirty="0"/>
              <a:t>A Safe Environment is Revealed by How We Respond</a:t>
            </a:r>
            <a:endParaRPr lang="es-ES" dirty="0"/>
          </a:p>
        </p:txBody>
      </p:sp>
      <p:sp>
        <p:nvSpPr>
          <p:cNvPr id="3" name="Marcador de texto 2">
            <a:extLst>
              <a:ext uri="{FF2B5EF4-FFF2-40B4-BE49-F238E27FC236}">
                <a16:creationId xmlns:a16="http://schemas.microsoft.com/office/drawing/2014/main" id="{21077E12-FCF0-DD00-AD36-6EB83D4A5757}"/>
              </a:ext>
            </a:extLst>
          </p:cNvPr>
          <p:cNvSpPr>
            <a:spLocks noGrp="1"/>
          </p:cNvSpPr>
          <p:nvPr>
            <p:ph type="body" idx="1"/>
          </p:nvPr>
        </p:nvSpPr>
        <p:spPr>
          <a:xfrm>
            <a:off x="914400" y="2226733"/>
            <a:ext cx="9950245" cy="3854026"/>
          </a:xfrm>
        </p:spPr>
        <p:txBody>
          <a:bodyPr>
            <a:normAutofit fontScale="70000" lnSpcReduction="20000"/>
          </a:bodyPr>
          <a:lstStyle/>
          <a:p>
            <a:pPr lvl="0"/>
            <a:r>
              <a:rPr lang="en-US" sz="3400" b="1" dirty="0">
                <a:solidFill>
                  <a:schemeClr val="tx2"/>
                </a:solidFill>
              </a:rPr>
              <a:t>When a concern is raised:</a:t>
            </a:r>
          </a:p>
          <a:p>
            <a:pPr lvl="0"/>
            <a:endParaRPr lang="en-US" dirty="0"/>
          </a:p>
          <a:p>
            <a:pPr marL="342900" lvl="0" indent="-342900">
              <a:buFont typeface="Arial" panose="020B0604020202020204" pitchFamily="34" charset="0"/>
              <a:buChar char="•"/>
            </a:pPr>
            <a:r>
              <a:rPr lang="en-US" dirty="0">
                <a:solidFill>
                  <a:schemeClr val="tx2"/>
                </a:solidFill>
              </a:rPr>
              <a:t>Do church workers know about their responsibilities to respond?</a:t>
            </a:r>
          </a:p>
          <a:p>
            <a:pPr marL="342900" lvl="0" indent="-342900">
              <a:buFont typeface="Arial" panose="020B0604020202020204" pitchFamily="34" charset="0"/>
              <a:buChar char="•"/>
            </a:pPr>
            <a:r>
              <a:rPr lang="en-US" dirty="0">
                <a:solidFill>
                  <a:schemeClr val="tx2"/>
                </a:solidFill>
              </a:rPr>
              <a:t>Do people know how and where to report concerns?</a:t>
            </a:r>
          </a:p>
          <a:p>
            <a:pPr marL="342900" lvl="0" indent="-342900">
              <a:buFont typeface="Arial" panose="020B0604020202020204" pitchFamily="34" charset="0"/>
              <a:buChar char="•"/>
            </a:pPr>
            <a:r>
              <a:rPr lang="en-US" dirty="0">
                <a:solidFill>
                  <a:schemeClr val="tx2"/>
                </a:solidFill>
              </a:rPr>
              <a:t>Can concerns be raised and taken seriously—even when uncomfortable?</a:t>
            </a:r>
          </a:p>
          <a:p>
            <a:pPr marL="342900" lvl="0" indent="-342900">
              <a:buFont typeface="Arial" panose="020B0604020202020204" pitchFamily="34" charset="0"/>
              <a:buChar char="•"/>
            </a:pPr>
            <a:r>
              <a:rPr lang="en-US" dirty="0">
                <a:solidFill>
                  <a:schemeClr val="tx2"/>
                </a:solidFill>
              </a:rPr>
              <a:t>Do we respond with compassion, appropriate reporting, and confidentiality?</a:t>
            </a:r>
          </a:p>
          <a:p>
            <a:pPr marL="342900" lvl="0" indent="-342900">
              <a:buFont typeface="Arial" panose="020B0604020202020204" pitchFamily="34" charset="0"/>
              <a:buChar char="•"/>
            </a:pPr>
            <a:r>
              <a:rPr lang="en-US" dirty="0">
                <a:solidFill>
                  <a:schemeClr val="tx2"/>
                </a:solidFill>
              </a:rPr>
              <a:t>Are there supports at the location to support the person making the report?</a:t>
            </a:r>
          </a:p>
          <a:p>
            <a:pPr marL="342900" lvl="0" indent="-342900">
              <a:buFont typeface="Arial" panose="020B0604020202020204" pitchFamily="34" charset="0"/>
              <a:buChar char="•"/>
            </a:pPr>
            <a:r>
              <a:rPr lang="en-US" dirty="0">
                <a:solidFill>
                  <a:schemeClr val="tx2"/>
                </a:solidFill>
              </a:rPr>
              <a:t>Concerns should be directed appropriately, not informally investigated or left unresolved</a:t>
            </a:r>
          </a:p>
          <a:p>
            <a:endParaRPr lang="en-US" dirty="0"/>
          </a:p>
          <a:p>
            <a:r>
              <a:rPr lang="en-US" dirty="0"/>
              <a:t>The business manage can help create an environment where concerns can be raised and directed appropriately, rather than overlooked, informally handled, or left unresolved.</a:t>
            </a:r>
          </a:p>
          <a:p>
            <a:pPr marL="342900" lvl="0" indent="-342900">
              <a:buFont typeface="Arial" panose="020B0604020202020204" pitchFamily="34" charset="0"/>
              <a:buChar char="•"/>
            </a:pPr>
            <a:endParaRPr lang="en-US" dirty="0"/>
          </a:p>
          <a:p>
            <a:endParaRPr lang="es-ES" dirty="0"/>
          </a:p>
        </p:txBody>
      </p:sp>
    </p:spTree>
    <p:extLst>
      <p:ext uri="{BB962C8B-B14F-4D97-AF65-F5344CB8AC3E}">
        <p14:creationId xmlns:p14="http://schemas.microsoft.com/office/powerpoint/2010/main" val="19230760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4D429-9485-5C41-18A2-8C914E39764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C2BE576-E060-2BD8-CEB5-1DF296AC7572}"/>
              </a:ext>
            </a:extLst>
          </p:cNvPr>
          <p:cNvSpPr>
            <a:spLocks noGrp="1"/>
          </p:cNvSpPr>
          <p:nvPr>
            <p:ph type="title"/>
          </p:nvPr>
        </p:nvSpPr>
        <p:spPr>
          <a:xfrm>
            <a:off x="660400" y="667173"/>
            <a:ext cx="10515600" cy="1229360"/>
          </a:xfrm>
        </p:spPr>
        <p:txBody>
          <a:bodyPr>
            <a:normAutofit fontScale="90000"/>
          </a:bodyPr>
          <a:lstStyle/>
          <a:p>
            <a:pPr algn="ctr"/>
            <a:r>
              <a:rPr lang="en-US" dirty="0"/>
              <a:t>A Safe Environment is Revealed by How We Respond</a:t>
            </a:r>
            <a:endParaRPr lang="es-ES" dirty="0"/>
          </a:p>
        </p:txBody>
      </p:sp>
      <p:sp>
        <p:nvSpPr>
          <p:cNvPr id="3" name="Marcador de texto 2">
            <a:extLst>
              <a:ext uri="{FF2B5EF4-FFF2-40B4-BE49-F238E27FC236}">
                <a16:creationId xmlns:a16="http://schemas.microsoft.com/office/drawing/2014/main" id="{EB33DD38-5C30-EADE-F2A3-569B5C8516FF}"/>
              </a:ext>
            </a:extLst>
          </p:cNvPr>
          <p:cNvSpPr>
            <a:spLocks noGrp="1"/>
          </p:cNvSpPr>
          <p:nvPr>
            <p:ph type="body" idx="1"/>
          </p:nvPr>
        </p:nvSpPr>
        <p:spPr>
          <a:xfrm>
            <a:off x="914400" y="2226733"/>
            <a:ext cx="10515600" cy="3854026"/>
          </a:xfrm>
        </p:spPr>
        <p:txBody>
          <a:bodyPr>
            <a:normAutofit/>
          </a:bodyPr>
          <a:lstStyle/>
          <a:p>
            <a:endParaRPr lang="es-ES" dirty="0"/>
          </a:p>
          <a:p>
            <a:r>
              <a:rPr lang="en-US" sz="2800" b="1" dirty="0">
                <a:solidFill>
                  <a:schemeClr val="tx2"/>
                </a:solidFill>
              </a:rPr>
              <a:t>How we support you:</a:t>
            </a:r>
          </a:p>
          <a:p>
            <a:pPr marL="342900" lvl="0" indent="-342900">
              <a:buFont typeface="Arial" panose="020B0604020202020204" pitchFamily="34" charset="0"/>
              <a:buChar char="•"/>
            </a:pPr>
            <a:r>
              <a:rPr lang="en-US" dirty="0">
                <a:solidFill>
                  <a:schemeClr val="tx2"/>
                </a:solidFill>
              </a:rPr>
              <a:t>Reporting Posters and handout</a:t>
            </a:r>
          </a:p>
          <a:p>
            <a:pPr marL="342900" lvl="0" indent="-342900">
              <a:buFont typeface="Arial" panose="020B0604020202020204" pitchFamily="34" charset="0"/>
              <a:buChar char="•"/>
            </a:pPr>
            <a:r>
              <a:rPr lang="en-US" dirty="0">
                <a:solidFill>
                  <a:schemeClr val="tx2"/>
                </a:solidFill>
              </a:rPr>
              <a:t>Clearer guidance on reporting steps and documentation</a:t>
            </a:r>
          </a:p>
          <a:p>
            <a:pPr marL="342900" lvl="0" indent="-342900">
              <a:buFont typeface="Arial" panose="020B0604020202020204" pitchFamily="34" charset="0"/>
              <a:buChar char="•"/>
            </a:pPr>
            <a:r>
              <a:rPr lang="en-US" dirty="0">
                <a:solidFill>
                  <a:schemeClr val="tx2"/>
                </a:solidFill>
              </a:rPr>
              <a:t>Support from the Victim Assistance Coordinator and Safe Environment Program Manager</a:t>
            </a:r>
          </a:p>
          <a:p>
            <a:pPr marL="342900" lvl="0" indent="-342900">
              <a:buFont typeface="Arial" panose="020B0604020202020204" pitchFamily="34" charset="0"/>
              <a:buChar char="•"/>
            </a:pPr>
            <a:r>
              <a:rPr lang="en-US" dirty="0">
                <a:solidFill>
                  <a:schemeClr val="tx2"/>
                </a:solidFill>
              </a:rPr>
              <a:t>Working together to support you!</a:t>
            </a:r>
          </a:p>
          <a:p>
            <a:endParaRPr lang="es-ES" dirty="0"/>
          </a:p>
        </p:txBody>
      </p:sp>
    </p:spTree>
    <p:extLst>
      <p:ext uri="{BB962C8B-B14F-4D97-AF65-F5344CB8AC3E}">
        <p14:creationId xmlns:p14="http://schemas.microsoft.com/office/powerpoint/2010/main" val="34522113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2A4D1-43DC-62E9-DC2C-66391906B3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B3AEE3-E793-44CD-2749-41B79E2E1AE1}"/>
              </a:ext>
            </a:extLst>
          </p:cNvPr>
          <p:cNvSpPr>
            <a:spLocks noGrp="1"/>
          </p:cNvSpPr>
          <p:nvPr>
            <p:ph type="title"/>
          </p:nvPr>
        </p:nvSpPr>
        <p:spPr>
          <a:xfrm>
            <a:off x="660400" y="463973"/>
            <a:ext cx="10515600" cy="1508760"/>
          </a:xfrm>
        </p:spPr>
        <p:txBody>
          <a:bodyPr/>
          <a:lstStyle/>
          <a:p>
            <a:r>
              <a:rPr lang="en-US" dirty="0"/>
              <a:t>Food for thought…</a:t>
            </a:r>
          </a:p>
        </p:txBody>
      </p:sp>
      <p:sp>
        <p:nvSpPr>
          <p:cNvPr id="3" name="Text Placeholder 2">
            <a:extLst>
              <a:ext uri="{FF2B5EF4-FFF2-40B4-BE49-F238E27FC236}">
                <a16:creationId xmlns:a16="http://schemas.microsoft.com/office/drawing/2014/main" id="{577E82A8-1240-F7BB-DBB7-DC33A7600E05}"/>
              </a:ext>
            </a:extLst>
          </p:cNvPr>
          <p:cNvSpPr>
            <a:spLocks noGrp="1"/>
          </p:cNvSpPr>
          <p:nvPr>
            <p:ph type="body" idx="1"/>
          </p:nvPr>
        </p:nvSpPr>
        <p:spPr>
          <a:xfrm>
            <a:off x="422787" y="2759314"/>
            <a:ext cx="10515600" cy="3498426"/>
          </a:xfrm>
        </p:spPr>
        <p:txBody>
          <a:bodyPr/>
          <a:lstStyle/>
          <a:p>
            <a:r>
              <a:rPr lang="en-US" dirty="0">
                <a:solidFill>
                  <a:schemeClr val="tx2"/>
                </a:solidFill>
              </a:rPr>
              <a:t>If someone came to your parish or school tomorrow with a concern about the safety of a child or vulnerable adult, would the all the employees and/or volunteers involved know what to do, who to contact, and how to respond?</a:t>
            </a:r>
          </a:p>
          <a:p>
            <a:endParaRPr lang="en-US" dirty="0">
              <a:solidFill>
                <a:schemeClr val="tx2"/>
              </a:solidFill>
            </a:endParaRPr>
          </a:p>
          <a:p>
            <a:r>
              <a:rPr lang="en-US" dirty="0">
                <a:solidFill>
                  <a:schemeClr val="tx2"/>
                </a:solidFill>
              </a:rPr>
              <a:t>What are the risks or consequences if not?</a:t>
            </a:r>
          </a:p>
          <a:p>
            <a:endParaRPr lang="en-US" dirty="0"/>
          </a:p>
        </p:txBody>
      </p:sp>
    </p:spTree>
    <p:extLst>
      <p:ext uri="{BB962C8B-B14F-4D97-AF65-F5344CB8AC3E}">
        <p14:creationId xmlns:p14="http://schemas.microsoft.com/office/powerpoint/2010/main" val="1896011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885CD-601E-66D9-002E-6533F1B40E5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274CF21-101F-E613-9370-49521C155CD5}"/>
              </a:ext>
            </a:extLst>
          </p:cNvPr>
          <p:cNvSpPr>
            <a:spLocks noGrp="1"/>
          </p:cNvSpPr>
          <p:nvPr>
            <p:ph type="title"/>
          </p:nvPr>
        </p:nvSpPr>
        <p:spPr>
          <a:xfrm>
            <a:off x="660400" y="667173"/>
            <a:ext cx="10515600" cy="1229360"/>
          </a:xfrm>
        </p:spPr>
        <p:txBody>
          <a:bodyPr>
            <a:normAutofit fontScale="90000"/>
          </a:bodyPr>
          <a:lstStyle/>
          <a:p>
            <a:pPr algn="ctr"/>
            <a:r>
              <a:rPr lang="en-US" dirty="0"/>
              <a:t>Protecting Dignity and Trust:</a:t>
            </a:r>
            <a:br>
              <a:rPr lang="en-US" dirty="0"/>
            </a:br>
            <a:r>
              <a:rPr lang="en-US" dirty="0"/>
              <a:t>Reliable Practices and Compliance</a:t>
            </a:r>
            <a:endParaRPr lang="es-ES" dirty="0"/>
          </a:p>
        </p:txBody>
      </p:sp>
      <p:sp>
        <p:nvSpPr>
          <p:cNvPr id="3" name="Marcador de texto 2">
            <a:extLst>
              <a:ext uri="{FF2B5EF4-FFF2-40B4-BE49-F238E27FC236}">
                <a16:creationId xmlns:a16="http://schemas.microsoft.com/office/drawing/2014/main" id="{CB3AC930-ACD9-8F1B-9702-9A9710B602C8}"/>
              </a:ext>
            </a:extLst>
          </p:cNvPr>
          <p:cNvSpPr>
            <a:spLocks noGrp="1"/>
          </p:cNvSpPr>
          <p:nvPr>
            <p:ph type="body" idx="1"/>
          </p:nvPr>
        </p:nvSpPr>
        <p:spPr>
          <a:xfrm>
            <a:off x="914400" y="2226733"/>
            <a:ext cx="9891252" cy="3854026"/>
          </a:xfrm>
        </p:spPr>
        <p:txBody>
          <a:bodyPr>
            <a:normAutofit fontScale="77500" lnSpcReduction="20000"/>
          </a:bodyPr>
          <a:lstStyle/>
          <a:p>
            <a:r>
              <a:rPr lang="en-US" dirty="0">
                <a:solidFill>
                  <a:schemeClr val="tx2"/>
                </a:solidFill>
              </a:rPr>
              <a:t>The administrative systems you oversee are not separate from our pastoral mission. When they work well, they help create the conditions in which ministry can happen safely and people can be treated with dignity.</a:t>
            </a:r>
          </a:p>
          <a:p>
            <a:endParaRPr lang="en-US" dirty="0">
              <a:solidFill>
                <a:schemeClr val="tx2"/>
              </a:solidFill>
            </a:endParaRPr>
          </a:p>
          <a:p>
            <a:r>
              <a:rPr lang="en-US" b="1" dirty="0">
                <a:solidFill>
                  <a:schemeClr val="tx2"/>
                </a:solidFill>
              </a:rPr>
              <a:t>Building reliable practices</a:t>
            </a:r>
          </a:p>
          <a:p>
            <a:pPr marL="342900" indent="-342900">
              <a:buFont typeface="Arial" panose="020B0604020202020204" pitchFamily="34" charset="0"/>
              <a:buChar char="•"/>
            </a:pPr>
            <a:r>
              <a:rPr lang="en-US" dirty="0">
                <a:solidFill>
                  <a:schemeClr val="tx2"/>
                </a:solidFill>
              </a:rPr>
              <a:t>The local Safe Environment coordinator should be an established, supported role and responsibilities should be clear</a:t>
            </a:r>
          </a:p>
          <a:p>
            <a:pPr marL="342900" indent="-342900">
              <a:buFont typeface="Arial" panose="020B0604020202020204" pitchFamily="34" charset="0"/>
              <a:buChar char="•"/>
            </a:pPr>
            <a:r>
              <a:rPr lang="en-US" dirty="0">
                <a:solidFill>
                  <a:schemeClr val="tx2"/>
                </a:solidFill>
              </a:rPr>
              <a:t>Records should be maintained and reviewed in VIRTUS, regularly—not only when a form is due.</a:t>
            </a:r>
          </a:p>
          <a:p>
            <a:pPr marL="342900" indent="-342900">
              <a:buFont typeface="Arial" panose="020B0604020202020204" pitchFamily="34" charset="0"/>
              <a:buChar char="•"/>
            </a:pPr>
            <a:r>
              <a:rPr lang="en-US" dirty="0">
                <a:solidFill>
                  <a:schemeClr val="tx2"/>
                </a:solidFill>
              </a:rPr>
              <a:t>Staff overseeing safe environment should receive orientation from OMAAP</a:t>
            </a:r>
          </a:p>
          <a:p>
            <a:pPr marL="342900" indent="-342900">
              <a:buFont typeface="Arial" panose="020B0604020202020204" pitchFamily="34" charset="0"/>
              <a:buChar char="•"/>
            </a:pPr>
            <a:r>
              <a:rPr lang="en-US" dirty="0">
                <a:solidFill>
                  <a:schemeClr val="tx2"/>
                </a:solidFill>
              </a:rPr>
              <a:t>When necessary coordination with background check administrator should be fostered</a:t>
            </a:r>
          </a:p>
          <a:p>
            <a:pPr marL="342900" indent="-342900">
              <a:buFont typeface="Arial" panose="020B0604020202020204" pitchFamily="34" charset="0"/>
              <a:buChar char="•"/>
            </a:pPr>
            <a:r>
              <a:rPr lang="en-US" dirty="0">
                <a:solidFill>
                  <a:schemeClr val="tx2"/>
                </a:solidFill>
              </a:rPr>
              <a:t>Ensure communication to community</a:t>
            </a:r>
          </a:p>
          <a:p>
            <a:endParaRPr lang="en-US" dirty="0"/>
          </a:p>
          <a:p>
            <a:endParaRPr lang="en-US" dirty="0"/>
          </a:p>
          <a:p>
            <a:pPr marL="342900" lvl="0" indent="-342900">
              <a:buFont typeface="Arial" panose="020B0604020202020204" pitchFamily="34" charset="0"/>
              <a:buChar char="•"/>
            </a:pPr>
            <a:endParaRPr lang="en-US" dirty="0"/>
          </a:p>
          <a:p>
            <a:endParaRPr lang="es-ES" dirty="0"/>
          </a:p>
        </p:txBody>
      </p:sp>
    </p:spTree>
    <p:extLst>
      <p:ext uri="{BB962C8B-B14F-4D97-AF65-F5344CB8AC3E}">
        <p14:creationId xmlns:p14="http://schemas.microsoft.com/office/powerpoint/2010/main" val="25473341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E7557-EBD6-1CE2-70FC-564EC94A124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2158277-4C6F-9A4C-97B3-0945C8FA6674}"/>
              </a:ext>
            </a:extLst>
          </p:cNvPr>
          <p:cNvSpPr>
            <a:spLocks noGrp="1"/>
          </p:cNvSpPr>
          <p:nvPr>
            <p:ph type="title"/>
          </p:nvPr>
        </p:nvSpPr>
        <p:spPr>
          <a:xfrm>
            <a:off x="660400" y="667173"/>
            <a:ext cx="10515600" cy="1229360"/>
          </a:xfrm>
        </p:spPr>
        <p:txBody>
          <a:bodyPr>
            <a:normAutofit/>
          </a:bodyPr>
          <a:lstStyle/>
          <a:p>
            <a:r>
              <a:rPr lang="en-US" dirty="0"/>
              <a:t>Process Updates</a:t>
            </a:r>
          </a:p>
        </p:txBody>
      </p:sp>
      <p:sp>
        <p:nvSpPr>
          <p:cNvPr id="3" name="Marcador de texto 2">
            <a:extLst>
              <a:ext uri="{FF2B5EF4-FFF2-40B4-BE49-F238E27FC236}">
                <a16:creationId xmlns:a16="http://schemas.microsoft.com/office/drawing/2014/main" id="{4DDB5932-B99B-EC18-B60F-F397F611569B}"/>
              </a:ext>
            </a:extLst>
          </p:cNvPr>
          <p:cNvSpPr>
            <a:spLocks noGrp="1"/>
          </p:cNvSpPr>
          <p:nvPr>
            <p:ph type="body" idx="1"/>
          </p:nvPr>
        </p:nvSpPr>
        <p:spPr>
          <a:xfrm>
            <a:off x="660400" y="1930672"/>
            <a:ext cx="10515600" cy="3854026"/>
          </a:xfrm>
        </p:spPr>
        <p:txBody>
          <a:bodyPr>
            <a:normAutofit fontScale="92500" lnSpcReduction="10000"/>
          </a:bodyPr>
          <a:lstStyle/>
          <a:p>
            <a:r>
              <a:rPr lang="es-ES" sz="3000" dirty="0" err="1">
                <a:solidFill>
                  <a:schemeClr val="tx2"/>
                </a:solidFill>
              </a:rPr>
              <a:t>Goal</a:t>
            </a:r>
            <a:r>
              <a:rPr lang="es-ES" sz="3000" dirty="0">
                <a:solidFill>
                  <a:schemeClr val="tx2"/>
                </a:solidFill>
              </a:rPr>
              <a:t>: </a:t>
            </a:r>
            <a:r>
              <a:rPr lang="es-ES" sz="3000" dirty="0" err="1">
                <a:solidFill>
                  <a:schemeClr val="tx2"/>
                </a:solidFill>
              </a:rPr>
              <a:t>Transparency</a:t>
            </a:r>
            <a:r>
              <a:rPr lang="es-ES" sz="3000" dirty="0">
                <a:solidFill>
                  <a:schemeClr val="tx2"/>
                </a:solidFill>
              </a:rPr>
              <a:t> and </a:t>
            </a:r>
            <a:r>
              <a:rPr lang="es-ES" sz="3000" dirty="0" err="1">
                <a:solidFill>
                  <a:schemeClr val="tx2"/>
                </a:solidFill>
              </a:rPr>
              <a:t>Consistency</a:t>
            </a:r>
            <a:r>
              <a:rPr lang="es-ES" sz="3000" dirty="0">
                <a:solidFill>
                  <a:schemeClr val="tx2"/>
                </a:solidFill>
              </a:rPr>
              <a:t> in </a:t>
            </a:r>
            <a:r>
              <a:rPr lang="es-ES" sz="3000" dirty="0" err="1">
                <a:solidFill>
                  <a:schemeClr val="tx2"/>
                </a:solidFill>
              </a:rPr>
              <a:t>Compliance</a:t>
            </a:r>
            <a:r>
              <a:rPr lang="es-ES" sz="3000" dirty="0">
                <a:solidFill>
                  <a:schemeClr val="tx2"/>
                </a:solidFill>
              </a:rPr>
              <a:t> to Support a Culture of Safety</a:t>
            </a:r>
          </a:p>
          <a:p>
            <a:endParaRPr lang="en-US" dirty="0">
              <a:solidFill>
                <a:schemeClr val="tx2"/>
              </a:solidFill>
            </a:endParaRPr>
          </a:p>
          <a:p>
            <a:pPr marL="342900" indent="-342900">
              <a:buFont typeface="Wingdings" panose="05000000000000000000" pitchFamily="2" charset="2"/>
              <a:buChar char="Ø"/>
            </a:pPr>
            <a:r>
              <a:rPr lang="en-US" dirty="0">
                <a:solidFill>
                  <a:schemeClr val="tx2"/>
                </a:solidFill>
              </a:rPr>
              <a:t>Background Check Renewal Changes:</a:t>
            </a:r>
          </a:p>
          <a:p>
            <a:pPr marL="800100" lvl="1" indent="-342900">
              <a:buFont typeface="Arial" panose="020B0604020202020204" pitchFamily="34" charset="0"/>
              <a:buChar char="•"/>
            </a:pPr>
            <a:r>
              <a:rPr lang="en-US" dirty="0">
                <a:solidFill>
                  <a:schemeClr val="tx2"/>
                </a:solidFill>
              </a:rPr>
              <a:t>Office of Catholic Schools Shift to 3 year requirement</a:t>
            </a:r>
          </a:p>
          <a:p>
            <a:pPr marL="800100" lvl="1" indent="-342900">
              <a:buFont typeface="Arial" panose="020B0604020202020204" pitchFamily="34" charset="0"/>
              <a:buChar char="•"/>
            </a:pPr>
            <a:r>
              <a:rPr lang="en-US" dirty="0">
                <a:solidFill>
                  <a:schemeClr val="tx2"/>
                </a:solidFill>
              </a:rPr>
              <a:t>VIRTUS/OMAAP efforts to support this shift</a:t>
            </a:r>
          </a:p>
          <a:p>
            <a:endParaRPr lang="en-US" dirty="0">
              <a:solidFill>
                <a:schemeClr val="tx2"/>
              </a:solidFill>
            </a:endParaRPr>
          </a:p>
          <a:p>
            <a:pPr marL="342900" indent="-342900">
              <a:buFont typeface="Wingdings" panose="05000000000000000000" pitchFamily="2" charset="2"/>
              <a:buChar char="Ø"/>
            </a:pPr>
            <a:r>
              <a:rPr lang="en-US" dirty="0">
                <a:solidFill>
                  <a:schemeClr val="tx2"/>
                </a:solidFill>
              </a:rPr>
              <a:t>Annual Compliance Reporting – Form B</a:t>
            </a:r>
          </a:p>
          <a:p>
            <a:pPr marL="800100" lvl="1" indent="-342900">
              <a:buFont typeface="Arial" panose="020B0604020202020204" pitchFamily="34" charset="0"/>
              <a:buChar char="•"/>
            </a:pPr>
            <a:r>
              <a:rPr lang="en-US" dirty="0">
                <a:solidFill>
                  <a:schemeClr val="tx2"/>
                </a:solidFill>
              </a:rPr>
              <a:t>Continue refining use of compliance report</a:t>
            </a:r>
          </a:p>
          <a:p>
            <a:pPr marL="800100" lvl="1" indent="-342900">
              <a:buFont typeface="Arial" panose="020B0604020202020204" pitchFamily="34" charset="0"/>
              <a:buChar char="•"/>
            </a:pPr>
            <a:r>
              <a:rPr lang="en-US" dirty="0">
                <a:solidFill>
                  <a:schemeClr val="tx2"/>
                </a:solidFill>
              </a:rPr>
              <a:t>Goal to pull Form B numbers straight from VIRTUS</a:t>
            </a:r>
          </a:p>
        </p:txBody>
      </p:sp>
    </p:spTree>
    <p:extLst>
      <p:ext uri="{BB962C8B-B14F-4D97-AF65-F5344CB8AC3E}">
        <p14:creationId xmlns:p14="http://schemas.microsoft.com/office/powerpoint/2010/main" val="6501237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00B99-A01E-C7FC-E8C2-4E265666A62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08DF4B2-15A1-7A48-AE19-938127158C85}"/>
              </a:ext>
            </a:extLst>
          </p:cNvPr>
          <p:cNvSpPr>
            <a:spLocks noGrp="1"/>
          </p:cNvSpPr>
          <p:nvPr>
            <p:ph type="title"/>
          </p:nvPr>
        </p:nvSpPr>
        <p:spPr>
          <a:xfrm>
            <a:off x="660400" y="667173"/>
            <a:ext cx="10515600" cy="1229360"/>
          </a:xfrm>
        </p:spPr>
        <p:txBody>
          <a:bodyPr>
            <a:normAutofit fontScale="90000"/>
          </a:bodyPr>
          <a:lstStyle/>
          <a:p>
            <a:pPr algn="ctr"/>
            <a:r>
              <a:rPr lang="en-US" dirty="0"/>
              <a:t>Protecting Dignity and Trust:</a:t>
            </a:r>
            <a:br>
              <a:rPr lang="en-US" dirty="0"/>
            </a:br>
            <a:r>
              <a:rPr lang="en-US" dirty="0"/>
              <a:t>Background Checks</a:t>
            </a:r>
            <a:endParaRPr lang="es-ES" dirty="0"/>
          </a:p>
        </p:txBody>
      </p:sp>
      <p:sp>
        <p:nvSpPr>
          <p:cNvPr id="3" name="Marcador de texto 2">
            <a:extLst>
              <a:ext uri="{FF2B5EF4-FFF2-40B4-BE49-F238E27FC236}">
                <a16:creationId xmlns:a16="http://schemas.microsoft.com/office/drawing/2014/main" id="{A0332DE3-CA74-7F3C-924D-CF38662A4128}"/>
              </a:ext>
            </a:extLst>
          </p:cNvPr>
          <p:cNvSpPr>
            <a:spLocks noGrp="1"/>
          </p:cNvSpPr>
          <p:nvPr>
            <p:ph type="body" idx="1"/>
          </p:nvPr>
        </p:nvSpPr>
        <p:spPr>
          <a:xfrm>
            <a:off x="914400" y="2226733"/>
            <a:ext cx="10515600" cy="3854026"/>
          </a:xfrm>
        </p:spPr>
        <p:txBody>
          <a:bodyPr>
            <a:normAutofit fontScale="92500"/>
          </a:bodyPr>
          <a:lstStyle/>
          <a:p>
            <a:pPr marL="342900" lvl="0" indent="-342900">
              <a:buFont typeface="Wingdings" panose="05000000000000000000" pitchFamily="2" charset="2"/>
              <a:buChar char="Ø"/>
            </a:pPr>
            <a:r>
              <a:rPr lang="en-US" dirty="0">
                <a:solidFill>
                  <a:schemeClr val="tx2"/>
                </a:solidFill>
              </a:rPr>
              <a:t>Background checks and allegations involve sensitive information</a:t>
            </a:r>
          </a:p>
          <a:p>
            <a:pPr marL="342900" lvl="0" indent="-342900">
              <a:buFont typeface="Wingdings" panose="05000000000000000000" pitchFamily="2" charset="2"/>
              <a:buChar char="Ø"/>
            </a:pPr>
            <a:r>
              <a:rPr lang="en-US" dirty="0">
                <a:solidFill>
                  <a:schemeClr val="tx2"/>
                </a:solidFill>
              </a:rPr>
              <a:t>Access should be limited and approved by pastor</a:t>
            </a:r>
          </a:p>
          <a:p>
            <a:pPr marL="342900" lvl="0" indent="-342900">
              <a:buFont typeface="Wingdings" panose="05000000000000000000" pitchFamily="2" charset="2"/>
              <a:buChar char="Ø"/>
            </a:pPr>
            <a:r>
              <a:rPr lang="en-US" dirty="0">
                <a:solidFill>
                  <a:schemeClr val="tx2"/>
                </a:solidFill>
              </a:rPr>
              <a:t>Appropriate packages of reports should be run for designated role</a:t>
            </a:r>
          </a:p>
          <a:p>
            <a:pPr marL="342900" lvl="0" indent="-342900">
              <a:buFont typeface="Wingdings" panose="05000000000000000000" pitchFamily="2" charset="2"/>
              <a:buChar char="Ø"/>
            </a:pPr>
            <a:r>
              <a:rPr lang="en-US" dirty="0">
                <a:solidFill>
                  <a:schemeClr val="tx2"/>
                </a:solidFill>
              </a:rPr>
              <a:t>Follow approved processes and protect confidentiality</a:t>
            </a:r>
          </a:p>
          <a:p>
            <a:pPr marL="342900" lvl="0" indent="-342900">
              <a:buFont typeface="Wingdings" panose="05000000000000000000" pitchFamily="2" charset="2"/>
              <a:buChar char="Ø"/>
            </a:pPr>
            <a:r>
              <a:rPr lang="en-US" dirty="0">
                <a:solidFill>
                  <a:schemeClr val="tx2"/>
                </a:solidFill>
              </a:rPr>
              <a:t>Be aware of legal considerations regarding disclosure, adverse action, and sharing of information.</a:t>
            </a:r>
          </a:p>
          <a:p>
            <a:pPr marL="342900" lvl="0" indent="-342900">
              <a:buFont typeface="Wingdings" panose="05000000000000000000" pitchFamily="2" charset="2"/>
              <a:buChar char="Ø"/>
            </a:pPr>
            <a:r>
              <a:rPr lang="en-US" dirty="0">
                <a:solidFill>
                  <a:schemeClr val="tx2"/>
                </a:solidFill>
              </a:rPr>
              <a:t>Document any decisions – affirmative or negative regarding service</a:t>
            </a:r>
          </a:p>
          <a:p>
            <a:pPr marL="342900" lvl="0" indent="-342900">
              <a:buFont typeface="Wingdings" panose="05000000000000000000" pitchFamily="2" charset="2"/>
              <a:buChar char="Ø"/>
            </a:pPr>
            <a:r>
              <a:rPr lang="en-US" dirty="0">
                <a:solidFill>
                  <a:schemeClr val="tx2"/>
                </a:solidFill>
              </a:rPr>
              <a:t>Ensure you have a clear instruction from pastor regarding  follow up</a:t>
            </a:r>
          </a:p>
          <a:p>
            <a:pPr marL="342900" lvl="0" indent="-342900">
              <a:buFont typeface="Wingdings" panose="05000000000000000000" pitchFamily="2" charset="2"/>
              <a:buChar char="Ø"/>
            </a:pPr>
            <a:r>
              <a:rPr lang="en-US" dirty="0">
                <a:solidFill>
                  <a:schemeClr val="tx2"/>
                </a:solidFill>
              </a:rPr>
              <a:t>Seek guidance when questions or concerns arise</a:t>
            </a:r>
          </a:p>
        </p:txBody>
      </p:sp>
    </p:spTree>
    <p:extLst>
      <p:ext uri="{BB962C8B-B14F-4D97-AF65-F5344CB8AC3E}">
        <p14:creationId xmlns:p14="http://schemas.microsoft.com/office/powerpoint/2010/main" val="33183236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31D68-22A9-D617-DCA4-375133A0925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8C1163B-213A-BBE6-4206-BB4C129EBA22}"/>
              </a:ext>
            </a:extLst>
          </p:cNvPr>
          <p:cNvSpPr>
            <a:spLocks noGrp="1"/>
          </p:cNvSpPr>
          <p:nvPr>
            <p:ph type="title"/>
          </p:nvPr>
        </p:nvSpPr>
        <p:spPr>
          <a:xfrm>
            <a:off x="660400" y="667173"/>
            <a:ext cx="10515600" cy="1229360"/>
          </a:xfrm>
        </p:spPr>
        <p:txBody>
          <a:bodyPr>
            <a:normAutofit/>
          </a:bodyPr>
          <a:lstStyle/>
          <a:p>
            <a:r>
              <a:rPr lang="en-US" dirty="0"/>
              <a:t>Process Updates</a:t>
            </a:r>
          </a:p>
        </p:txBody>
      </p:sp>
      <p:sp>
        <p:nvSpPr>
          <p:cNvPr id="3" name="Marcador de texto 2">
            <a:extLst>
              <a:ext uri="{FF2B5EF4-FFF2-40B4-BE49-F238E27FC236}">
                <a16:creationId xmlns:a16="http://schemas.microsoft.com/office/drawing/2014/main" id="{CA4E2736-81E2-456B-A002-D8CE7790969C}"/>
              </a:ext>
            </a:extLst>
          </p:cNvPr>
          <p:cNvSpPr>
            <a:spLocks noGrp="1"/>
          </p:cNvSpPr>
          <p:nvPr>
            <p:ph type="body" idx="1"/>
          </p:nvPr>
        </p:nvSpPr>
        <p:spPr>
          <a:xfrm>
            <a:off x="660400" y="1930672"/>
            <a:ext cx="10984204" cy="3854026"/>
          </a:xfrm>
        </p:spPr>
        <p:txBody>
          <a:bodyPr>
            <a:normAutofit fontScale="92500" lnSpcReduction="10000"/>
          </a:bodyPr>
          <a:lstStyle/>
          <a:p>
            <a:r>
              <a:rPr lang="es-ES" sz="3000" dirty="0" err="1">
                <a:solidFill>
                  <a:schemeClr val="tx2"/>
                </a:solidFill>
              </a:rPr>
              <a:t>Goal</a:t>
            </a:r>
            <a:r>
              <a:rPr lang="es-ES" sz="3000" dirty="0">
                <a:solidFill>
                  <a:schemeClr val="tx2"/>
                </a:solidFill>
              </a:rPr>
              <a:t>: </a:t>
            </a:r>
            <a:r>
              <a:rPr lang="es-ES" sz="3000" dirty="0" err="1">
                <a:solidFill>
                  <a:schemeClr val="tx2"/>
                </a:solidFill>
              </a:rPr>
              <a:t>Fostering</a:t>
            </a:r>
            <a:r>
              <a:rPr lang="es-ES" sz="3000" dirty="0">
                <a:solidFill>
                  <a:schemeClr val="tx2"/>
                </a:solidFill>
              </a:rPr>
              <a:t> </a:t>
            </a:r>
            <a:r>
              <a:rPr lang="es-ES" sz="3000" dirty="0" err="1">
                <a:solidFill>
                  <a:schemeClr val="tx2"/>
                </a:solidFill>
              </a:rPr>
              <a:t>responsible</a:t>
            </a:r>
            <a:r>
              <a:rPr lang="es-ES" sz="3000" dirty="0">
                <a:solidFill>
                  <a:schemeClr val="tx2"/>
                </a:solidFill>
              </a:rPr>
              <a:t> </a:t>
            </a:r>
            <a:r>
              <a:rPr lang="es-ES" sz="3000" dirty="0" err="1">
                <a:solidFill>
                  <a:schemeClr val="tx2"/>
                </a:solidFill>
              </a:rPr>
              <a:t>stewardship</a:t>
            </a:r>
            <a:r>
              <a:rPr lang="es-ES" sz="3000" dirty="0">
                <a:solidFill>
                  <a:schemeClr val="tx2"/>
                </a:solidFill>
              </a:rPr>
              <a:t> of sensitive </a:t>
            </a:r>
            <a:r>
              <a:rPr lang="es-ES" sz="3000" dirty="0" err="1">
                <a:solidFill>
                  <a:schemeClr val="tx2"/>
                </a:solidFill>
              </a:rPr>
              <a:t>information</a:t>
            </a:r>
            <a:endParaRPr lang="es-ES" sz="3000" dirty="0">
              <a:solidFill>
                <a:schemeClr val="tx2"/>
              </a:solidFill>
            </a:endParaRPr>
          </a:p>
          <a:p>
            <a:endParaRPr lang="en-US" dirty="0"/>
          </a:p>
          <a:p>
            <a:pPr marL="342900" indent="-342900">
              <a:buFont typeface="Wingdings" panose="05000000000000000000" pitchFamily="2" charset="2"/>
              <a:buChar char="Ø"/>
            </a:pPr>
            <a:r>
              <a:rPr lang="en-US" dirty="0">
                <a:solidFill>
                  <a:schemeClr val="tx2"/>
                </a:solidFill>
              </a:rPr>
              <a:t>Background Check Process updates:</a:t>
            </a:r>
          </a:p>
          <a:p>
            <a:pPr marL="800100" lvl="1" indent="-342900">
              <a:buFont typeface="Arial" panose="020B0604020202020204" pitchFamily="34" charset="0"/>
              <a:buChar char="•"/>
            </a:pPr>
            <a:r>
              <a:rPr lang="en-US" dirty="0">
                <a:solidFill>
                  <a:schemeClr val="tx2"/>
                </a:solidFill>
              </a:rPr>
              <a:t>Individual Log ins</a:t>
            </a:r>
          </a:p>
          <a:p>
            <a:pPr marL="800100" lvl="1" indent="-342900">
              <a:buFont typeface="Arial" panose="020B0604020202020204" pitchFamily="34" charset="0"/>
              <a:buChar char="•"/>
            </a:pPr>
            <a:r>
              <a:rPr lang="en-US" dirty="0">
                <a:solidFill>
                  <a:schemeClr val="tx2"/>
                </a:solidFill>
              </a:rPr>
              <a:t>Quarterly Watch - Need accurate lists in VIRTUS</a:t>
            </a:r>
          </a:p>
          <a:p>
            <a:endParaRPr lang="en-US" dirty="0">
              <a:solidFill>
                <a:schemeClr val="tx2"/>
              </a:solidFill>
            </a:endParaRPr>
          </a:p>
          <a:p>
            <a:pPr marL="342900" indent="-342900">
              <a:buFont typeface="Wingdings" panose="05000000000000000000" pitchFamily="2" charset="2"/>
              <a:buChar char="Ø"/>
            </a:pPr>
            <a:r>
              <a:rPr lang="en-US" dirty="0">
                <a:solidFill>
                  <a:schemeClr val="tx2"/>
                </a:solidFill>
              </a:rPr>
              <a:t>VIRTUS – Sensitive Information</a:t>
            </a:r>
          </a:p>
          <a:p>
            <a:pPr marL="800100" lvl="1" indent="-342900">
              <a:buFont typeface="Arial" panose="020B0604020202020204" pitchFamily="34" charset="0"/>
              <a:buChar char="•"/>
            </a:pPr>
            <a:r>
              <a:rPr lang="en-US" dirty="0">
                <a:solidFill>
                  <a:schemeClr val="tx2"/>
                </a:solidFill>
              </a:rPr>
              <a:t>Public</a:t>
            </a:r>
          </a:p>
          <a:p>
            <a:pPr marL="800100" lvl="1" indent="-342900">
              <a:buFont typeface="Arial" panose="020B0604020202020204" pitchFamily="34" charset="0"/>
              <a:buChar char="•"/>
            </a:pPr>
            <a:r>
              <a:rPr lang="en-US" dirty="0">
                <a:solidFill>
                  <a:schemeClr val="tx2"/>
                </a:solidFill>
              </a:rPr>
              <a:t>Restrictions function</a:t>
            </a:r>
          </a:p>
        </p:txBody>
      </p:sp>
    </p:spTree>
    <p:extLst>
      <p:ext uri="{BB962C8B-B14F-4D97-AF65-F5344CB8AC3E}">
        <p14:creationId xmlns:p14="http://schemas.microsoft.com/office/powerpoint/2010/main" val="38949030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37F43-7698-8F4F-6AF9-01DDA7BED3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9C94AC-3AA8-8F0C-6B2E-E0C284AD78CB}"/>
              </a:ext>
            </a:extLst>
          </p:cNvPr>
          <p:cNvSpPr>
            <a:spLocks noGrp="1"/>
          </p:cNvSpPr>
          <p:nvPr>
            <p:ph type="title"/>
          </p:nvPr>
        </p:nvSpPr>
        <p:spPr>
          <a:xfrm>
            <a:off x="660400" y="463973"/>
            <a:ext cx="10515600" cy="1508760"/>
          </a:xfrm>
        </p:spPr>
        <p:txBody>
          <a:bodyPr/>
          <a:lstStyle/>
          <a:p>
            <a:r>
              <a:rPr lang="en-US" dirty="0"/>
              <a:t>Food for thought…</a:t>
            </a:r>
          </a:p>
        </p:txBody>
      </p:sp>
      <p:sp>
        <p:nvSpPr>
          <p:cNvPr id="3" name="Text Placeholder 2">
            <a:extLst>
              <a:ext uri="{FF2B5EF4-FFF2-40B4-BE49-F238E27FC236}">
                <a16:creationId xmlns:a16="http://schemas.microsoft.com/office/drawing/2014/main" id="{BC03395C-B1FF-5BD0-8548-F4F16C956D72}"/>
              </a:ext>
            </a:extLst>
          </p:cNvPr>
          <p:cNvSpPr>
            <a:spLocks noGrp="1"/>
          </p:cNvSpPr>
          <p:nvPr>
            <p:ph type="body" idx="1"/>
          </p:nvPr>
        </p:nvSpPr>
        <p:spPr>
          <a:xfrm>
            <a:off x="540774" y="2189043"/>
            <a:ext cx="10515600" cy="3498426"/>
          </a:xfrm>
        </p:spPr>
        <p:txBody>
          <a:bodyPr/>
          <a:lstStyle/>
          <a:p>
            <a:endParaRPr lang="en-US" dirty="0"/>
          </a:p>
          <a:p>
            <a:r>
              <a:rPr lang="en-US" dirty="0">
                <a:solidFill>
                  <a:schemeClr val="tx2"/>
                </a:solidFill>
              </a:rPr>
              <a:t>If a concern were raised about a church worker, would your parish or school be able to demonstrate that required safeguards were in place?</a:t>
            </a:r>
          </a:p>
          <a:p>
            <a:endParaRPr lang="en-US" dirty="0">
              <a:solidFill>
                <a:schemeClr val="tx2"/>
              </a:solidFill>
            </a:endParaRPr>
          </a:p>
          <a:p>
            <a:r>
              <a:rPr lang="en-US" dirty="0">
                <a:solidFill>
                  <a:schemeClr val="tx2"/>
                </a:solidFill>
              </a:rPr>
              <a:t>What are the risks or consequences if safe environment protocols are found lacking?  How is this explained?</a:t>
            </a:r>
          </a:p>
        </p:txBody>
      </p:sp>
    </p:spTree>
    <p:extLst>
      <p:ext uri="{BB962C8B-B14F-4D97-AF65-F5344CB8AC3E}">
        <p14:creationId xmlns:p14="http://schemas.microsoft.com/office/powerpoint/2010/main" val="10780937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752FD-008A-99C6-A362-FE1CB138084D}"/>
              </a:ext>
            </a:extLst>
          </p:cNvPr>
          <p:cNvSpPr>
            <a:spLocks noGrp="1"/>
          </p:cNvSpPr>
          <p:nvPr>
            <p:ph type="title"/>
          </p:nvPr>
        </p:nvSpPr>
        <p:spPr>
          <a:xfrm>
            <a:off x="369454" y="526704"/>
            <a:ext cx="10515600" cy="983827"/>
          </a:xfrm>
        </p:spPr>
        <p:txBody>
          <a:bodyPr/>
          <a:lstStyle/>
          <a:p>
            <a:r>
              <a:rPr lang="en-US" dirty="0"/>
              <a:t>Thank you…</a:t>
            </a:r>
          </a:p>
        </p:txBody>
      </p:sp>
      <p:sp>
        <p:nvSpPr>
          <p:cNvPr id="3" name="Text Placeholder 2">
            <a:extLst>
              <a:ext uri="{FF2B5EF4-FFF2-40B4-BE49-F238E27FC236}">
                <a16:creationId xmlns:a16="http://schemas.microsoft.com/office/drawing/2014/main" id="{8ADB722B-A2FE-31E6-DABD-E891E1B81AE1}"/>
              </a:ext>
            </a:extLst>
          </p:cNvPr>
          <p:cNvSpPr>
            <a:spLocks noGrp="1"/>
          </p:cNvSpPr>
          <p:nvPr>
            <p:ph type="body" idx="1"/>
          </p:nvPr>
        </p:nvSpPr>
        <p:spPr>
          <a:xfrm>
            <a:off x="255154" y="2057401"/>
            <a:ext cx="10515600" cy="2376948"/>
          </a:xfrm>
        </p:spPr>
        <p:txBody>
          <a:bodyPr>
            <a:normAutofit fontScale="92500" lnSpcReduction="20000"/>
          </a:bodyPr>
          <a:lstStyle/>
          <a:p>
            <a:r>
              <a:rPr lang="en-US" dirty="0">
                <a:solidFill>
                  <a:schemeClr val="tx2"/>
                </a:solidFill>
              </a:rPr>
              <a:t>The reports and annual audits gives us an opportunity to demonstrate that our safeguards are in place, but the real work happens throughout the year in our parishes and schools day to day and when an issue arises.</a:t>
            </a:r>
          </a:p>
          <a:p>
            <a:r>
              <a:rPr lang="en-US" dirty="0">
                <a:solidFill>
                  <a:schemeClr val="tx2"/>
                </a:solidFill>
              </a:rPr>
              <a:t>It happens when local leaders maintain accurate records, support their coordinators, make sure people are prepared, and respond appropriately to concerns. </a:t>
            </a:r>
          </a:p>
          <a:p>
            <a:endParaRPr lang="en-US" dirty="0">
              <a:solidFill>
                <a:schemeClr val="tx2"/>
              </a:solidFill>
            </a:endParaRPr>
          </a:p>
          <a:p>
            <a:r>
              <a:rPr lang="en-US" dirty="0">
                <a:solidFill>
                  <a:schemeClr val="tx2"/>
                </a:solidFill>
              </a:rPr>
              <a:t>Thank you for the care and attention you bring to this work.</a:t>
            </a:r>
          </a:p>
        </p:txBody>
      </p:sp>
    </p:spTree>
    <p:extLst>
      <p:ext uri="{BB962C8B-B14F-4D97-AF65-F5344CB8AC3E}">
        <p14:creationId xmlns:p14="http://schemas.microsoft.com/office/powerpoint/2010/main" val="21411643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9C7CD-7135-EE3E-1844-B8AF0C07A7CD}"/>
              </a:ext>
            </a:extLst>
          </p:cNvPr>
          <p:cNvSpPr>
            <a:spLocks noGrp="1"/>
          </p:cNvSpPr>
          <p:nvPr>
            <p:ph type="title"/>
          </p:nvPr>
        </p:nvSpPr>
        <p:spPr>
          <a:xfrm>
            <a:off x="626533" y="675640"/>
            <a:ext cx="10515600" cy="1508760"/>
          </a:xfrm>
        </p:spPr>
        <p:txBody>
          <a:bodyPr/>
          <a:lstStyle/>
          <a:p>
            <a:pPr algn="ctr"/>
            <a:r>
              <a:rPr lang="en-US" dirty="0"/>
              <a:t>Questions and Concerns </a:t>
            </a:r>
          </a:p>
        </p:txBody>
      </p:sp>
    </p:spTree>
    <p:extLst>
      <p:ext uri="{BB962C8B-B14F-4D97-AF65-F5344CB8AC3E}">
        <p14:creationId xmlns:p14="http://schemas.microsoft.com/office/powerpoint/2010/main" val="19820430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FCA2C-3548-EDC5-38C5-E2BC6C2F63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92E701-54D1-CB70-98EA-599B03CD090B}"/>
              </a:ext>
            </a:extLst>
          </p:cNvPr>
          <p:cNvSpPr>
            <a:spLocks noGrp="1"/>
          </p:cNvSpPr>
          <p:nvPr>
            <p:ph type="title"/>
          </p:nvPr>
        </p:nvSpPr>
        <p:spPr>
          <a:xfrm>
            <a:off x="914400" y="1786454"/>
            <a:ext cx="10515600" cy="1143000"/>
          </a:xfrm>
        </p:spPr>
        <p:txBody>
          <a:bodyPr>
            <a:noAutofit/>
          </a:bodyPr>
          <a:lstStyle/>
          <a:p>
            <a:pPr algn="ctr"/>
            <a:r>
              <a:rPr lang="en-US" sz="4000" i="1" dirty="0">
                <a:latin typeface="Garamond" panose="02020404030301010803" pitchFamily="18" charset="0"/>
              </a:rPr>
              <a:t>What is the difference between a Safety Team and Response Team?</a:t>
            </a:r>
          </a:p>
        </p:txBody>
      </p:sp>
    </p:spTree>
    <p:extLst>
      <p:ext uri="{BB962C8B-B14F-4D97-AF65-F5344CB8AC3E}">
        <p14:creationId xmlns:p14="http://schemas.microsoft.com/office/powerpoint/2010/main" val="1009124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06542-B06C-034B-8DDA-AF985DC59EC8}"/>
              </a:ext>
            </a:extLst>
          </p:cNvPr>
          <p:cNvSpPr>
            <a:spLocks noGrp="1"/>
          </p:cNvSpPr>
          <p:nvPr>
            <p:ph type="ctrTitle"/>
          </p:nvPr>
        </p:nvSpPr>
        <p:spPr>
          <a:xfrm>
            <a:off x="5257799" y="2514600"/>
            <a:ext cx="6400800" cy="960120"/>
          </a:xfrm>
        </p:spPr>
        <p:txBody>
          <a:bodyPr/>
          <a:lstStyle/>
          <a:p>
            <a:pPr algn="l"/>
            <a:r>
              <a:rPr lang="en-US" dirty="0">
                <a:ea typeface="Verdana" panose="020B0604030504040204" pitchFamily="34" charset="0"/>
                <a:cs typeface="Verdana" panose="020B0604030504040204" pitchFamily="34" charset="0"/>
              </a:rPr>
              <a:t>Safety &amp; Security</a:t>
            </a:r>
          </a:p>
        </p:txBody>
      </p:sp>
      <p:sp>
        <p:nvSpPr>
          <p:cNvPr id="3" name="Subtitle 2">
            <a:extLst>
              <a:ext uri="{FF2B5EF4-FFF2-40B4-BE49-F238E27FC236}">
                <a16:creationId xmlns:a16="http://schemas.microsoft.com/office/drawing/2014/main" id="{51006708-FE89-444B-A711-1B03FA4FB649}"/>
              </a:ext>
            </a:extLst>
          </p:cNvPr>
          <p:cNvSpPr>
            <a:spLocks noGrp="1"/>
          </p:cNvSpPr>
          <p:nvPr>
            <p:ph type="subTitle" idx="1"/>
          </p:nvPr>
        </p:nvSpPr>
        <p:spPr>
          <a:xfrm>
            <a:off x="5257800" y="3566160"/>
            <a:ext cx="6400800" cy="1828800"/>
          </a:xfrm>
        </p:spPr>
        <p:txBody>
          <a:bodyPr/>
          <a:lstStyle/>
          <a:p>
            <a:pPr algn="l"/>
            <a:r>
              <a:rPr lang="en-US" dirty="0">
                <a:ea typeface="Verdana" panose="020B0604030504040204" pitchFamily="34" charset="0"/>
                <a:cs typeface="Verdana" panose="020B0604030504040204" pitchFamily="34" charset="0"/>
              </a:rPr>
              <a:t>Risk Management Day</a:t>
            </a:r>
          </a:p>
          <a:p>
            <a:pPr algn="l"/>
            <a:r>
              <a:rPr lang="en-US" dirty="0">
                <a:ea typeface="Verdana" panose="020B0604030504040204" pitchFamily="34" charset="0"/>
                <a:cs typeface="Verdana" panose="020B0604030504040204" pitchFamily="34" charset="0"/>
              </a:rPr>
              <a:t>Dn. Mike Daly, Dir. of Safety &amp; Security</a:t>
            </a:r>
          </a:p>
        </p:txBody>
      </p:sp>
    </p:spTree>
    <p:extLst>
      <p:ext uri="{BB962C8B-B14F-4D97-AF65-F5344CB8AC3E}">
        <p14:creationId xmlns:p14="http://schemas.microsoft.com/office/powerpoint/2010/main" val="23964232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91764-5525-7549-AC70-A571E3485D96}"/>
              </a:ext>
            </a:extLst>
          </p:cNvPr>
          <p:cNvSpPr>
            <a:spLocks noGrp="1"/>
          </p:cNvSpPr>
          <p:nvPr>
            <p:ph type="title"/>
          </p:nvPr>
        </p:nvSpPr>
        <p:spPr>
          <a:xfrm>
            <a:off x="1417320" y="365760"/>
            <a:ext cx="9829800" cy="1325563"/>
          </a:xfrm>
        </p:spPr>
        <p:txBody>
          <a:bodyPr/>
          <a:lstStyle/>
          <a:p>
            <a:r>
              <a:rPr lang="en-US" dirty="0">
                <a:ea typeface="Verdana" panose="020B0604030504040204" pitchFamily="34" charset="0"/>
              </a:rPr>
              <a:t>Purpose &amp; Goal</a:t>
            </a:r>
          </a:p>
        </p:txBody>
      </p:sp>
      <p:sp>
        <p:nvSpPr>
          <p:cNvPr id="3" name="Content Placeholder 2">
            <a:extLst>
              <a:ext uri="{FF2B5EF4-FFF2-40B4-BE49-F238E27FC236}">
                <a16:creationId xmlns:a16="http://schemas.microsoft.com/office/drawing/2014/main" id="{88AC1C68-0844-B94F-B346-73F9CF2DF38D}"/>
              </a:ext>
            </a:extLst>
          </p:cNvPr>
          <p:cNvSpPr>
            <a:spLocks noGrp="1"/>
          </p:cNvSpPr>
          <p:nvPr>
            <p:ph idx="1"/>
          </p:nvPr>
        </p:nvSpPr>
        <p:spPr>
          <a:xfrm>
            <a:off x="3685033" y="5486399"/>
            <a:ext cx="9418319" cy="1234441"/>
          </a:xfrm>
        </p:spPr>
        <p:txBody>
          <a:bodyPr>
            <a:normAutofit/>
          </a:bodyPr>
          <a:lstStyle/>
          <a:p>
            <a:pPr marL="0" indent="0" algn="ctr">
              <a:buNone/>
            </a:pPr>
            <a:r>
              <a:rPr lang="en-US" dirty="0">
                <a:solidFill>
                  <a:schemeClr val="tx2"/>
                </a:solidFill>
              </a:rPr>
              <a:t>What would you say you do, here?</a:t>
            </a:r>
          </a:p>
        </p:txBody>
      </p:sp>
      <p:cxnSp>
        <p:nvCxnSpPr>
          <p:cNvPr id="5" name="Straight Connector 4">
            <a:extLst>
              <a:ext uri="{FF2B5EF4-FFF2-40B4-BE49-F238E27FC236}">
                <a16:creationId xmlns:a16="http://schemas.microsoft.com/office/drawing/2014/main" id="{15793076-9328-4F43-97F8-3EEE47725F09}"/>
              </a:ext>
            </a:extLst>
          </p:cNvPr>
          <p:cNvCxnSpPr>
            <a:cxnSpLocks/>
          </p:cNvCxnSpPr>
          <p:nvPr/>
        </p:nvCxnSpPr>
        <p:spPr>
          <a:xfrm>
            <a:off x="1417320" y="1371600"/>
            <a:ext cx="9829800" cy="0"/>
          </a:xfrm>
          <a:prstGeom prst="line">
            <a:avLst/>
          </a:prstGeom>
          <a:ln w="12700">
            <a:solidFill>
              <a:schemeClr val="accent1"/>
            </a:solidFill>
          </a:ln>
        </p:spPr>
        <p:style>
          <a:lnRef idx="3">
            <a:schemeClr val="accent2"/>
          </a:lnRef>
          <a:fillRef idx="0">
            <a:schemeClr val="accent2"/>
          </a:fillRef>
          <a:effectRef idx="2">
            <a:schemeClr val="accent2"/>
          </a:effectRef>
          <a:fontRef idx="minor">
            <a:schemeClr val="tx1"/>
          </a:fontRef>
        </p:style>
      </p:cxnSp>
      <p:sp>
        <p:nvSpPr>
          <p:cNvPr id="8" name="TextBox 7">
            <a:extLst>
              <a:ext uri="{FF2B5EF4-FFF2-40B4-BE49-F238E27FC236}">
                <a16:creationId xmlns:a16="http://schemas.microsoft.com/office/drawing/2014/main" id="{C5B207A8-3EB6-C846-A81D-FA5A487476A7}"/>
              </a:ext>
            </a:extLst>
          </p:cNvPr>
          <p:cNvSpPr txBox="1"/>
          <p:nvPr/>
        </p:nvSpPr>
        <p:spPr>
          <a:xfrm>
            <a:off x="1828800" y="1690687"/>
            <a:ext cx="2972775" cy="2585323"/>
          </a:xfrm>
          <a:prstGeom prst="rect">
            <a:avLst/>
          </a:prstGeom>
          <a:noFill/>
        </p:spPr>
        <p:txBody>
          <a:bodyPr wrap="square" rtlCol="0">
            <a:spAutoFit/>
          </a:bodyPr>
          <a:lstStyle/>
          <a:p>
            <a:pPr lvl="0">
              <a:defRPr>
                <a:solidFill>
                  <a:srgbClr val="000000"/>
                </a:solidFill>
              </a:defRPr>
            </a:pPr>
            <a:r>
              <a:rPr lang="en-US" dirty="0">
                <a:latin typeface="Montserrat" pitchFamily="2" charset="77"/>
                <a:cs typeface="Lato Medium" panose="020F0602020204030203" pitchFamily="34" charset="0"/>
              </a:rPr>
              <a:t>Assist all parishes, schools and AoD apostolates with the development of standard plans to prepare for, respond to, and recover from all types of incidents, small and big.</a:t>
            </a:r>
          </a:p>
        </p:txBody>
      </p:sp>
      <p:pic>
        <p:nvPicPr>
          <p:cNvPr id="4" name="Picture 3" descr="The Office Space Bobs Plot No One Ever Talks About Is Genius | GIANT ...">
            <a:extLst>
              <a:ext uri="{FF2B5EF4-FFF2-40B4-BE49-F238E27FC236}">
                <a16:creationId xmlns:a16="http://schemas.microsoft.com/office/drawing/2014/main" id="{6341578D-8C18-402D-ED1C-47BCE454D26A}"/>
              </a:ext>
            </a:extLst>
          </p:cNvPr>
          <p:cNvPicPr>
            <a:picLocks noChangeAspect="1"/>
          </p:cNvPicPr>
          <p:nvPr/>
        </p:nvPicPr>
        <p:blipFill>
          <a:blip r:embed="rId2"/>
          <a:stretch>
            <a:fillRect/>
          </a:stretch>
        </p:blipFill>
        <p:spPr>
          <a:xfrm>
            <a:off x="4873752" y="1394460"/>
            <a:ext cx="7233920" cy="4069080"/>
          </a:xfrm>
          <a:prstGeom prst="rect">
            <a:avLst/>
          </a:prstGeom>
        </p:spPr>
      </p:pic>
    </p:spTree>
    <p:extLst>
      <p:ext uri="{BB962C8B-B14F-4D97-AF65-F5344CB8AC3E}">
        <p14:creationId xmlns:p14="http://schemas.microsoft.com/office/powerpoint/2010/main" val="23401790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A5BB591-9937-C84B-8E22-766B1E48C7CB}"/>
              </a:ext>
            </a:extLst>
          </p:cNvPr>
          <p:cNvCxnSpPr>
            <a:cxnSpLocks/>
          </p:cNvCxnSpPr>
          <p:nvPr/>
        </p:nvCxnSpPr>
        <p:spPr>
          <a:xfrm>
            <a:off x="5943600" y="1371600"/>
            <a:ext cx="5715000" cy="0"/>
          </a:xfrm>
          <a:prstGeom prst="line">
            <a:avLst/>
          </a:prstGeom>
          <a:ln w="12700">
            <a:solidFill>
              <a:schemeClr val="accent1"/>
            </a:solidFill>
          </a:ln>
        </p:spPr>
        <p:style>
          <a:lnRef idx="3">
            <a:schemeClr val="accent2"/>
          </a:lnRef>
          <a:fillRef idx="0">
            <a:schemeClr val="accent2"/>
          </a:fillRef>
          <a:effectRef idx="2">
            <a:schemeClr val="accent2"/>
          </a:effectRef>
          <a:fontRef idx="minor">
            <a:schemeClr val="tx1"/>
          </a:fontRef>
        </p:style>
      </p:cxnSp>
      <p:sp>
        <p:nvSpPr>
          <p:cNvPr id="2" name="Title 1">
            <a:extLst>
              <a:ext uri="{FF2B5EF4-FFF2-40B4-BE49-F238E27FC236}">
                <a16:creationId xmlns:a16="http://schemas.microsoft.com/office/drawing/2014/main" id="{011F30F8-1606-3F4A-A15A-B6DD62AAFE39}"/>
              </a:ext>
            </a:extLst>
          </p:cNvPr>
          <p:cNvSpPr>
            <a:spLocks noGrp="1"/>
          </p:cNvSpPr>
          <p:nvPr>
            <p:ph type="title"/>
          </p:nvPr>
        </p:nvSpPr>
        <p:spPr>
          <a:xfrm>
            <a:off x="5943600" y="365125"/>
            <a:ext cx="5715000" cy="1325563"/>
          </a:xfrm>
        </p:spPr>
        <p:txBody>
          <a:bodyPr/>
          <a:lstStyle/>
          <a:p>
            <a:r>
              <a:rPr lang="en-US" dirty="0"/>
              <a:t>All-Hazards includes….</a:t>
            </a:r>
          </a:p>
        </p:txBody>
      </p:sp>
      <p:sp>
        <p:nvSpPr>
          <p:cNvPr id="5" name="Rectangle 4">
            <a:extLst>
              <a:ext uri="{FF2B5EF4-FFF2-40B4-BE49-F238E27FC236}">
                <a16:creationId xmlns:a16="http://schemas.microsoft.com/office/drawing/2014/main" id="{6C3B1203-7C90-8644-A2DD-38DD3F6A5B14}"/>
              </a:ext>
            </a:extLst>
          </p:cNvPr>
          <p:cNvSpPr/>
          <p:nvPr/>
        </p:nvSpPr>
        <p:spPr>
          <a:xfrm>
            <a:off x="5943600" y="1828800"/>
            <a:ext cx="5715000" cy="2585323"/>
          </a:xfrm>
          <a:prstGeom prst="rect">
            <a:avLst/>
          </a:prstGeom>
        </p:spPr>
        <p:txBody>
          <a:bodyPr>
            <a:spAutoFit/>
          </a:bodyPr>
          <a:lstStyle/>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Medical incidents</a:t>
            </a: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Suspicious incidents</a:t>
            </a: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Disturbances</a:t>
            </a: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Property crimes</a:t>
            </a: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Person crimes</a:t>
            </a:r>
          </a:p>
          <a:p>
            <a:pPr marL="285750" indent="-285750">
              <a:buFont typeface="Arial" panose="020B0604020202020204" pitchFamily="34" charset="0"/>
              <a:buChar char="•"/>
              <a:defRPr>
                <a:solidFill>
                  <a:srgbClr val="000000"/>
                </a:solidFill>
              </a:defRPr>
            </a:pPr>
            <a:endParaRPr lang="en-US" dirty="0">
              <a:latin typeface="Montserrat" pitchFamily="2" charset="77"/>
              <a:cs typeface="Lato Medium" panose="020F0602020204030203" pitchFamily="34" charset="0"/>
            </a:endParaRP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Irregular or large events</a:t>
            </a: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Construction &amp; renovations</a:t>
            </a: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Many more…</a:t>
            </a:r>
          </a:p>
        </p:txBody>
      </p:sp>
      <p:pic>
        <p:nvPicPr>
          <p:cNvPr id="7" name="Picture 6" descr="Cathedral Basilica of the Immaculate Conception in Denver, Colorado ...">
            <a:extLst>
              <a:ext uri="{FF2B5EF4-FFF2-40B4-BE49-F238E27FC236}">
                <a16:creationId xmlns:a16="http://schemas.microsoft.com/office/drawing/2014/main" id="{2FBC3129-BA4C-D47C-49A0-299E1ABEE2A5}"/>
              </a:ext>
            </a:extLst>
          </p:cNvPr>
          <p:cNvPicPr>
            <a:picLocks noChangeAspect="1"/>
          </p:cNvPicPr>
          <p:nvPr/>
        </p:nvPicPr>
        <p:blipFill>
          <a:blip r:embed="rId2"/>
          <a:stretch>
            <a:fillRect/>
          </a:stretch>
        </p:blipFill>
        <p:spPr>
          <a:xfrm>
            <a:off x="150876" y="109728"/>
            <a:ext cx="4384548" cy="6618186"/>
          </a:xfrm>
          <a:prstGeom prst="rect">
            <a:avLst/>
          </a:prstGeom>
        </p:spPr>
      </p:pic>
    </p:spTree>
    <p:extLst>
      <p:ext uri="{BB962C8B-B14F-4D97-AF65-F5344CB8AC3E}">
        <p14:creationId xmlns:p14="http://schemas.microsoft.com/office/powerpoint/2010/main" val="11753949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2A932-D8D1-224A-940A-818D3C73C9B4}"/>
              </a:ext>
            </a:extLst>
          </p:cNvPr>
          <p:cNvSpPr>
            <a:spLocks noGrp="1"/>
          </p:cNvSpPr>
          <p:nvPr>
            <p:ph type="title"/>
          </p:nvPr>
        </p:nvSpPr>
        <p:spPr>
          <a:xfrm>
            <a:off x="7118101" y="0"/>
            <a:ext cx="4572000" cy="2286000"/>
          </a:xfrm>
        </p:spPr>
        <p:txBody>
          <a:bodyPr>
            <a:normAutofit/>
          </a:bodyPr>
          <a:lstStyle/>
          <a:p>
            <a:r>
              <a:rPr lang="en-US" sz="4200" dirty="0"/>
              <a:t>Steps to Develop Safety &amp; Security</a:t>
            </a:r>
            <a:br>
              <a:rPr lang="en-US" sz="4200" dirty="0"/>
            </a:br>
            <a:r>
              <a:rPr lang="en-US" sz="4200" dirty="0"/>
              <a:t>Plan</a:t>
            </a:r>
          </a:p>
        </p:txBody>
      </p:sp>
      <p:pic>
        <p:nvPicPr>
          <p:cNvPr id="8" name="Picture 7">
            <a:extLst>
              <a:ext uri="{FF2B5EF4-FFF2-40B4-BE49-F238E27FC236}">
                <a16:creationId xmlns:a16="http://schemas.microsoft.com/office/drawing/2014/main" id="{C9BD4CA0-E4E0-38F9-1B39-6B85FDD4D59E}"/>
              </a:ext>
            </a:extLst>
          </p:cNvPr>
          <p:cNvPicPr>
            <a:picLocks noChangeAspect="1"/>
          </p:cNvPicPr>
          <p:nvPr/>
        </p:nvPicPr>
        <p:blipFill>
          <a:blip r:embed="rId2"/>
          <a:stretch>
            <a:fillRect/>
          </a:stretch>
        </p:blipFill>
        <p:spPr>
          <a:xfrm>
            <a:off x="0" y="0"/>
            <a:ext cx="6701950" cy="6858000"/>
          </a:xfrm>
          <a:prstGeom prst="rect">
            <a:avLst/>
          </a:prstGeom>
        </p:spPr>
      </p:pic>
    </p:spTree>
    <p:extLst>
      <p:ext uri="{BB962C8B-B14F-4D97-AF65-F5344CB8AC3E}">
        <p14:creationId xmlns:p14="http://schemas.microsoft.com/office/powerpoint/2010/main" val="18909115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40820-620F-D644-A102-B6C5052A4305}"/>
              </a:ext>
            </a:extLst>
          </p:cNvPr>
          <p:cNvSpPr>
            <a:spLocks noGrp="1"/>
          </p:cNvSpPr>
          <p:nvPr>
            <p:ph type="title"/>
          </p:nvPr>
        </p:nvSpPr>
        <p:spPr/>
        <p:txBody>
          <a:bodyPr/>
          <a:lstStyle/>
          <a:p>
            <a:r>
              <a:rPr lang="en-US" dirty="0"/>
              <a:t>Safety Team Development</a:t>
            </a:r>
          </a:p>
        </p:txBody>
      </p:sp>
      <p:cxnSp>
        <p:nvCxnSpPr>
          <p:cNvPr id="3" name="Straight Connector 2">
            <a:extLst>
              <a:ext uri="{FF2B5EF4-FFF2-40B4-BE49-F238E27FC236}">
                <a16:creationId xmlns:a16="http://schemas.microsoft.com/office/drawing/2014/main" id="{CF0EE65D-8C94-1F43-91DC-A442A72B524F}"/>
              </a:ext>
            </a:extLst>
          </p:cNvPr>
          <p:cNvCxnSpPr/>
          <p:nvPr/>
        </p:nvCxnSpPr>
        <p:spPr>
          <a:xfrm>
            <a:off x="1417320" y="1371600"/>
            <a:ext cx="98298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1E158DB-3424-4703-EF7C-B61B9247C504}"/>
              </a:ext>
            </a:extLst>
          </p:cNvPr>
          <p:cNvSpPr txBox="1"/>
          <p:nvPr/>
        </p:nvSpPr>
        <p:spPr>
          <a:xfrm>
            <a:off x="2468880" y="1582340"/>
            <a:ext cx="7167347" cy="4524315"/>
          </a:xfrm>
          <a:prstGeom prst="rect">
            <a:avLst/>
          </a:prstGeom>
          <a:noFill/>
        </p:spPr>
        <p:txBody>
          <a:bodyPr wrap="none" rtlCol="0">
            <a:spAutoFit/>
          </a:bodyPr>
          <a:lstStyle/>
          <a:p>
            <a:pPr marL="285750" indent="-285750">
              <a:buFont typeface="Wingdings" panose="05000000000000000000" pitchFamily="2" charset="2"/>
              <a:buChar char="Ø"/>
            </a:pPr>
            <a:r>
              <a:rPr lang="en-US" dirty="0">
                <a:solidFill>
                  <a:schemeClr val="tx2"/>
                </a:solidFill>
              </a:rPr>
              <a:t>Purpose and size of a Safety Team</a:t>
            </a:r>
          </a:p>
          <a:p>
            <a:pPr marL="742950" lvl="1" indent="-285750">
              <a:buFont typeface="Arial" panose="020B0604020202020204" pitchFamily="34" charset="0"/>
              <a:buChar char="•"/>
            </a:pPr>
            <a:r>
              <a:rPr lang="en-US" dirty="0">
                <a:solidFill>
                  <a:schemeClr val="tx2"/>
                </a:solidFill>
              </a:rPr>
              <a:t>Develop culture of awareness and preparedness</a:t>
            </a:r>
          </a:p>
          <a:p>
            <a:pPr marL="742950" lvl="1" indent="-285750">
              <a:buFont typeface="Arial" panose="020B0604020202020204" pitchFamily="34" charset="0"/>
              <a:buChar char="•"/>
            </a:pPr>
            <a:r>
              <a:rPr lang="en-US" dirty="0">
                <a:solidFill>
                  <a:schemeClr val="tx2"/>
                </a:solidFill>
              </a:rPr>
              <a:t>3-7, depending on size of parish</a:t>
            </a:r>
          </a:p>
          <a:p>
            <a:pPr marL="742950" lvl="1" indent="-285750">
              <a:buFont typeface="Arial" panose="020B0604020202020204" pitchFamily="34" charset="0"/>
              <a:buChar char="•"/>
            </a:pPr>
            <a:r>
              <a:rPr lang="en-US" dirty="0">
                <a:solidFill>
                  <a:schemeClr val="tx2"/>
                </a:solidFill>
              </a:rPr>
              <a:t>Parish with a school – 1 team</a:t>
            </a:r>
          </a:p>
          <a:p>
            <a:pPr marL="285750" indent="-285750">
              <a:buFont typeface="Wingdings" panose="05000000000000000000" pitchFamily="2" charset="2"/>
              <a:buChar char="Ø"/>
            </a:pPr>
            <a:r>
              <a:rPr lang="en-US" dirty="0">
                <a:solidFill>
                  <a:schemeClr val="tx2"/>
                </a:solidFill>
              </a:rPr>
              <a:t>Who make good team members – may include</a:t>
            </a:r>
          </a:p>
          <a:p>
            <a:pPr marL="742950" lvl="1" indent="-285750">
              <a:buFont typeface="Arial" panose="020B0604020202020204" pitchFamily="34" charset="0"/>
              <a:buChar char="•"/>
            </a:pPr>
            <a:r>
              <a:rPr lang="en-US" dirty="0">
                <a:solidFill>
                  <a:schemeClr val="tx2"/>
                </a:solidFill>
              </a:rPr>
              <a:t>Clergy</a:t>
            </a:r>
          </a:p>
          <a:p>
            <a:pPr marL="742950" lvl="1" indent="-285750">
              <a:buFont typeface="Arial" panose="020B0604020202020204" pitchFamily="34" charset="0"/>
              <a:buChar char="•"/>
            </a:pPr>
            <a:r>
              <a:rPr lang="en-US" dirty="0">
                <a:solidFill>
                  <a:schemeClr val="tx2"/>
                </a:solidFill>
              </a:rPr>
              <a:t>Staff</a:t>
            </a:r>
          </a:p>
          <a:p>
            <a:pPr marL="742950" lvl="1" indent="-285750">
              <a:buFont typeface="Arial" panose="020B0604020202020204" pitchFamily="34" charset="0"/>
              <a:buChar char="•"/>
            </a:pPr>
            <a:r>
              <a:rPr lang="en-US" dirty="0">
                <a:solidFill>
                  <a:schemeClr val="tx2"/>
                </a:solidFill>
              </a:rPr>
              <a:t>Faculty</a:t>
            </a:r>
          </a:p>
          <a:p>
            <a:pPr marL="742950" lvl="1" indent="-285750">
              <a:buFont typeface="Arial" panose="020B0604020202020204" pitchFamily="34" charset="0"/>
              <a:buChar char="•"/>
            </a:pPr>
            <a:r>
              <a:rPr lang="en-US" dirty="0">
                <a:solidFill>
                  <a:schemeClr val="tx2"/>
                </a:solidFill>
              </a:rPr>
              <a:t>Maintenance</a:t>
            </a:r>
          </a:p>
          <a:p>
            <a:pPr marL="742950" lvl="1" indent="-285750">
              <a:buFont typeface="Arial" panose="020B0604020202020204" pitchFamily="34" charset="0"/>
              <a:buChar char="•"/>
            </a:pPr>
            <a:r>
              <a:rPr lang="en-US" dirty="0">
                <a:solidFill>
                  <a:schemeClr val="tx2"/>
                </a:solidFill>
              </a:rPr>
              <a:t>IT</a:t>
            </a:r>
          </a:p>
          <a:p>
            <a:pPr marL="742950" lvl="1" indent="-285750">
              <a:buFont typeface="Arial" panose="020B0604020202020204" pitchFamily="34" charset="0"/>
              <a:buChar char="•"/>
            </a:pPr>
            <a:r>
              <a:rPr lang="en-US" dirty="0">
                <a:solidFill>
                  <a:schemeClr val="tx2"/>
                </a:solidFill>
              </a:rPr>
              <a:t>First Responder</a:t>
            </a:r>
          </a:p>
          <a:p>
            <a:pPr marL="742950" lvl="1" indent="-285750">
              <a:buFont typeface="Arial" panose="020B0604020202020204" pitchFamily="34" charset="0"/>
              <a:buChar char="•"/>
            </a:pPr>
            <a:r>
              <a:rPr lang="en-US" dirty="0">
                <a:solidFill>
                  <a:schemeClr val="tx2"/>
                </a:solidFill>
              </a:rPr>
              <a:t>Parishioner</a:t>
            </a:r>
          </a:p>
          <a:p>
            <a:pPr marL="285750" indent="-285750">
              <a:buFont typeface="Wingdings" panose="05000000000000000000" pitchFamily="2" charset="2"/>
              <a:buChar char="Ø"/>
            </a:pPr>
            <a:r>
              <a:rPr lang="en-US" dirty="0">
                <a:solidFill>
                  <a:schemeClr val="tx2"/>
                </a:solidFill>
              </a:rPr>
              <a:t>Typical team tasks</a:t>
            </a:r>
          </a:p>
          <a:p>
            <a:pPr marL="742950" lvl="1" indent="-285750">
              <a:buFont typeface="Arial" panose="020B0604020202020204" pitchFamily="34" charset="0"/>
              <a:buChar char="•"/>
            </a:pPr>
            <a:r>
              <a:rPr lang="en-US" dirty="0">
                <a:solidFill>
                  <a:schemeClr val="tx2"/>
                </a:solidFill>
              </a:rPr>
              <a:t>Develop and maintain EOP</a:t>
            </a:r>
          </a:p>
          <a:p>
            <a:pPr marL="742950" lvl="1" indent="-285750">
              <a:buFont typeface="Arial" panose="020B0604020202020204" pitchFamily="34" charset="0"/>
              <a:buChar char="•"/>
            </a:pPr>
            <a:r>
              <a:rPr lang="en-US" dirty="0">
                <a:solidFill>
                  <a:schemeClr val="tx2"/>
                </a:solidFill>
              </a:rPr>
              <a:t>Participate in safety assessments</a:t>
            </a:r>
          </a:p>
          <a:p>
            <a:pPr marL="742950" lvl="1" indent="-285750">
              <a:buFont typeface="Arial" panose="020B0604020202020204" pitchFamily="34" charset="0"/>
              <a:buChar char="•"/>
            </a:pPr>
            <a:r>
              <a:rPr lang="en-US" dirty="0">
                <a:solidFill>
                  <a:schemeClr val="tx2"/>
                </a:solidFill>
              </a:rPr>
              <a:t>Ensure preventative maintenance is identified and completed</a:t>
            </a:r>
          </a:p>
        </p:txBody>
      </p:sp>
    </p:spTree>
    <p:extLst>
      <p:ext uri="{BB962C8B-B14F-4D97-AF65-F5344CB8AC3E}">
        <p14:creationId xmlns:p14="http://schemas.microsoft.com/office/powerpoint/2010/main" val="20685520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08144-9B5C-AF4D-992A-BD17BBB39F47}"/>
              </a:ext>
            </a:extLst>
          </p:cNvPr>
          <p:cNvSpPr>
            <a:spLocks noGrp="1"/>
          </p:cNvSpPr>
          <p:nvPr>
            <p:ph type="title"/>
          </p:nvPr>
        </p:nvSpPr>
        <p:spPr>
          <a:xfrm>
            <a:off x="1828800" y="3090673"/>
            <a:ext cx="9418320" cy="1325880"/>
          </a:xfrm>
        </p:spPr>
        <p:txBody>
          <a:bodyPr/>
          <a:lstStyle/>
          <a:p>
            <a:r>
              <a:rPr lang="en-US" dirty="0"/>
              <a:t>Emergency Operations Plan</a:t>
            </a:r>
          </a:p>
        </p:txBody>
      </p:sp>
      <p:sp>
        <p:nvSpPr>
          <p:cNvPr id="3" name="TextBox 2">
            <a:extLst>
              <a:ext uri="{FF2B5EF4-FFF2-40B4-BE49-F238E27FC236}">
                <a16:creationId xmlns:a16="http://schemas.microsoft.com/office/drawing/2014/main" id="{8AFE81FB-BFDA-2F4E-A644-61CBCF677C31}"/>
              </a:ext>
            </a:extLst>
          </p:cNvPr>
          <p:cNvSpPr txBox="1"/>
          <p:nvPr/>
        </p:nvSpPr>
        <p:spPr>
          <a:xfrm>
            <a:off x="1828800" y="4123944"/>
            <a:ext cx="9418320" cy="2031325"/>
          </a:xfrm>
          <a:prstGeom prst="rect">
            <a:avLst/>
          </a:prstGeom>
          <a:noFill/>
        </p:spPr>
        <p:txBody>
          <a:bodyPr wrap="square" rtlCol="0">
            <a:spAutoFit/>
          </a:bodyPr>
          <a:lstStyle/>
          <a:p>
            <a:pPr>
              <a:defRPr>
                <a:solidFill>
                  <a:srgbClr val="000000"/>
                </a:solidFill>
              </a:defRPr>
            </a:pPr>
            <a:r>
              <a:rPr lang="en-US" dirty="0">
                <a:latin typeface="Montserrat" pitchFamily="2" charset="77"/>
                <a:cs typeface="Lato Medium" panose="020F0602020204030203" pitchFamily="34" charset="0"/>
              </a:rPr>
              <a:t>Structured, all-hazards framework that outlines how the parish/school/apostolate will prepare for, respond to, and recover from emergencies, including roles and responsibilities, and written policies.</a:t>
            </a: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Who’s in charge and make decisions?</a:t>
            </a: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Who responds and how?</a:t>
            </a: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Who communicates the messages?</a:t>
            </a: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Training expectations</a:t>
            </a:r>
          </a:p>
        </p:txBody>
      </p:sp>
      <p:cxnSp>
        <p:nvCxnSpPr>
          <p:cNvPr id="7" name="Straight Connector 6">
            <a:extLst>
              <a:ext uri="{FF2B5EF4-FFF2-40B4-BE49-F238E27FC236}">
                <a16:creationId xmlns:a16="http://schemas.microsoft.com/office/drawing/2014/main" id="{F716E1FD-E72F-9648-BEB9-A1D44F48C7F0}"/>
              </a:ext>
            </a:extLst>
          </p:cNvPr>
          <p:cNvCxnSpPr>
            <a:cxnSpLocks/>
          </p:cNvCxnSpPr>
          <p:nvPr/>
        </p:nvCxnSpPr>
        <p:spPr>
          <a:xfrm>
            <a:off x="1938528" y="4114800"/>
            <a:ext cx="941832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4" name="Picture 3" descr="FREE 10+ Emergency Operations Plan Samples in PDF">
            <a:extLst>
              <a:ext uri="{FF2B5EF4-FFF2-40B4-BE49-F238E27FC236}">
                <a16:creationId xmlns:a16="http://schemas.microsoft.com/office/drawing/2014/main" id="{C36649D5-2454-5177-C5DC-F589AEB71FEB}"/>
              </a:ext>
            </a:extLst>
          </p:cNvPr>
          <p:cNvPicPr>
            <a:picLocks noChangeAspect="1"/>
          </p:cNvPicPr>
          <p:nvPr/>
        </p:nvPicPr>
        <p:blipFill>
          <a:blip r:embed="rId2"/>
          <a:stretch>
            <a:fillRect/>
          </a:stretch>
        </p:blipFill>
        <p:spPr>
          <a:xfrm>
            <a:off x="3912959" y="61806"/>
            <a:ext cx="4366082" cy="2909994"/>
          </a:xfrm>
          <a:prstGeom prst="rect">
            <a:avLst/>
          </a:prstGeom>
        </p:spPr>
      </p:pic>
    </p:spTree>
    <p:extLst>
      <p:ext uri="{BB962C8B-B14F-4D97-AF65-F5344CB8AC3E}">
        <p14:creationId xmlns:p14="http://schemas.microsoft.com/office/powerpoint/2010/main" val="30602110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451F2-8D24-62B6-0E73-A4D6C90092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4FE271-4EDA-301A-2E59-0B140AA97CC2}"/>
              </a:ext>
            </a:extLst>
          </p:cNvPr>
          <p:cNvSpPr>
            <a:spLocks noGrp="1"/>
          </p:cNvSpPr>
          <p:nvPr>
            <p:ph type="title"/>
          </p:nvPr>
        </p:nvSpPr>
        <p:spPr>
          <a:xfrm>
            <a:off x="1828800" y="3090673"/>
            <a:ext cx="9418320" cy="1325880"/>
          </a:xfrm>
        </p:spPr>
        <p:txBody>
          <a:bodyPr/>
          <a:lstStyle/>
          <a:p>
            <a:r>
              <a:rPr lang="en-US" dirty="0"/>
              <a:t>Reporting of Incidents</a:t>
            </a:r>
          </a:p>
        </p:txBody>
      </p:sp>
      <p:sp>
        <p:nvSpPr>
          <p:cNvPr id="3" name="TextBox 2">
            <a:extLst>
              <a:ext uri="{FF2B5EF4-FFF2-40B4-BE49-F238E27FC236}">
                <a16:creationId xmlns:a16="http://schemas.microsoft.com/office/drawing/2014/main" id="{2848C0D0-8BEF-7440-0ACE-D2EC7CA63282}"/>
              </a:ext>
            </a:extLst>
          </p:cNvPr>
          <p:cNvSpPr txBox="1"/>
          <p:nvPr/>
        </p:nvSpPr>
        <p:spPr>
          <a:xfrm>
            <a:off x="1828800" y="4123944"/>
            <a:ext cx="9418320" cy="1754326"/>
          </a:xfrm>
          <a:prstGeom prst="rect">
            <a:avLst/>
          </a:prstGeom>
          <a:noFill/>
        </p:spPr>
        <p:txBody>
          <a:bodyPr wrap="square" rtlCol="0">
            <a:spAutoFit/>
          </a:bodyPr>
          <a:lstStyle/>
          <a:p>
            <a:pPr>
              <a:defRPr>
                <a:solidFill>
                  <a:srgbClr val="000000"/>
                </a:solidFill>
              </a:defRPr>
            </a:pPr>
            <a:r>
              <a:rPr lang="en-US" dirty="0">
                <a:latin typeface="Montserrat" pitchFamily="2" charset="77"/>
                <a:cs typeface="Lato Medium" panose="020F0602020204030203" pitchFamily="34" charset="0"/>
              </a:rPr>
              <a:t>Who completes this report?</a:t>
            </a: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Pastors</a:t>
            </a: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Business Managers</a:t>
            </a: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Principal</a:t>
            </a:r>
          </a:p>
          <a:p>
            <a:pPr marL="285750" indent="-285750">
              <a:buFont typeface="Arial" panose="020B0604020202020204" pitchFamily="34" charset="0"/>
              <a:buChar char="•"/>
              <a:defRPr>
                <a:solidFill>
                  <a:srgbClr val="000000"/>
                </a:solidFill>
              </a:defRPr>
            </a:pPr>
            <a:r>
              <a:rPr lang="en-US" dirty="0">
                <a:latin typeface="Montserrat" pitchFamily="2" charset="77"/>
                <a:cs typeface="Lato Medium" panose="020F0602020204030203" pitchFamily="34" charset="0"/>
              </a:rPr>
              <a:t>Security Team Leader</a:t>
            </a:r>
          </a:p>
          <a:p>
            <a:pPr>
              <a:defRPr>
                <a:solidFill>
                  <a:srgbClr val="000000"/>
                </a:solidFill>
              </a:defRPr>
            </a:pPr>
            <a:endParaRPr lang="en-US" dirty="0">
              <a:latin typeface="Montserrat" pitchFamily="2" charset="77"/>
              <a:cs typeface="Lato Medium" panose="020F0602020204030203" pitchFamily="34" charset="0"/>
            </a:endParaRPr>
          </a:p>
        </p:txBody>
      </p:sp>
      <p:cxnSp>
        <p:nvCxnSpPr>
          <p:cNvPr id="7" name="Straight Connector 6">
            <a:extLst>
              <a:ext uri="{FF2B5EF4-FFF2-40B4-BE49-F238E27FC236}">
                <a16:creationId xmlns:a16="http://schemas.microsoft.com/office/drawing/2014/main" id="{240C18BC-87E2-B632-B3AC-A8BC66B96EE7}"/>
              </a:ext>
            </a:extLst>
          </p:cNvPr>
          <p:cNvCxnSpPr>
            <a:cxnSpLocks/>
          </p:cNvCxnSpPr>
          <p:nvPr/>
        </p:nvCxnSpPr>
        <p:spPr>
          <a:xfrm>
            <a:off x="1938528" y="4114800"/>
            <a:ext cx="941832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2C19910-D565-102B-E075-93ABE7B214CC}"/>
              </a:ext>
            </a:extLst>
          </p:cNvPr>
          <p:cNvPicPr>
            <a:picLocks noChangeAspect="1"/>
          </p:cNvPicPr>
          <p:nvPr/>
        </p:nvPicPr>
        <p:blipFill>
          <a:blip r:embed="rId2"/>
          <a:stretch>
            <a:fillRect/>
          </a:stretch>
        </p:blipFill>
        <p:spPr>
          <a:xfrm>
            <a:off x="4468368" y="109728"/>
            <a:ext cx="3255263" cy="3255263"/>
          </a:xfrm>
          <a:prstGeom prst="rect">
            <a:avLst/>
          </a:prstGeom>
        </p:spPr>
      </p:pic>
    </p:spTree>
    <p:extLst>
      <p:ext uri="{BB962C8B-B14F-4D97-AF65-F5344CB8AC3E}">
        <p14:creationId xmlns:p14="http://schemas.microsoft.com/office/powerpoint/2010/main" val="23740660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98AEC-0FA0-3DAA-A63C-05E2AF402D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E0934-F9BF-6EDA-2E4F-6F8BD6811399}"/>
              </a:ext>
            </a:extLst>
          </p:cNvPr>
          <p:cNvSpPr>
            <a:spLocks noGrp="1"/>
          </p:cNvSpPr>
          <p:nvPr>
            <p:ph type="title"/>
          </p:nvPr>
        </p:nvSpPr>
        <p:spPr>
          <a:xfrm>
            <a:off x="1828800" y="2327857"/>
            <a:ext cx="9418320" cy="1325880"/>
          </a:xfrm>
        </p:spPr>
        <p:txBody>
          <a:bodyPr/>
          <a:lstStyle/>
          <a:p>
            <a:r>
              <a:rPr lang="en-US" dirty="0"/>
              <a:t>When to complete this report</a:t>
            </a:r>
          </a:p>
        </p:txBody>
      </p:sp>
      <p:cxnSp>
        <p:nvCxnSpPr>
          <p:cNvPr id="7" name="Straight Connector 6">
            <a:extLst>
              <a:ext uri="{FF2B5EF4-FFF2-40B4-BE49-F238E27FC236}">
                <a16:creationId xmlns:a16="http://schemas.microsoft.com/office/drawing/2014/main" id="{D815ECD1-6812-5095-00F6-420281DDBD38}"/>
              </a:ext>
            </a:extLst>
          </p:cNvPr>
          <p:cNvCxnSpPr>
            <a:cxnSpLocks/>
          </p:cNvCxnSpPr>
          <p:nvPr/>
        </p:nvCxnSpPr>
        <p:spPr>
          <a:xfrm>
            <a:off x="1938528" y="3264408"/>
            <a:ext cx="9418320" cy="0"/>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52B0CA6-6463-B8D9-B0A9-BDB76894387E}"/>
              </a:ext>
            </a:extLst>
          </p:cNvPr>
          <p:cNvPicPr>
            <a:picLocks noChangeAspect="1"/>
          </p:cNvPicPr>
          <p:nvPr/>
        </p:nvPicPr>
        <p:blipFill>
          <a:blip r:embed="rId2"/>
          <a:stretch>
            <a:fillRect/>
          </a:stretch>
        </p:blipFill>
        <p:spPr>
          <a:xfrm>
            <a:off x="5088636" y="226540"/>
            <a:ext cx="2014728" cy="2014728"/>
          </a:xfrm>
          <a:prstGeom prst="rect">
            <a:avLst/>
          </a:prstGeom>
        </p:spPr>
      </p:pic>
      <p:graphicFrame>
        <p:nvGraphicFramePr>
          <p:cNvPr id="4" name="Table 3">
            <a:extLst>
              <a:ext uri="{FF2B5EF4-FFF2-40B4-BE49-F238E27FC236}">
                <a16:creationId xmlns:a16="http://schemas.microsoft.com/office/drawing/2014/main" id="{E4CF9871-513E-4228-6E1F-307FA2C9C8C6}"/>
              </a:ext>
            </a:extLst>
          </p:cNvPr>
          <p:cNvGraphicFramePr>
            <a:graphicFrameLocks noGrp="1"/>
          </p:cNvGraphicFramePr>
          <p:nvPr/>
        </p:nvGraphicFramePr>
        <p:xfrm>
          <a:off x="3124200" y="3418136"/>
          <a:ext cx="5943600" cy="2733802"/>
        </p:xfrm>
        <a:graphic>
          <a:graphicData uri="http://schemas.openxmlformats.org/drawingml/2006/table">
            <a:tbl>
              <a:tblPr firstRow="1" firstCol="1" bandRow="1">
                <a:tableStyleId>{5C22544A-7EE6-4342-B048-85BDC9FD1C3A}</a:tableStyleId>
              </a:tblPr>
              <a:tblGrid>
                <a:gridCol w="990600">
                  <a:extLst>
                    <a:ext uri="{9D8B030D-6E8A-4147-A177-3AD203B41FA5}">
                      <a16:colId xmlns:a16="http://schemas.microsoft.com/office/drawing/2014/main" val="1553633214"/>
                    </a:ext>
                  </a:extLst>
                </a:gridCol>
                <a:gridCol w="990600">
                  <a:extLst>
                    <a:ext uri="{9D8B030D-6E8A-4147-A177-3AD203B41FA5}">
                      <a16:colId xmlns:a16="http://schemas.microsoft.com/office/drawing/2014/main" val="2728919028"/>
                    </a:ext>
                  </a:extLst>
                </a:gridCol>
                <a:gridCol w="990600">
                  <a:extLst>
                    <a:ext uri="{9D8B030D-6E8A-4147-A177-3AD203B41FA5}">
                      <a16:colId xmlns:a16="http://schemas.microsoft.com/office/drawing/2014/main" val="4221329752"/>
                    </a:ext>
                  </a:extLst>
                </a:gridCol>
                <a:gridCol w="990600">
                  <a:extLst>
                    <a:ext uri="{9D8B030D-6E8A-4147-A177-3AD203B41FA5}">
                      <a16:colId xmlns:a16="http://schemas.microsoft.com/office/drawing/2014/main" val="2652429589"/>
                    </a:ext>
                  </a:extLst>
                </a:gridCol>
                <a:gridCol w="990600">
                  <a:extLst>
                    <a:ext uri="{9D8B030D-6E8A-4147-A177-3AD203B41FA5}">
                      <a16:colId xmlns:a16="http://schemas.microsoft.com/office/drawing/2014/main" val="2045722936"/>
                    </a:ext>
                  </a:extLst>
                </a:gridCol>
                <a:gridCol w="990600">
                  <a:extLst>
                    <a:ext uri="{9D8B030D-6E8A-4147-A177-3AD203B41FA5}">
                      <a16:colId xmlns:a16="http://schemas.microsoft.com/office/drawing/2014/main" val="308677298"/>
                    </a:ext>
                  </a:extLst>
                </a:gridCol>
              </a:tblGrid>
              <a:tr h="190500">
                <a:tc>
                  <a:txBody>
                    <a:bodyPr/>
                    <a:lstStyle/>
                    <a:p>
                      <a:pPr marL="0" marR="0" algn="ctr">
                        <a:lnSpc>
                          <a:spcPct val="115000"/>
                        </a:lnSpc>
                        <a:spcAft>
                          <a:spcPts val="800"/>
                        </a:spcAft>
                        <a:buNone/>
                      </a:pPr>
                      <a:r>
                        <a:rPr lang="en-US" sz="1000" kern="100">
                          <a:effectLst/>
                        </a:rPr>
                        <a:t>Category </a:t>
                      </a:r>
                      <a:r>
                        <a:rPr lang="en-US" sz="800" kern="100">
                          <a:effectLst/>
                        </a:rPr>
                        <a:t>(1)</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000" kern="100">
                          <a:effectLst/>
                        </a:rPr>
                        <a:t>Security </a:t>
                      </a:r>
                      <a:r>
                        <a:rPr lang="en-US" sz="600" kern="100">
                          <a:effectLst/>
                        </a:rPr>
                        <a:t> </a:t>
                      </a:r>
                      <a:r>
                        <a:rPr lang="en-US" sz="1000" kern="100">
                          <a:effectLst/>
                        </a:rPr>
                        <a:t>Incident Report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000" kern="100" dirty="0">
                          <a:effectLst/>
                        </a:rPr>
                        <a:t>General Liability Claim Report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000" kern="100">
                          <a:effectLst/>
                        </a:rPr>
                        <a:t>Worker’s Compensation Report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000" kern="100">
                          <a:effectLst/>
                        </a:rPr>
                        <a:t>Property Claim Report (property or fine arts)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000" kern="100">
                          <a:effectLst/>
                        </a:rPr>
                        <a:t>Volunteer Reporting</a:t>
                      </a:r>
                      <a:r>
                        <a:rPr lang="en-US" sz="800" kern="100">
                          <a:effectLst/>
                        </a:rPr>
                        <a:t> (2)</a:t>
                      </a:r>
                      <a:r>
                        <a:rPr lang="en-US" sz="10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7847620"/>
                  </a:ext>
                </a:extLst>
              </a:tr>
              <a:tr h="190500">
                <a:tc>
                  <a:txBody>
                    <a:bodyPr/>
                    <a:lstStyle/>
                    <a:p>
                      <a:pPr marL="0" marR="0" algn="ctr">
                        <a:lnSpc>
                          <a:spcPct val="115000"/>
                        </a:lnSpc>
                        <a:spcAft>
                          <a:spcPts val="800"/>
                        </a:spcAft>
                        <a:buNone/>
                      </a:pPr>
                      <a:r>
                        <a:rPr lang="en-US" sz="1200" kern="100">
                          <a:effectLst/>
                        </a:rPr>
                        <a:t>Suspicious Activity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X</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2462810"/>
                  </a:ext>
                </a:extLst>
              </a:tr>
              <a:tr h="190500">
                <a:tc>
                  <a:txBody>
                    <a:bodyPr/>
                    <a:lstStyle/>
                    <a:p>
                      <a:pPr marL="0" marR="0" algn="ctr">
                        <a:lnSpc>
                          <a:spcPct val="115000"/>
                        </a:lnSpc>
                        <a:spcAft>
                          <a:spcPts val="800"/>
                        </a:spcAft>
                        <a:buNone/>
                      </a:pPr>
                      <a:r>
                        <a:rPr lang="en-US" sz="1200" kern="100">
                          <a:effectLst/>
                        </a:rPr>
                        <a:t>Disturbance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X</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402465"/>
                  </a:ext>
                </a:extLst>
              </a:tr>
              <a:tr h="190500">
                <a:tc>
                  <a:txBody>
                    <a:bodyPr/>
                    <a:lstStyle/>
                    <a:p>
                      <a:pPr marL="0" marR="0" algn="ctr">
                        <a:lnSpc>
                          <a:spcPct val="115000"/>
                        </a:lnSpc>
                        <a:spcAft>
                          <a:spcPts val="800"/>
                        </a:spcAft>
                        <a:buNone/>
                      </a:pPr>
                      <a:r>
                        <a:rPr lang="en-US" sz="1200" kern="100">
                          <a:effectLst/>
                        </a:rPr>
                        <a:t>Medical Event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X</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dirty="0">
                          <a:effectLst/>
                        </a:rPr>
                        <a:t>X</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X</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X</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9184080"/>
                  </a:ext>
                </a:extLst>
              </a:tr>
              <a:tr h="190500">
                <a:tc>
                  <a:txBody>
                    <a:bodyPr/>
                    <a:lstStyle/>
                    <a:p>
                      <a:pPr marL="0" marR="0" algn="ctr">
                        <a:lnSpc>
                          <a:spcPct val="115000"/>
                        </a:lnSpc>
                        <a:spcAft>
                          <a:spcPts val="800"/>
                        </a:spcAft>
                        <a:buNone/>
                      </a:pPr>
                      <a:r>
                        <a:rPr lang="en-US" sz="1200" kern="100">
                          <a:effectLst/>
                        </a:rPr>
                        <a:t>Property Crime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X</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X</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X</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32103432"/>
                  </a:ext>
                </a:extLst>
              </a:tr>
              <a:tr h="190500">
                <a:tc>
                  <a:txBody>
                    <a:bodyPr/>
                    <a:lstStyle/>
                    <a:p>
                      <a:pPr marL="0" marR="0" algn="ctr">
                        <a:lnSpc>
                          <a:spcPct val="115000"/>
                        </a:lnSpc>
                        <a:spcAft>
                          <a:spcPts val="800"/>
                        </a:spcAft>
                        <a:buNone/>
                      </a:pPr>
                      <a:r>
                        <a:rPr lang="en-US" sz="1200" kern="100">
                          <a:effectLst/>
                        </a:rPr>
                        <a:t>Persons Crime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X</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X</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X</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200" kern="100" dirty="0">
                          <a:effectLst/>
                        </a:rPr>
                        <a:t>X</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7551605"/>
                  </a:ext>
                </a:extLst>
              </a:tr>
            </a:tbl>
          </a:graphicData>
        </a:graphic>
      </p:graphicFrame>
      <p:sp>
        <p:nvSpPr>
          <p:cNvPr id="8" name="TextBox 7">
            <a:extLst>
              <a:ext uri="{FF2B5EF4-FFF2-40B4-BE49-F238E27FC236}">
                <a16:creationId xmlns:a16="http://schemas.microsoft.com/office/drawing/2014/main" id="{BC214114-B69B-488F-EEA5-18F72E752C33}"/>
              </a:ext>
            </a:extLst>
          </p:cNvPr>
          <p:cNvSpPr txBox="1"/>
          <p:nvPr/>
        </p:nvSpPr>
        <p:spPr>
          <a:xfrm>
            <a:off x="3048762" y="5762087"/>
            <a:ext cx="6094476" cy="779701"/>
          </a:xfrm>
          <a:prstGeom prst="rect">
            <a:avLst/>
          </a:prstGeom>
          <a:noFill/>
        </p:spPr>
        <p:txBody>
          <a:bodyPr wrap="square">
            <a:spAutoFit/>
          </a:bodyPr>
          <a:lstStyle/>
          <a:p>
            <a:pPr marL="0" marR="0" algn="ctr">
              <a:lnSpc>
                <a:spcPct val="100000"/>
              </a:lnSpc>
              <a:spcAft>
                <a:spcPts val="800"/>
              </a:spcAft>
              <a:buNone/>
            </a:pPr>
            <a:endParaRPr lang="en-US" sz="1800" kern="100" dirty="0">
              <a:effectLst/>
              <a:latin typeface="+mn-lt"/>
              <a:ea typeface="Aptos" panose="020B0004020202020204" pitchFamily="34" charset="0"/>
              <a:cs typeface="Times New Roman" panose="02020603050405020304" pitchFamily="18" charset="0"/>
            </a:endParaRPr>
          </a:p>
          <a:p>
            <a:pPr marL="342900" marR="0" lvl="0" indent="-342900">
              <a:lnSpc>
                <a:spcPct val="100000"/>
              </a:lnSpc>
              <a:buFont typeface="+mj-lt"/>
              <a:buAutoNum type="arabicParenBoth"/>
            </a:pPr>
            <a:r>
              <a:rPr lang="en-US" sz="1000" b="1" kern="100" dirty="0">
                <a:effectLst/>
                <a:latin typeface="+mn-lt"/>
                <a:ea typeface="Aptos" panose="020B0004020202020204" pitchFamily="34" charset="0"/>
                <a:cs typeface="Times New Roman" panose="02020603050405020304" pitchFamily="18" charset="0"/>
              </a:rPr>
              <a:t>Corresponds with the incident categories from SIR.</a:t>
            </a:r>
            <a:endParaRPr lang="en-US" sz="1000" kern="100" dirty="0">
              <a:effectLst/>
              <a:latin typeface="+mn-lt"/>
              <a:ea typeface="Aptos" panose="020B0004020202020204" pitchFamily="34" charset="0"/>
              <a:cs typeface="Times New Roman" panose="02020603050405020304" pitchFamily="18" charset="0"/>
            </a:endParaRPr>
          </a:p>
          <a:p>
            <a:pPr marL="342900" marR="0" lvl="0" indent="-342900">
              <a:lnSpc>
                <a:spcPct val="100000"/>
              </a:lnSpc>
              <a:spcAft>
                <a:spcPts val="800"/>
              </a:spcAft>
              <a:buFont typeface="+mj-lt"/>
              <a:buAutoNum type="arabicParenBoth"/>
            </a:pPr>
            <a:r>
              <a:rPr lang="en-US" sz="1000" b="1" kern="100" dirty="0">
                <a:effectLst/>
                <a:latin typeface="+mn-lt"/>
                <a:ea typeface="Aptos" panose="020B0004020202020204" pitchFamily="34" charset="0"/>
                <a:cs typeface="Times New Roman" panose="02020603050405020304" pitchFamily="18" charset="0"/>
              </a:rPr>
              <a:t>Represent which volunteer incidents should be reported.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38161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mountain, sky, outdoor, nature&#10;&#10;Description automatically generated">
            <a:extLst>
              <a:ext uri="{FF2B5EF4-FFF2-40B4-BE49-F238E27FC236}">
                <a16:creationId xmlns:a16="http://schemas.microsoft.com/office/drawing/2014/main" id="{4579DD35-8F81-4449-A63B-0E25EC78C02B}"/>
              </a:ext>
            </a:extLst>
          </p:cNvPr>
          <p:cNvPicPr>
            <a:picLocks noChangeAspect="1"/>
          </p:cNvPicPr>
          <p:nvPr/>
        </p:nvPicPr>
        <p:blipFill>
          <a:blip r:embed="rId2"/>
          <a:stretch>
            <a:fillRect/>
          </a:stretch>
        </p:blipFill>
        <p:spPr>
          <a:xfrm>
            <a:off x="-91440" y="-2891117"/>
            <a:ext cx="12344400" cy="18516600"/>
          </a:xfrm>
          <a:prstGeom prst="rect">
            <a:avLst/>
          </a:prstGeom>
        </p:spPr>
      </p:pic>
      <p:pic>
        <p:nvPicPr>
          <p:cNvPr id="6" name="Picture 5" descr="Shape&#10;&#10;Description automatically generated with medium confidence">
            <a:extLst>
              <a:ext uri="{FF2B5EF4-FFF2-40B4-BE49-F238E27FC236}">
                <a16:creationId xmlns:a16="http://schemas.microsoft.com/office/drawing/2014/main" id="{326A5CA0-BB15-2F41-8569-EBBE622102E7}"/>
              </a:ext>
            </a:extLst>
          </p:cNvPr>
          <p:cNvPicPr>
            <a:picLocks noChangeAspect="1"/>
          </p:cNvPicPr>
          <p:nvPr/>
        </p:nvPicPr>
        <p:blipFill>
          <a:blip r:embed="rId3"/>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FA143346-1237-A54A-846B-3F8070392BDE}"/>
              </a:ext>
            </a:extLst>
          </p:cNvPr>
          <p:cNvSpPr txBox="1">
            <a:spLocks/>
          </p:cNvSpPr>
          <p:nvPr/>
        </p:nvSpPr>
        <p:spPr>
          <a:xfrm>
            <a:off x="0" y="3886200"/>
            <a:ext cx="12192000" cy="2880360"/>
          </a:xfrm>
          <a:prstGeom prst="rect">
            <a:avLst/>
          </a:prstGeom>
        </p:spPr>
        <p:txBody>
          <a:bodyPr/>
          <a:lstStyle>
            <a:lvl1pPr algn="l" defTabSz="914400" rtl="0" eaLnBrk="1" latinLnBrk="0" hangingPunct="1">
              <a:lnSpc>
                <a:spcPct val="90000"/>
              </a:lnSpc>
              <a:spcBef>
                <a:spcPct val="0"/>
              </a:spcBef>
              <a:buNone/>
              <a:defRPr sz="4200" b="0" i="0" kern="1200">
                <a:solidFill>
                  <a:schemeClr val="tx2"/>
                </a:solidFill>
                <a:latin typeface="Oswald" pitchFamily="2" charset="77"/>
                <a:ea typeface="+mj-ea"/>
                <a:cs typeface="Arial Narrow" panose="020B0604020202020204" pitchFamily="34" charset="0"/>
              </a:defRPr>
            </a:lvl1pPr>
          </a:lstStyle>
          <a:p>
            <a:pPr algn="ctr"/>
            <a:r>
              <a:rPr lang="en-US" dirty="0">
                <a:solidFill>
                  <a:schemeClr val="accent2"/>
                </a:solidFill>
              </a:rPr>
              <a:t>THANK YOU!</a:t>
            </a:r>
          </a:p>
        </p:txBody>
      </p:sp>
      <p:pic>
        <p:nvPicPr>
          <p:cNvPr id="4" name="Picture 3" descr="Logo&#10;&#10;Description automatically generated">
            <a:extLst>
              <a:ext uri="{FF2B5EF4-FFF2-40B4-BE49-F238E27FC236}">
                <a16:creationId xmlns:a16="http://schemas.microsoft.com/office/drawing/2014/main" id="{3183DCC6-4A1A-9443-B7B2-4C937420A7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6088" y="1188720"/>
            <a:ext cx="1633723" cy="2514600"/>
          </a:xfrm>
          <a:prstGeom prst="rect">
            <a:avLst/>
          </a:prstGeom>
        </p:spPr>
      </p:pic>
    </p:spTree>
    <p:extLst>
      <p:ext uri="{BB962C8B-B14F-4D97-AF65-F5344CB8AC3E}">
        <p14:creationId xmlns:p14="http://schemas.microsoft.com/office/powerpoint/2010/main" val="25222439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573F0-987C-8F33-0CC1-1F87E4C587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432715-2991-78F3-2D93-97006BA8C639}"/>
              </a:ext>
            </a:extLst>
          </p:cNvPr>
          <p:cNvSpPr>
            <a:spLocks noGrp="1"/>
          </p:cNvSpPr>
          <p:nvPr>
            <p:ph type="title"/>
          </p:nvPr>
        </p:nvSpPr>
        <p:spPr>
          <a:xfrm>
            <a:off x="914400" y="1786454"/>
            <a:ext cx="10515600" cy="1143000"/>
          </a:xfrm>
        </p:spPr>
        <p:txBody>
          <a:bodyPr>
            <a:noAutofit/>
          </a:bodyPr>
          <a:lstStyle/>
          <a:p>
            <a:pPr algn="ctr"/>
            <a:r>
              <a:rPr lang="en-US" sz="4000" i="1" dirty="0">
                <a:latin typeface="Garamond" panose="02020404030301010803" pitchFamily="18" charset="0"/>
              </a:rPr>
              <a:t>When is it necessary to consult the Real Estate office and the Office of Design and Construction?</a:t>
            </a:r>
          </a:p>
        </p:txBody>
      </p:sp>
    </p:spTree>
    <p:extLst>
      <p:ext uri="{BB962C8B-B14F-4D97-AF65-F5344CB8AC3E}">
        <p14:creationId xmlns:p14="http://schemas.microsoft.com/office/powerpoint/2010/main" val="21838915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06542-B06C-034B-8DDA-AF985DC59EC8}"/>
              </a:ext>
            </a:extLst>
          </p:cNvPr>
          <p:cNvSpPr>
            <a:spLocks noGrp="1"/>
          </p:cNvSpPr>
          <p:nvPr>
            <p:ph type="ctrTitle"/>
          </p:nvPr>
        </p:nvSpPr>
        <p:spPr>
          <a:xfrm>
            <a:off x="4534678" y="2514600"/>
            <a:ext cx="7123921" cy="960120"/>
          </a:xfrm>
        </p:spPr>
        <p:txBody>
          <a:bodyPr>
            <a:noAutofit/>
          </a:bodyPr>
          <a:lstStyle/>
          <a:p>
            <a:pPr algn="l"/>
            <a:r>
              <a:rPr lang="en-US" sz="4400" dirty="0">
                <a:ea typeface="Verdana" panose="020B0604030504040204" pitchFamily="34" charset="0"/>
                <a:cs typeface="Verdana" panose="020B0604030504040204" pitchFamily="34" charset="0"/>
              </a:rPr>
              <a:t>AOD Lease with Insurance Requirements</a:t>
            </a:r>
          </a:p>
        </p:txBody>
      </p:sp>
      <p:sp>
        <p:nvSpPr>
          <p:cNvPr id="3" name="Subtitle 2">
            <a:extLst>
              <a:ext uri="{FF2B5EF4-FFF2-40B4-BE49-F238E27FC236}">
                <a16:creationId xmlns:a16="http://schemas.microsoft.com/office/drawing/2014/main" id="{51006708-FE89-444B-A711-1B03FA4FB649}"/>
              </a:ext>
            </a:extLst>
          </p:cNvPr>
          <p:cNvSpPr>
            <a:spLocks noGrp="1"/>
          </p:cNvSpPr>
          <p:nvPr>
            <p:ph type="subTitle" idx="1"/>
          </p:nvPr>
        </p:nvSpPr>
        <p:spPr>
          <a:xfrm>
            <a:off x="4618653" y="3566160"/>
            <a:ext cx="7039947" cy="1828800"/>
          </a:xfrm>
        </p:spPr>
        <p:txBody>
          <a:bodyPr/>
          <a:lstStyle/>
          <a:p>
            <a:pPr algn="l"/>
            <a:r>
              <a:rPr lang="en-US" dirty="0">
                <a:solidFill>
                  <a:schemeClr val="tx2"/>
                </a:solidFill>
                <a:ea typeface="Verdana" panose="020B0604030504040204" pitchFamily="34" charset="0"/>
                <a:cs typeface="Verdana" panose="020B0604030504040204" pitchFamily="34" charset="0"/>
              </a:rPr>
              <a:t>Archdiocese of Denver</a:t>
            </a:r>
          </a:p>
          <a:p>
            <a:pPr algn="l"/>
            <a:r>
              <a:rPr lang="en-US" dirty="0">
                <a:solidFill>
                  <a:schemeClr val="tx2"/>
                </a:solidFill>
                <a:ea typeface="Verdana" panose="020B0604030504040204" pitchFamily="34" charset="0"/>
                <a:cs typeface="Verdana" panose="020B0604030504040204" pitchFamily="34" charset="0"/>
              </a:rPr>
              <a:t>Real Estate Department—Jarrett Laraway </a:t>
            </a:r>
          </a:p>
        </p:txBody>
      </p:sp>
    </p:spTree>
    <p:extLst>
      <p:ext uri="{BB962C8B-B14F-4D97-AF65-F5344CB8AC3E}">
        <p14:creationId xmlns:p14="http://schemas.microsoft.com/office/powerpoint/2010/main" val="860974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91764-5525-7549-AC70-A571E3485D96}"/>
              </a:ext>
            </a:extLst>
          </p:cNvPr>
          <p:cNvSpPr>
            <a:spLocks noGrp="1"/>
          </p:cNvSpPr>
          <p:nvPr>
            <p:ph type="title"/>
          </p:nvPr>
        </p:nvSpPr>
        <p:spPr>
          <a:xfrm>
            <a:off x="1417320" y="365760"/>
            <a:ext cx="9829800" cy="1325563"/>
          </a:xfrm>
        </p:spPr>
        <p:txBody>
          <a:bodyPr/>
          <a:lstStyle/>
          <a:p>
            <a:r>
              <a:rPr lang="en-US" dirty="0">
                <a:latin typeface="Oswald"/>
                <a:ea typeface="Verdana"/>
              </a:rPr>
              <a:t>Office of Real Estate</a:t>
            </a:r>
            <a:endParaRPr lang="en-US" dirty="0"/>
          </a:p>
        </p:txBody>
      </p:sp>
      <p:graphicFrame>
        <p:nvGraphicFramePr>
          <p:cNvPr id="4" name="Content Placeholder 3">
            <a:extLst>
              <a:ext uri="{FF2B5EF4-FFF2-40B4-BE49-F238E27FC236}">
                <a16:creationId xmlns:a16="http://schemas.microsoft.com/office/drawing/2014/main" id="{AD8B00DD-4C82-D400-A6A7-661A4EEEC8FE}"/>
              </a:ext>
            </a:extLst>
          </p:cNvPr>
          <p:cNvGraphicFramePr>
            <a:graphicFrameLocks noGrp="1"/>
          </p:cNvGraphicFramePr>
          <p:nvPr>
            <p:ph idx="1"/>
          </p:nvPr>
        </p:nvGraphicFramePr>
        <p:xfrm>
          <a:off x="1828800" y="1828800"/>
          <a:ext cx="9418638"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Connector 4">
            <a:extLst>
              <a:ext uri="{FF2B5EF4-FFF2-40B4-BE49-F238E27FC236}">
                <a16:creationId xmlns:a16="http://schemas.microsoft.com/office/drawing/2014/main" id="{15793076-9328-4F43-97F8-3EEE47725F09}"/>
              </a:ext>
            </a:extLst>
          </p:cNvPr>
          <p:cNvCxnSpPr>
            <a:cxnSpLocks/>
          </p:cNvCxnSpPr>
          <p:nvPr/>
        </p:nvCxnSpPr>
        <p:spPr>
          <a:xfrm>
            <a:off x="1417320" y="1371600"/>
            <a:ext cx="9829800" cy="0"/>
          </a:xfrm>
          <a:prstGeom prst="line">
            <a:avLst/>
          </a:prstGeom>
          <a:ln w="12700">
            <a:solidFill>
              <a:schemeClr val="accent1"/>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1467539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7E275-8A63-AF4A-AC6E-40EC55BF6E4B}"/>
              </a:ext>
            </a:extLst>
          </p:cNvPr>
          <p:cNvSpPr>
            <a:spLocks noGrp="1"/>
          </p:cNvSpPr>
          <p:nvPr>
            <p:ph type="title"/>
          </p:nvPr>
        </p:nvSpPr>
        <p:spPr>
          <a:xfrm>
            <a:off x="914400" y="777241"/>
            <a:ext cx="10515600" cy="1130217"/>
          </a:xfrm>
        </p:spPr>
        <p:txBody>
          <a:bodyPr>
            <a:normAutofit/>
          </a:bodyPr>
          <a:lstStyle/>
          <a:p>
            <a:pPr algn="ctr"/>
            <a:r>
              <a:rPr lang="en-US" sz="4400" dirty="0">
                <a:effectLst/>
                <a:latin typeface="Oswald" panose="00000500000000000000" pitchFamily="2" charset="0"/>
                <a:ea typeface="Calibri" panose="020F0502020204030204" pitchFamily="34" charset="0"/>
                <a:cs typeface="Times New Roman" panose="02020603050405020304" pitchFamily="18" charset="0"/>
              </a:rPr>
              <a:t>Real Property, including Leasing Transactions</a:t>
            </a:r>
            <a:endParaRPr lang="en-US" sz="4400" dirty="0">
              <a:latin typeface="Oswald" panose="00000500000000000000" pitchFamily="2" charset="0"/>
            </a:endParaRPr>
          </a:p>
        </p:txBody>
      </p:sp>
      <p:sp>
        <p:nvSpPr>
          <p:cNvPr id="3" name="Text Placeholder 2">
            <a:extLst>
              <a:ext uri="{FF2B5EF4-FFF2-40B4-BE49-F238E27FC236}">
                <a16:creationId xmlns:a16="http://schemas.microsoft.com/office/drawing/2014/main" id="{B98733BB-20ED-9740-8165-69CA2E2CD833}"/>
              </a:ext>
            </a:extLst>
          </p:cNvPr>
          <p:cNvSpPr>
            <a:spLocks noGrp="1"/>
          </p:cNvSpPr>
          <p:nvPr>
            <p:ph type="body" idx="1"/>
          </p:nvPr>
        </p:nvSpPr>
        <p:spPr>
          <a:xfrm>
            <a:off x="914400" y="2261418"/>
            <a:ext cx="9714271" cy="3460955"/>
          </a:xfrm>
        </p:spPr>
        <p:txBody>
          <a:bodyPr>
            <a:normAutofit/>
          </a:bodyPr>
          <a:lstStyle/>
          <a:p>
            <a:pPr marL="0" marR="0">
              <a:lnSpc>
                <a:spcPct val="107000"/>
              </a:lnSpc>
              <a:spcBef>
                <a:spcPts val="0"/>
              </a:spcBef>
              <a:spcAft>
                <a:spcPts val="800"/>
              </a:spcAft>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Consistent with both canon law and appropriate civil/secular laws, parish property is beneficially</a:t>
            </a:r>
          </a:p>
          <a:p>
            <a:pPr marL="0" marR="0">
              <a:lnSpc>
                <a:spcPct val="107000"/>
              </a:lnSpc>
              <a:spcBef>
                <a:spcPts val="0"/>
              </a:spcBef>
              <a:spcAft>
                <a:spcPts val="800"/>
              </a:spcAft>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owned by the respective parish or the Ecclesiastical Organization. Within the Archdiocese, all real</a:t>
            </a:r>
          </a:p>
          <a:p>
            <a:pPr marL="0" marR="0">
              <a:lnSpc>
                <a:spcPct val="107000"/>
              </a:lnSpc>
              <a:spcBef>
                <a:spcPts val="0"/>
              </a:spcBef>
              <a:spcAft>
                <a:spcPts val="800"/>
              </a:spcAft>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property is held in Trust by the Archdiocesan Corporation for the benefit of the parishes in the</a:t>
            </a:r>
          </a:p>
          <a:p>
            <a:pPr marL="0" marR="0">
              <a:lnSpc>
                <a:spcPct val="107000"/>
              </a:lnSpc>
              <a:spcBef>
                <a:spcPts val="0"/>
              </a:spcBef>
              <a:spcAft>
                <a:spcPts val="800"/>
              </a:spcAft>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territory of the Archdiocese and for certain Ecclesiastical Organizations; however, the beneficial</a:t>
            </a:r>
          </a:p>
          <a:p>
            <a:pPr marL="0" marR="0">
              <a:lnSpc>
                <a:spcPct val="107000"/>
              </a:lnSpc>
              <a:spcBef>
                <a:spcPts val="0"/>
              </a:spcBef>
              <a:spcAft>
                <a:spcPts val="800"/>
              </a:spcAft>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owner of parish property is the applicable parish or Ecclesiastical Organization as set forth in the</a:t>
            </a:r>
          </a:p>
          <a:p>
            <a:pPr marL="0" marR="0">
              <a:lnSpc>
                <a:spcPct val="107000"/>
              </a:lnSpc>
              <a:spcBef>
                <a:spcPts val="0"/>
              </a:spcBef>
              <a:spcAft>
                <a:spcPts val="800"/>
              </a:spcAft>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official records of the 25 different counties comprising the territory of the Archdiocese in the state</a:t>
            </a:r>
          </a:p>
          <a:p>
            <a:pPr marL="0" marR="0">
              <a:lnSpc>
                <a:spcPct val="107000"/>
              </a:lnSpc>
              <a:spcBef>
                <a:spcPts val="0"/>
              </a:spcBef>
              <a:spcAft>
                <a:spcPts val="800"/>
              </a:spcAft>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of Colorado.</a:t>
            </a:r>
          </a:p>
          <a:p>
            <a:endParaRPr lang="en-US" dirty="0"/>
          </a:p>
        </p:txBody>
      </p:sp>
    </p:spTree>
    <p:extLst>
      <p:ext uri="{BB962C8B-B14F-4D97-AF65-F5344CB8AC3E}">
        <p14:creationId xmlns:p14="http://schemas.microsoft.com/office/powerpoint/2010/main" val="21202740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7E275-8A63-AF4A-AC6E-40EC55BF6E4B}"/>
              </a:ext>
            </a:extLst>
          </p:cNvPr>
          <p:cNvSpPr>
            <a:spLocks noGrp="1"/>
          </p:cNvSpPr>
          <p:nvPr>
            <p:ph type="title"/>
          </p:nvPr>
        </p:nvSpPr>
        <p:spPr>
          <a:xfrm>
            <a:off x="914400" y="777241"/>
            <a:ext cx="10515600" cy="1130217"/>
          </a:xfrm>
        </p:spPr>
        <p:txBody>
          <a:bodyPr>
            <a:normAutofit/>
          </a:bodyPr>
          <a:lstStyle/>
          <a:p>
            <a:r>
              <a:rPr lang="en-US" sz="6000" i="1" dirty="0">
                <a:effectLst/>
                <a:latin typeface="Calibri" panose="020F0502020204030204" pitchFamily="34" charset="0"/>
                <a:ea typeface="Calibri" panose="020F0502020204030204" pitchFamily="34" charset="0"/>
                <a:cs typeface="Times New Roman" panose="02020603050405020304" pitchFamily="18" charset="0"/>
              </a:rPr>
              <a:t>Leases</a:t>
            </a:r>
            <a:endParaRPr lang="en-US" dirty="0"/>
          </a:p>
        </p:txBody>
      </p:sp>
      <p:sp>
        <p:nvSpPr>
          <p:cNvPr id="3" name="Text Placeholder 2">
            <a:extLst>
              <a:ext uri="{FF2B5EF4-FFF2-40B4-BE49-F238E27FC236}">
                <a16:creationId xmlns:a16="http://schemas.microsoft.com/office/drawing/2014/main" id="{B98733BB-20ED-9740-8165-69CA2E2CD833}"/>
              </a:ext>
            </a:extLst>
          </p:cNvPr>
          <p:cNvSpPr>
            <a:spLocks noGrp="1"/>
          </p:cNvSpPr>
          <p:nvPr>
            <p:ph type="body" idx="1"/>
          </p:nvPr>
        </p:nvSpPr>
        <p:spPr>
          <a:xfrm>
            <a:off x="914400" y="1907458"/>
            <a:ext cx="9714271" cy="4761699"/>
          </a:xfrm>
        </p:spPr>
        <p:txBody>
          <a:bodyPr>
            <a:normAutofit/>
          </a:bodyPr>
          <a:lstStyle/>
          <a:p>
            <a:pPr marL="285750" marR="0" indent="-285750">
              <a:lnSpc>
                <a:spcPct val="107000"/>
              </a:lnSpc>
              <a:spcBef>
                <a:spcPts val="0"/>
              </a:spcBef>
              <a:spcAft>
                <a:spcPts val="800"/>
              </a:spcAft>
              <a:buFont typeface="Wingdings" panose="05000000000000000000" pitchFamily="2" charset="2"/>
              <a:buChar char="Ø"/>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All leases incumbering ecclesiastical property must go through the office of real estate.  The office of real estate will prepare the lease on behalf of the parish or ecclesiastical entity.  </a:t>
            </a:r>
          </a:p>
          <a:p>
            <a:pPr lvl="1">
              <a:lnSpc>
                <a:spcPct val="107000"/>
              </a:lnSpc>
              <a:spcBef>
                <a:spcPts val="0"/>
              </a:spcBef>
              <a:spcAft>
                <a:spcPts val="800"/>
              </a:spcAft>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The valid leasing of ecclesiastical goods owned by a parish or other public juridic person subject to the governance of the Archbishop requires consent of the Archbishop when the market value of the goods to be leased exceeds $100,000 or the lease is to be for one year or longer.</a:t>
            </a:r>
          </a:p>
          <a:p>
            <a:pPr lvl="1">
              <a:lnSpc>
                <a:spcPct val="107000"/>
              </a:lnSpc>
              <a:spcBef>
                <a:spcPts val="0"/>
              </a:spcBef>
              <a:spcAft>
                <a:spcPts val="800"/>
              </a:spcAft>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The valid leasing of ecclesiastical goods requires, in addition to the consent of the </a:t>
            </a:r>
            <a:r>
              <a:rPr lang="en-US" sz="1800" dirty="0" err="1">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Archbhishop</a:t>
            </a: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requires real estate committee approval and finance council approval when the value of property to be leased exceeds $1,000,000 or the lease is to be for three years or longer.</a:t>
            </a:r>
          </a:p>
          <a:p>
            <a:pPr lvl="1">
              <a:lnSpc>
                <a:spcPct val="107000"/>
              </a:lnSpc>
              <a:spcBef>
                <a:spcPts val="0"/>
              </a:spcBef>
              <a:spcAft>
                <a:spcPts val="800"/>
              </a:spcAft>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The valid leasing of ecclesiastical goods by any public juridic person requires the consent</a:t>
            </a:r>
          </a:p>
          <a:p>
            <a:pPr lvl="1">
              <a:lnSpc>
                <a:spcPct val="107000"/>
              </a:lnSpc>
              <a:spcBef>
                <a:spcPts val="0"/>
              </a:spcBef>
              <a:spcAft>
                <a:spcPts val="800"/>
              </a:spcAft>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of the Holy See when the market value of the goods exceeds $5,000,000.</a:t>
            </a:r>
          </a:p>
          <a:p>
            <a:pPr lvl="1">
              <a:lnSpc>
                <a:spcPct val="107000"/>
              </a:lnSpc>
              <a:spcBef>
                <a:spcPts val="0"/>
              </a:spcBef>
              <a:spcAft>
                <a:spcPts val="800"/>
              </a:spcAft>
            </a:pPr>
            <a:endPar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2200" b="1" i="1" dirty="0">
                <a:solidFill>
                  <a:schemeClr val="tx2"/>
                </a:solidFill>
                <a:latin typeface="Calibri" panose="020F0502020204030204" pitchFamily="34" charset="0"/>
                <a:ea typeface="Calibri" panose="020F0502020204030204" pitchFamily="34" charset="0"/>
                <a:cs typeface="Times New Roman" panose="02020603050405020304" pitchFamily="18" charset="0"/>
              </a:rPr>
              <a:t>For single use or low intensity use of ecclesiastical property, the Facility Usage License Agreement may be used.</a:t>
            </a:r>
          </a:p>
          <a:p>
            <a:pPr>
              <a:lnSpc>
                <a:spcPct val="107000"/>
              </a:lnSpc>
              <a:spcBef>
                <a:spcPts val="0"/>
              </a:spcBef>
              <a:spcAft>
                <a:spcPts val="800"/>
              </a:spcAft>
            </a:pP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83698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0EE00-AD89-4FF7-0C4C-12311129D2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8DA692-83D0-B81D-3827-F5F2C03DDDAF}"/>
              </a:ext>
            </a:extLst>
          </p:cNvPr>
          <p:cNvSpPr>
            <a:spLocks noGrp="1"/>
          </p:cNvSpPr>
          <p:nvPr>
            <p:ph type="title"/>
          </p:nvPr>
        </p:nvSpPr>
        <p:spPr>
          <a:xfrm>
            <a:off x="914400" y="777241"/>
            <a:ext cx="10515600" cy="1130217"/>
          </a:xfrm>
        </p:spPr>
        <p:txBody>
          <a:bodyPr>
            <a:normAutofit fontScale="90000"/>
          </a:bodyPr>
          <a:lstStyle/>
          <a:p>
            <a:r>
              <a:rPr lang="en-US" sz="6000" i="1" dirty="0">
                <a:effectLst/>
                <a:latin typeface="Calibri" panose="020F0502020204030204" pitchFamily="34" charset="0"/>
                <a:ea typeface="Calibri" panose="020F0502020204030204" pitchFamily="34" charset="0"/>
                <a:cs typeface="Times New Roman" panose="02020603050405020304" pitchFamily="18" charset="0"/>
              </a:rPr>
              <a:t>Insurance Requirements for Leases</a:t>
            </a:r>
            <a:endParaRPr lang="en-US" dirty="0"/>
          </a:p>
        </p:txBody>
      </p:sp>
      <p:sp>
        <p:nvSpPr>
          <p:cNvPr id="3" name="Text Placeholder 2">
            <a:extLst>
              <a:ext uri="{FF2B5EF4-FFF2-40B4-BE49-F238E27FC236}">
                <a16:creationId xmlns:a16="http://schemas.microsoft.com/office/drawing/2014/main" id="{1E15BD7A-65AB-2B09-8A6B-84B1EE9A08CF}"/>
              </a:ext>
            </a:extLst>
          </p:cNvPr>
          <p:cNvSpPr>
            <a:spLocks noGrp="1"/>
          </p:cNvSpPr>
          <p:nvPr>
            <p:ph type="body" idx="1"/>
          </p:nvPr>
        </p:nvSpPr>
        <p:spPr>
          <a:xfrm>
            <a:off x="914400" y="1907458"/>
            <a:ext cx="9714271" cy="4761699"/>
          </a:xfrm>
        </p:spPr>
        <p:txBody>
          <a:bodyPr>
            <a:normAutofit fontScale="92500" lnSpcReduction="10000"/>
          </a:bodyPr>
          <a:lstStyle/>
          <a:p>
            <a:pPr marL="285750" indent="-285750">
              <a:spcBef>
                <a:spcPts val="0"/>
              </a:spcBef>
              <a:spcAft>
                <a:spcPts val="800"/>
              </a:spcAft>
              <a:buFont typeface="Wingdings" panose="05000000000000000000" pitchFamily="2" charset="2"/>
              <a:buChar char="Ø"/>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All lease insurance requirements can be found at </a:t>
            </a:r>
            <a:r>
              <a:rPr lang="en-US" sz="1800" dirty="0">
                <a:solidFill>
                  <a:schemeClr val="tx2"/>
                </a:solidFill>
                <a:hlinkClick r:id="rId2">
                  <a:extLst>
                    <a:ext uri="{A12FA001-AC4F-418D-AE19-62706E023703}">
                      <ahyp:hlinkClr xmlns:ahyp="http://schemas.microsoft.com/office/drawing/2018/hyperlinkcolor" val="tx"/>
                    </a:ext>
                  </a:extLst>
                </a:hlinkClick>
              </a:rPr>
              <a:t>Insurance Contract Matrix | Mission Support</a:t>
            </a:r>
            <a:endParaRPr lang="en-US" sz="1800" dirty="0">
              <a:solidFill>
                <a:schemeClr val="tx2"/>
              </a:solidFill>
            </a:endParaRPr>
          </a:p>
          <a:p>
            <a:pPr>
              <a:spcBef>
                <a:spcPts val="0"/>
              </a:spcBef>
              <a:spcAft>
                <a:spcPts val="800"/>
              </a:spcAft>
            </a:pPr>
            <a:endPar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Specific insurance requirements for types of lessee (office use, parking, school/daycare)</a:t>
            </a:r>
          </a:p>
          <a:p>
            <a:pPr marL="1200150" lvl="2" indent="-285750">
              <a:lnSpc>
                <a:spcPct val="107000"/>
              </a:lnSpc>
              <a:spcBef>
                <a:spcPts val="0"/>
              </a:spcBef>
              <a:spcAft>
                <a:spcPts val="800"/>
              </a:spcAft>
              <a:buFont typeface="Wingdings" panose="05000000000000000000" pitchFamily="2" charset="2"/>
              <a:buChar char="§"/>
            </a:pPr>
            <a:r>
              <a:rPr lang="en-US" sz="1600" dirty="0">
                <a:solidFill>
                  <a:schemeClr val="tx2"/>
                </a:solidFill>
                <a:latin typeface="Calibri" panose="020F0502020204030204" pitchFamily="34" charset="0"/>
                <a:ea typeface="Calibri" panose="020F0502020204030204" pitchFamily="34" charset="0"/>
                <a:cs typeface="Times New Roman" panose="02020603050405020304" pitchFamily="18" charset="0"/>
              </a:rPr>
              <a:t>Different uses require specific coverages, if to school/daycare must provide Sexual Misconduct Coverage.</a:t>
            </a:r>
            <a:endParaRPr lang="en-US"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Internal vs External Lessee (AOD Affiliated or 3</a:t>
            </a:r>
            <a:r>
              <a:rPr lang="en-US" sz="1800" baseline="30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rd</a:t>
            </a: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Party)</a:t>
            </a:r>
          </a:p>
          <a:p>
            <a:pPr marL="1200150" lvl="2" indent="-285750">
              <a:lnSpc>
                <a:spcPct val="107000"/>
              </a:lnSpc>
              <a:spcBef>
                <a:spcPts val="0"/>
              </a:spcBef>
              <a:spcAft>
                <a:spcPts val="800"/>
              </a:spcAft>
              <a:buFont typeface="Wingdings" panose="05000000000000000000" pitchFamily="2" charset="2"/>
              <a:buChar char="§"/>
            </a:pPr>
            <a:r>
              <a:rPr lang="en-US" sz="1600" dirty="0">
                <a:solidFill>
                  <a:schemeClr val="tx2"/>
                </a:solidFill>
                <a:latin typeface="Calibri" panose="020F0502020204030204" pitchFamily="34" charset="0"/>
                <a:ea typeface="Calibri" panose="020F0502020204030204" pitchFamily="34" charset="0"/>
                <a:cs typeface="Times New Roman" panose="02020603050405020304" pitchFamily="18" charset="0"/>
              </a:rPr>
              <a:t>If AOD Affiliated, lease will reflect insurance deductible is the financial responsibility of the Lessee.</a:t>
            </a:r>
          </a:p>
          <a:p>
            <a:pPr marL="1200150" lvl="2" indent="-285750">
              <a:lnSpc>
                <a:spcPct val="107000"/>
              </a:lnSpc>
              <a:spcBef>
                <a:spcPts val="0"/>
              </a:spcBef>
              <a:spcAft>
                <a:spcPts val="800"/>
              </a:spcAft>
              <a:buFont typeface="Wingdings" panose="05000000000000000000" pitchFamily="2" charset="2"/>
              <a:buChar char="§"/>
            </a:pPr>
            <a:r>
              <a:rPr lang="en-US"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If </a:t>
            </a:r>
            <a:r>
              <a:rPr lang="en-US" sz="1600" dirty="0">
                <a:solidFill>
                  <a:schemeClr val="tx2"/>
                </a:solidFill>
                <a:latin typeface="Calibri" panose="020F0502020204030204" pitchFamily="34" charset="0"/>
                <a:ea typeface="Calibri" panose="020F0502020204030204" pitchFamily="34" charset="0"/>
                <a:cs typeface="Times New Roman" panose="02020603050405020304" pitchFamily="18" charset="0"/>
              </a:rPr>
              <a:t>Lessee is a 3</a:t>
            </a:r>
            <a:r>
              <a:rPr lang="en-US" sz="1600" baseline="30000" dirty="0">
                <a:solidFill>
                  <a:schemeClr val="tx2"/>
                </a:solidFill>
                <a:latin typeface="Calibri" panose="020F0502020204030204" pitchFamily="34" charset="0"/>
                <a:ea typeface="Calibri" panose="020F0502020204030204" pitchFamily="34" charset="0"/>
                <a:cs typeface="Times New Roman" panose="02020603050405020304" pitchFamily="18" charset="0"/>
              </a:rPr>
              <a:t>rd</a:t>
            </a:r>
            <a:r>
              <a:rPr lang="en-US" sz="1600" dirty="0">
                <a:solidFill>
                  <a:schemeClr val="tx2"/>
                </a:solidFill>
                <a:latin typeface="Calibri" panose="020F0502020204030204" pitchFamily="34" charset="0"/>
                <a:ea typeface="Calibri" panose="020F0502020204030204" pitchFamily="34" charset="0"/>
                <a:cs typeface="Times New Roman" panose="02020603050405020304" pitchFamily="18" charset="0"/>
              </a:rPr>
              <a:t> Party, prefer Lessor does not provide internet access. If so, Cyber Insurance is mandatory.  It is usually cheaper for Lessee to obtain their own internet provider.</a:t>
            </a:r>
            <a:endParaRPr lang="en-US" sz="16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Bef>
                <a:spcPts val="0"/>
              </a:spcBef>
              <a:spcAft>
                <a:spcPts val="800"/>
              </a:spcAft>
              <a:buFont typeface="Arial" panose="020B0604020202020204" pitchFamily="34" charset="0"/>
              <a:buChar char="•"/>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The parish and AOD must me named on the policy.  Parishes must obtain insurance certs and keep them on file for each year of the lease.</a:t>
            </a:r>
          </a:p>
          <a:p>
            <a:pPr marL="742950" lvl="1" indent="-285750">
              <a:lnSpc>
                <a:spcPct val="107000"/>
              </a:lnSpc>
              <a:spcBef>
                <a:spcPts val="0"/>
              </a:spcBef>
              <a:spcAft>
                <a:spcPts val="800"/>
              </a:spcAft>
              <a:buFont typeface="Arial" panose="020B0604020202020204" pitchFamily="34" charset="0"/>
              <a:buChar char="•"/>
            </a:pPr>
            <a:r>
              <a:rPr lang="en-US" sz="1800" dirty="0">
                <a:solidFill>
                  <a:schemeClr val="tx2"/>
                </a:solidFill>
                <a:latin typeface="Calibri" panose="020F0502020204030204" pitchFamily="34" charset="0"/>
                <a:ea typeface="Calibri" panose="020F0502020204030204" pitchFamily="34" charset="0"/>
                <a:cs typeface="Times New Roman" panose="02020603050405020304" pitchFamily="18" charset="0"/>
              </a:rPr>
              <a:t>Work with the AOD and Risk Management to make sure you have proper coverage.  Lessee’s who do not obtain and maintain proper insurance are in default of the contract.</a:t>
            </a:r>
          </a:p>
          <a:p>
            <a:pPr marL="742950" lvl="1" indent="-285750">
              <a:lnSpc>
                <a:spcPct val="107000"/>
              </a:lnSpc>
              <a:spcBef>
                <a:spcPts val="0"/>
              </a:spcBef>
              <a:spcAft>
                <a:spcPts val="800"/>
              </a:spcAft>
              <a:buFont typeface="Arial" panose="020B0604020202020204" pitchFamily="34" charset="0"/>
              <a:buChar char="•"/>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Preventative Maintenance – Do no jeopardize insurance coverage.  Lessee obligation, but parish must request information yearly.</a:t>
            </a:r>
          </a:p>
          <a:p>
            <a:pPr marL="742950" lvl="1" indent="-285750">
              <a:lnSpc>
                <a:spcPct val="107000"/>
              </a:lnSpc>
              <a:spcBef>
                <a:spcPts val="0"/>
              </a:spcBef>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spcAft>
                <a:spcPts val="800"/>
              </a:spcAft>
            </a:pP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24988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91764-5525-7549-AC70-A571E3485D96}"/>
              </a:ext>
            </a:extLst>
          </p:cNvPr>
          <p:cNvSpPr>
            <a:spLocks noGrp="1"/>
          </p:cNvSpPr>
          <p:nvPr>
            <p:ph type="title"/>
          </p:nvPr>
        </p:nvSpPr>
        <p:spPr>
          <a:xfrm>
            <a:off x="1417320" y="365760"/>
            <a:ext cx="9829800" cy="1325563"/>
          </a:xfrm>
        </p:spPr>
        <p:txBody>
          <a:bodyPr/>
          <a:lstStyle/>
          <a:p>
            <a:r>
              <a:rPr lang="en-US" dirty="0">
                <a:latin typeface="Oswald"/>
                <a:ea typeface="Verdana"/>
              </a:rPr>
              <a:t>Office of Design &amp; Construction</a:t>
            </a:r>
            <a:endParaRPr lang="en-US" dirty="0"/>
          </a:p>
        </p:txBody>
      </p:sp>
      <p:graphicFrame>
        <p:nvGraphicFramePr>
          <p:cNvPr id="4" name="Content Placeholder 3">
            <a:extLst>
              <a:ext uri="{FF2B5EF4-FFF2-40B4-BE49-F238E27FC236}">
                <a16:creationId xmlns:a16="http://schemas.microsoft.com/office/drawing/2014/main" id="{AD8B00DD-4C82-D400-A6A7-661A4EEEC8FE}"/>
              </a:ext>
            </a:extLst>
          </p:cNvPr>
          <p:cNvGraphicFramePr>
            <a:graphicFrameLocks noGrp="1"/>
          </p:cNvGraphicFramePr>
          <p:nvPr>
            <p:ph idx="1"/>
          </p:nvPr>
        </p:nvGraphicFramePr>
        <p:xfrm>
          <a:off x="1828800" y="1828800"/>
          <a:ext cx="9418638"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Connector 4">
            <a:extLst>
              <a:ext uri="{FF2B5EF4-FFF2-40B4-BE49-F238E27FC236}">
                <a16:creationId xmlns:a16="http://schemas.microsoft.com/office/drawing/2014/main" id="{15793076-9328-4F43-97F8-3EEE47725F09}"/>
              </a:ext>
            </a:extLst>
          </p:cNvPr>
          <p:cNvCxnSpPr>
            <a:cxnSpLocks/>
          </p:cNvCxnSpPr>
          <p:nvPr/>
        </p:nvCxnSpPr>
        <p:spPr>
          <a:xfrm>
            <a:off x="1417320" y="1371600"/>
            <a:ext cx="9829800" cy="0"/>
          </a:xfrm>
          <a:prstGeom prst="line">
            <a:avLst/>
          </a:prstGeom>
          <a:ln w="12700">
            <a:solidFill>
              <a:schemeClr val="accent1"/>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4954433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7E275-8A63-AF4A-AC6E-40EC55BF6E4B}"/>
              </a:ext>
            </a:extLst>
          </p:cNvPr>
          <p:cNvSpPr>
            <a:spLocks noGrp="1"/>
          </p:cNvSpPr>
          <p:nvPr>
            <p:ph type="title"/>
          </p:nvPr>
        </p:nvSpPr>
        <p:spPr>
          <a:xfrm>
            <a:off x="914400" y="254725"/>
            <a:ext cx="10515600" cy="1130217"/>
          </a:xfrm>
        </p:spPr>
        <p:txBody>
          <a:bodyPr>
            <a:normAutofit/>
          </a:bodyPr>
          <a:lstStyle/>
          <a:p>
            <a:r>
              <a:rPr lang="en-US" sz="4400" dirty="0">
                <a:latin typeface="Oswald" panose="00000500000000000000" pitchFamily="2" charset="0"/>
                <a:ea typeface="Calibri" panose="020F0502020204030204" pitchFamily="34" charset="0"/>
                <a:cs typeface="Times New Roman" panose="02020603050405020304" pitchFamily="18" charset="0"/>
              </a:rPr>
              <a:t>Deferred Maintenance</a:t>
            </a:r>
            <a:endParaRPr lang="en-US" sz="4400" dirty="0">
              <a:latin typeface="Oswald" panose="00000500000000000000" pitchFamily="2" charset="0"/>
            </a:endParaRPr>
          </a:p>
        </p:txBody>
      </p:sp>
      <p:sp>
        <p:nvSpPr>
          <p:cNvPr id="3" name="Text Placeholder 2">
            <a:extLst>
              <a:ext uri="{FF2B5EF4-FFF2-40B4-BE49-F238E27FC236}">
                <a16:creationId xmlns:a16="http://schemas.microsoft.com/office/drawing/2014/main" id="{B98733BB-20ED-9740-8165-69CA2E2CD833}"/>
              </a:ext>
            </a:extLst>
          </p:cNvPr>
          <p:cNvSpPr>
            <a:spLocks noGrp="1"/>
          </p:cNvSpPr>
          <p:nvPr>
            <p:ph type="body" idx="1"/>
          </p:nvPr>
        </p:nvSpPr>
        <p:spPr>
          <a:xfrm>
            <a:off x="914400" y="1997766"/>
            <a:ext cx="9714271" cy="3724608"/>
          </a:xfrm>
        </p:spPr>
        <p:txBody>
          <a:bodyPr>
            <a:normAutofit/>
          </a:bodyPr>
          <a:lstStyle/>
          <a:p>
            <a:pPr marL="342900" indent="-342900">
              <a:buFont typeface="Wingdings" panose="05000000000000000000" pitchFamily="2" charset="2"/>
              <a:buChar char="Ø"/>
            </a:pPr>
            <a:r>
              <a:rPr lang="en-US" dirty="0">
                <a:solidFill>
                  <a:schemeClr val="tx2"/>
                </a:solidFill>
              </a:rPr>
              <a:t>“Hoping for a hailstorm” is not a maintenance plan.</a:t>
            </a:r>
          </a:p>
          <a:p>
            <a:pPr marL="342900" indent="-342900">
              <a:buFont typeface="Wingdings" panose="05000000000000000000" pitchFamily="2" charset="2"/>
              <a:buChar char="Ø"/>
            </a:pPr>
            <a:r>
              <a:rPr lang="en-US" dirty="0">
                <a:solidFill>
                  <a:schemeClr val="tx2"/>
                </a:solidFill>
              </a:rPr>
              <a:t>Emphasis on major systems:</a:t>
            </a:r>
          </a:p>
          <a:p>
            <a:pPr marL="800100" lvl="1" indent="-342900">
              <a:buFont typeface="Arial" panose="020B0604020202020204" pitchFamily="34" charset="0"/>
              <a:buChar char="•"/>
            </a:pPr>
            <a:r>
              <a:rPr lang="en-US" dirty="0">
                <a:solidFill>
                  <a:schemeClr val="tx2"/>
                </a:solidFill>
              </a:rPr>
              <a:t>Roof</a:t>
            </a:r>
          </a:p>
          <a:p>
            <a:pPr marL="800100" lvl="1" indent="-342900">
              <a:buFont typeface="Arial" panose="020B0604020202020204" pitchFamily="34" charset="0"/>
              <a:buChar char="•"/>
            </a:pPr>
            <a:r>
              <a:rPr lang="en-US" dirty="0">
                <a:solidFill>
                  <a:schemeClr val="tx2"/>
                </a:solidFill>
              </a:rPr>
              <a:t>HVAC</a:t>
            </a:r>
          </a:p>
          <a:p>
            <a:pPr marL="800100" lvl="1" indent="-342900">
              <a:buFont typeface="Arial" panose="020B0604020202020204" pitchFamily="34" charset="0"/>
              <a:buChar char="•"/>
            </a:pPr>
            <a:r>
              <a:rPr lang="en-US" dirty="0">
                <a:solidFill>
                  <a:schemeClr val="tx2"/>
                </a:solidFill>
              </a:rPr>
              <a:t>Exterior Façade</a:t>
            </a:r>
          </a:p>
          <a:p>
            <a:pPr marL="800100" lvl="1" indent="-342900">
              <a:buFont typeface="Arial" panose="020B0604020202020204" pitchFamily="34" charset="0"/>
              <a:buChar char="•"/>
            </a:pPr>
            <a:r>
              <a:rPr lang="en-US" dirty="0">
                <a:solidFill>
                  <a:schemeClr val="tx2"/>
                </a:solidFill>
              </a:rPr>
              <a:t>Parking lots &amp; flatwork</a:t>
            </a:r>
          </a:p>
          <a:p>
            <a:pPr marL="342900" indent="-342900">
              <a:buFont typeface="Wingdings" panose="05000000000000000000" pitchFamily="2" charset="2"/>
              <a:buChar char="Ø"/>
            </a:pPr>
            <a:r>
              <a:rPr lang="en-US" dirty="0">
                <a:solidFill>
                  <a:schemeClr val="tx2"/>
                </a:solidFill>
              </a:rPr>
              <a:t>Particular risks in Denver: Green Roofs &amp; Electrification</a:t>
            </a:r>
          </a:p>
        </p:txBody>
      </p:sp>
    </p:spTree>
    <p:extLst>
      <p:ext uri="{BB962C8B-B14F-4D97-AF65-F5344CB8AC3E}">
        <p14:creationId xmlns:p14="http://schemas.microsoft.com/office/powerpoint/2010/main" val="985191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C1ED4-6341-4248-10DE-54218161A4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D237D8-EA5E-766A-70EE-972DEA48B75B}"/>
              </a:ext>
            </a:extLst>
          </p:cNvPr>
          <p:cNvSpPr>
            <a:spLocks noGrp="1"/>
          </p:cNvSpPr>
          <p:nvPr>
            <p:ph type="title"/>
          </p:nvPr>
        </p:nvSpPr>
        <p:spPr>
          <a:xfrm>
            <a:off x="914400" y="777241"/>
            <a:ext cx="10515600" cy="1130217"/>
          </a:xfrm>
        </p:spPr>
        <p:txBody>
          <a:bodyPr>
            <a:normAutofit/>
          </a:bodyPr>
          <a:lstStyle/>
          <a:p>
            <a:r>
              <a:rPr lang="en-US" sz="4400" dirty="0">
                <a:latin typeface="Oswald" panose="00000500000000000000" pitchFamily="2" charset="0"/>
                <a:ea typeface="Calibri" panose="020F0502020204030204" pitchFamily="34" charset="0"/>
                <a:cs typeface="Times New Roman" panose="02020603050405020304" pitchFamily="18" charset="0"/>
              </a:rPr>
              <a:t>Facilities Condition Assessments</a:t>
            </a:r>
            <a:endParaRPr lang="en-US" sz="4400" dirty="0">
              <a:latin typeface="Oswald" panose="00000500000000000000" pitchFamily="2" charset="0"/>
            </a:endParaRPr>
          </a:p>
        </p:txBody>
      </p:sp>
      <p:sp>
        <p:nvSpPr>
          <p:cNvPr id="3" name="Text Placeholder 2">
            <a:extLst>
              <a:ext uri="{FF2B5EF4-FFF2-40B4-BE49-F238E27FC236}">
                <a16:creationId xmlns:a16="http://schemas.microsoft.com/office/drawing/2014/main" id="{9F81DB4E-6126-1195-CD15-09342C9670B4}"/>
              </a:ext>
            </a:extLst>
          </p:cNvPr>
          <p:cNvSpPr>
            <a:spLocks noGrp="1"/>
          </p:cNvSpPr>
          <p:nvPr>
            <p:ph type="body" idx="1"/>
          </p:nvPr>
        </p:nvSpPr>
        <p:spPr>
          <a:xfrm>
            <a:off x="914400" y="1997766"/>
            <a:ext cx="9714271" cy="3724608"/>
          </a:xfrm>
        </p:spPr>
        <p:txBody>
          <a:bodyPr>
            <a:normAutofit/>
          </a:bodyPr>
          <a:lstStyle/>
          <a:p>
            <a:pPr marL="342900" indent="-342900">
              <a:buFont typeface="Wingdings" panose="05000000000000000000" pitchFamily="2" charset="2"/>
              <a:buChar char="Ø"/>
            </a:pPr>
            <a:endParaRPr lang="en-US" dirty="0">
              <a:solidFill>
                <a:schemeClr val="tx2"/>
              </a:solidFill>
            </a:endParaRPr>
          </a:p>
          <a:p>
            <a:pPr marL="342900" indent="-342900">
              <a:buFont typeface="Wingdings" panose="05000000000000000000" pitchFamily="2" charset="2"/>
              <a:buChar char="Ø"/>
            </a:pPr>
            <a:r>
              <a:rPr lang="en-US" dirty="0">
                <a:solidFill>
                  <a:schemeClr val="tx2"/>
                </a:solidFill>
              </a:rPr>
              <a:t>Understand your exposure &amp; plan your upcoming costs</a:t>
            </a:r>
          </a:p>
          <a:p>
            <a:pPr marL="342900" indent="-342900">
              <a:buFont typeface="Wingdings" panose="05000000000000000000" pitchFamily="2" charset="2"/>
              <a:buChar char="Ø"/>
            </a:pPr>
            <a:endParaRPr lang="en-US" dirty="0">
              <a:solidFill>
                <a:schemeClr val="tx2"/>
              </a:solidFill>
            </a:endParaRPr>
          </a:p>
          <a:p>
            <a:pPr marL="342900" indent="-342900">
              <a:buFont typeface="Wingdings" panose="05000000000000000000" pitchFamily="2" charset="2"/>
              <a:buChar char="Ø"/>
            </a:pPr>
            <a:r>
              <a:rPr lang="en-US" dirty="0">
                <a:solidFill>
                  <a:schemeClr val="tx2"/>
                </a:solidFill>
              </a:rPr>
              <a:t>Open market &amp; in-house options available</a:t>
            </a:r>
          </a:p>
          <a:p>
            <a:pPr marL="800100" lvl="1" indent="-342900">
              <a:buFont typeface="Arial" panose="020B0604020202020204" pitchFamily="34" charset="0"/>
              <a:buChar char="•"/>
            </a:pPr>
            <a:r>
              <a:rPr lang="en-US" dirty="0">
                <a:solidFill>
                  <a:schemeClr val="tx2"/>
                </a:solidFill>
              </a:rPr>
              <a:t>Lerch Bates</a:t>
            </a:r>
          </a:p>
          <a:p>
            <a:pPr marL="800100" lvl="1" indent="-342900">
              <a:buFont typeface="Arial" panose="020B0604020202020204" pitchFamily="34" charset="0"/>
              <a:buChar char="•"/>
            </a:pPr>
            <a:r>
              <a:rPr lang="en-US" dirty="0">
                <a:solidFill>
                  <a:schemeClr val="tx2"/>
                </a:solidFill>
              </a:rPr>
              <a:t>McKinstry</a:t>
            </a:r>
          </a:p>
          <a:p>
            <a:pPr marL="800100" lvl="1" indent="-342900">
              <a:buFont typeface="Arial" panose="020B0604020202020204" pitchFamily="34" charset="0"/>
              <a:buChar char="•"/>
            </a:pPr>
            <a:r>
              <a:rPr lang="en-US" dirty="0" err="1">
                <a:solidFill>
                  <a:schemeClr val="tx2"/>
                </a:solidFill>
              </a:rPr>
              <a:t>AoD</a:t>
            </a:r>
            <a:r>
              <a:rPr lang="en-US" dirty="0">
                <a:solidFill>
                  <a:schemeClr val="tx2"/>
                </a:solidFill>
              </a:rPr>
              <a:t> </a:t>
            </a:r>
          </a:p>
          <a:p>
            <a:endParaRPr lang="en-US" dirty="0"/>
          </a:p>
        </p:txBody>
      </p:sp>
    </p:spTree>
    <p:extLst>
      <p:ext uri="{BB962C8B-B14F-4D97-AF65-F5344CB8AC3E}">
        <p14:creationId xmlns:p14="http://schemas.microsoft.com/office/powerpoint/2010/main" val="17329587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6D901-CDF6-1B5F-C401-5B9C100812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8C9755-E4A3-FA85-9CC2-29D4D8412F9D}"/>
              </a:ext>
            </a:extLst>
          </p:cNvPr>
          <p:cNvSpPr>
            <a:spLocks noGrp="1"/>
          </p:cNvSpPr>
          <p:nvPr>
            <p:ph type="title"/>
          </p:nvPr>
        </p:nvSpPr>
        <p:spPr>
          <a:xfrm>
            <a:off x="914400" y="777241"/>
            <a:ext cx="10515600" cy="1130217"/>
          </a:xfrm>
        </p:spPr>
        <p:txBody>
          <a:bodyPr>
            <a:normAutofit/>
          </a:bodyPr>
          <a:lstStyle/>
          <a:p>
            <a:r>
              <a:rPr lang="en-US" sz="4400" dirty="0">
                <a:latin typeface="Oswald" panose="00000500000000000000" pitchFamily="2" charset="0"/>
                <a:ea typeface="Calibri" panose="020F0502020204030204" pitchFamily="34" charset="0"/>
                <a:cs typeface="Times New Roman" panose="02020603050405020304" pitchFamily="18" charset="0"/>
              </a:rPr>
              <a:t>Stretching Your Dollar</a:t>
            </a:r>
            <a:endParaRPr lang="en-US" sz="4400" dirty="0">
              <a:latin typeface="Oswald" panose="00000500000000000000" pitchFamily="2" charset="0"/>
            </a:endParaRPr>
          </a:p>
        </p:txBody>
      </p:sp>
      <p:sp>
        <p:nvSpPr>
          <p:cNvPr id="3" name="Text Placeholder 2">
            <a:extLst>
              <a:ext uri="{FF2B5EF4-FFF2-40B4-BE49-F238E27FC236}">
                <a16:creationId xmlns:a16="http://schemas.microsoft.com/office/drawing/2014/main" id="{7C50F949-7F8A-3DC1-83CD-6173C8D8021F}"/>
              </a:ext>
            </a:extLst>
          </p:cNvPr>
          <p:cNvSpPr>
            <a:spLocks noGrp="1"/>
          </p:cNvSpPr>
          <p:nvPr>
            <p:ph type="body" idx="1"/>
          </p:nvPr>
        </p:nvSpPr>
        <p:spPr>
          <a:xfrm>
            <a:off x="914400" y="1997766"/>
            <a:ext cx="9714271" cy="3724608"/>
          </a:xfrm>
        </p:spPr>
        <p:txBody>
          <a:bodyPr>
            <a:normAutofit/>
          </a:bodyPr>
          <a:lstStyle/>
          <a:p>
            <a:pPr marL="342900" indent="-342900">
              <a:buFont typeface="Arial" panose="020B0604020202020204" pitchFamily="34" charset="0"/>
              <a:buChar char="•"/>
            </a:pPr>
            <a:endParaRPr lang="en-US" dirty="0"/>
          </a:p>
          <a:p>
            <a:pPr marL="342900" indent="-342900">
              <a:buFont typeface="Wingdings" panose="05000000000000000000" pitchFamily="2" charset="2"/>
              <a:buChar char="Ø"/>
            </a:pPr>
            <a:r>
              <a:rPr lang="en-US" dirty="0">
                <a:solidFill>
                  <a:schemeClr val="tx2"/>
                </a:solidFill>
              </a:rPr>
              <a:t>Service agreements!</a:t>
            </a:r>
          </a:p>
          <a:p>
            <a:pPr marL="342900" indent="-342900">
              <a:buFont typeface="Wingdings" panose="05000000000000000000" pitchFamily="2" charset="2"/>
              <a:buChar char="Ø"/>
            </a:pPr>
            <a:endParaRPr lang="en-US" dirty="0">
              <a:solidFill>
                <a:schemeClr val="tx2"/>
              </a:solidFill>
            </a:endParaRPr>
          </a:p>
          <a:p>
            <a:pPr marL="342900" indent="-342900">
              <a:buFont typeface="Wingdings" panose="05000000000000000000" pitchFamily="2" charset="2"/>
              <a:buChar char="Ø"/>
            </a:pPr>
            <a:r>
              <a:rPr lang="en-US" dirty="0">
                <a:solidFill>
                  <a:schemeClr val="tx2"/>
                </a:solidFill>
              </a:rPr>
              <a:t>Relationships – save money now and later!</a:t>
            </a:r>
          </a:p>
          <a:p>
            <a:endParaRPr lang="en-US" dirty="0"/>
          </a:p>
        </p:txBody>
      </p:sp>
    </p:spTree>
    <p:extLst>
      <p:ext uri="{BB962C8B-B14F-4D97-AF65-F5344CB8AC3E}">
        <p14:creationId xmlns:p14="http://schemas.microsoft.com/office/powerpoint/2010/main" val="8671377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5063E-4375-FBBA-D8A7-165A4933A6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55AB4D-72A2-FDD2-E9EF-8C02CD25ED9D}"/>
              </a:ext>
            </a:extLst>
          </p:cNvPr>
          <p:cNvSpPr>
            <a:spLocks noGrp="1"/>
          </p:cNvSpPr>
          <p:nvPr>
            <p:ph type="title"/>
          </p:nvPr>
        </p:nvSpPr>
        <p:spPr>
          <a:xfrm>
            <a:off x="-59263" y="2411308"/>
            <a:ext cx="10515600" cy="2880360"/>
          </a:xfrm>
        </p:spPr>
        <p:txBody>
          <a:bodyPr>
            <a:normAutofit fontScale="90000"/>
          </a:bodyPr>
          <a:lstStyle/>
          <a:p>
            <a:pPr algn="ctr"/>
            <a:r>
              <a:rPr lang="en-US" sz="3600" dirty="0">
                <a:latin typeface="+mn-lt"/>
              </a:rPr>
              <a:t>Break – 15 minutes  </a:t>
            </a:r>
            <a:br>
              <a:rPr lang="en-US" dirty="0">
                <a:latin typeface="+mn-lt"/>
              </a:rPr>
            </a:br>
            <a:br>
              <a:rPr lang="en-US" dirty="0">
                <a:latin typeface="+mn-lt"/>
              </a:rPr>
            </a:br>
            <a:br>
              <a:rPr lang="en-US" sz="2400" dirty="0">
                <a:latin typeface="+mn-lt"/>
              </a:rPr>
            </a:br>
            <a:br>
              <a:rPr lang="en-US" sz="2400" dirty="0"/>
            </a:br>
            <a:endParaRPr lang="en-US" dirty="0"/>
          </a:p>
        </p:txBody>
      </p:sp>
    </p:spTree>
    <p:extLst>
      <p:ext uri="{BB962C8B-B14F-4D97-AF65-F5344CB8AC3E}">
        <p14:creationId xmlns:p14="http://schemas.microsoft.com/office/powerpoint/2010/main" val="42486300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3D151-3084-C16E-1685-3642F31851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32674B-DEFE-8664-7ADC-6D10B5C73202}"/>
              </a:ext>
            </a:extLst>
          </p:cNvPr>
          <p:cNvSpPr>
            <a:spLocks noGrp="1"/>
          </p:cNvSpPr>
          <p:nvPr>
            <p:ph type="title"/>
          </p:nvPr>
        </p:nvSpPr>
        <p:spPr>
          <a:xfrm>
            <a:off x="914400" y="1786454"/>
            <a:ext cx="10515600" cy="1143000"/>
          </a:xfrm>
        </p:spPr>
        <p:txBody>
          <a:bodyPr>
            <a:noAutofit/>
          </a:bodyPr>
          <a:lstStyle/>
          <a:p>
            <a:pPr algn="ctr"/>
            <a:r>
              <a:rPr lang="en-US" sz="4000" i="1" dirty="0">
                <a:latin typeface="Garamond" panose="02020404030301010803" pitchFamily="18" charset="0"/>
              </a:rPr>
              <a:t>How often are asbestos reinspection visits required by Colorado state law?</a:t>
            </a:r>
          </a:p>
        </p:txBody>
      </p:sp>
    </p:spTree>
    <p:extLst>
      <p:ext uri="{BB962C8B-B14F-4D97-AF65-F5344CB8AC3E}">
        <p14:creationId xmlns:p14="http://schemas.microsoft.com/office/powerpoint/2010/main" val="351343195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8B376-E109-BA9D-9274-1F49633019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BD0879-28A7-EF36-AF3D-1A45372BE288}"/>
              </a:ext>
            </a:extLst>
          </p:cNvPr>
          <p:cNvSpPr>
            <a:spLocks noGrp="1"/>
          </p:cNvSpPr>
          <p:nvPr>
            <p:ph type="title"/>
          </p:nvPr>
        </p:nvSpPr>
        <p:spPr>
          <a:xfrm>
            <a:off x="1417320" y="235126"/>
            <a:ext cx="9829800" cy="1325563"/>
          </a:xfrm>
        </p:spPr>
        <p:txBody>
          <a:bodyPr/>
          <a:lstStyle/>
          <a:p>
            <a:pPr algn="ctr"/>
            <a:r>
              <a:rPr lang="en-US" dirty="0">
                <a:ea typeface="Verdana" panose="020B0604030504040204" pitchFamily="34" charset="0"/>
              </a:rPr>
              <a:t>Schools and Parish Business Managers </a:t>
            </a:r>
            <a:br>
              <a:rPr lang="en-US" dirty="0">
                <a:ea typeface="Verdana" panose="020B0604030504040204" pitchFamily="34" charset="0"/>
              </a:rPr>
            </a:br>
            <a:r>
              <a:rPr lang="en-US" sz="3200" dirty="0">
                <a:ea typeface="Verdana" panose="020B0604030504040204" pitchFamily="34" charset="0"/>
              </a:rPr>
              <a:t>Mark Strawbridge </a:t>
            </a:r>
            <a:endParaRPr lang="en-US" dirty="0">
              <a:ea typeface="Verdana" panose="020B0604030504040204" pitchFamily="34" charset="0"/>
            </a:endParaRPr>
          </a:p>
        </p:txBody>
      </p:sp>
      <p:sp>
        <p:nvSpPr>
          <p:cNvPr id="3" name="Content Placeholder 2">
            <a:extLst>
              <a:ext uri="{FF2B5EF4-FFF2-40B4-BE49-F238E27FC236}">
                <a16:creationId xmlns:a16="http://schemas.microsoft.com/office/drawing/2014/main" id="{AA5727BF-293D-1A3F-2699-2107B81360AD}"/>
              </a:ext>
            </a:extLst>
          </p:cNvPr>
          <p:cNvSpPr>
            <a:spLocks noGrp="1"/>
          </p:cNvSpPr>
          <p:nvPr>
            <p:ph idx="1"/>
          </p:nvPr>
        </p:nvSpPr>
        <p:spPr>
          <a:xfrm>
            <a:off x="1289305" y="1690687"/>
            <a:ext cx="9418319" cy="5030153"/>
          </a:xfrm>
        </p:spPr>
        <p:txBody>
          <a:bodyPr>
            <a:normAutofit/>
          </a:bodyPr>
          <a:lstStyle/>
          <a:p>
            <a:pPr marL="0" indent="0" fontAlgn="base">
              <a:buNone/>
            </a:pPr>
            <a:r>
              <a:rPr lang="en-US" sz="2000" dirty="0">
                <a:solidFill>
                  <a:schemeClr val="tx2"/>
                </a:solidFill>
              </a:rPr>
              <a:t> </a:t>
            </a:r>
            <a:endParaRPr lang="en-US" sz="1600" dirty="0">
              <a:solidFill>
                <a:schemeClr val="tx2"/>
              </a:solidFill>
            </a:endParaRPr>
          </a:p>
          <a:p>
            <a:pPr lvl="1" fontAlgn="base">
              <a:buFont typeface="Wingdings" panose="05000000000000000000" pitchFamily="2" charset="2"/>
              <a:buChar char="Ø"/>
            </a:pPr>
            <a:r>
              <a:rPr lang="en-US" sz="1700" dirty="0">
                <a:solidFill>
                  <a:schemeClr val="tx2"/>
                </a:solidFill>
              </a:rPr>
              <a:t>AHERA Compliance</a:t>
            </a:r>
          </a:p>
          <a:p>
            <a:pPr lvl="1" fontAlgn="base">
              <a:buFont typeface="Wingdings" panose="05000000000000000000" pitchFamily="2" charset="2"/>
              <a:buChar char="Ø"/>
            </a:pPr>
            <a:r>
              <a:rPr lang="en-US" sz="1700" dirty="0">
                <a:solidFill>
                  <a:schemeClr val="tx2"/>
                </a:solidFill>
              </a:rPr>
              <a:t>AEDs</a:t>
            </a:r>
          </a:p>
          <a:p>
            <a:pPr lvl="1" fontAlgn="base">
              <a:buFont typeface="Wingdings" panose="05000000000000000000" pitchFamily="2" charset="2"/>
              <a:buChar char="Ø"/>
            </a:pPr>
            <a:r>
              <a:rPr lang="en-US" sz="1700" dirty="0">
                <a:solidFill>
                  <a:schemeClr val="tx2"/>
                </a:solidFill>
              </a:rPr>
              <a:t>Safety and Security</a:t>
            </a:r>
          </a:p>
          <a:p>
            <a:pPr lvl="1" fontAlgn="base">
              <a:buFont typeface="Wingdings" panose="05000000000000000000" pitchFamily="2" charset="2"/>
              <a:buChar char="Ø"/>
            </a:pPr>
            <a:r>
              <a:rPr lang="en-US" sz="1700" dirty="0">
                <a:solidFill>
                  <a:schemeClr val="tx2"/>
                </a:solidFill>
              </a:rPr>
              <a:t>Other</a:t>
            </a:r>
          </a:p>
        </p:txBody>
      </p:sp>
      <p:cxnSp>
        <p:nvCxnSpPr>
          <p:cNvPr id="5" name="Straight Connector 4">
            <a:extLst>
              <a:ext uri="{FF2B5EF4-FFF2-40B4-BE49-F238E27FC236}">
                <a16:creationId xmlns:a16="http://schemas.microsoft.com/office/drawing/2014/main" id="{10E44A6C-8869-12D4-AB59-C6C2F09692CE}"/>
              </a:ext>
            </a:extLst>
          </p:cNvPr>
          <p:cNvCxnSpPr>
            <a:cxnSpLocks/>
          </p:cNvCxnSpPr>
          <p:nvPr/>
        </p:nvCxnSpPr>
        <p:spPr>
          <a:xfrm>
            <a:off x="1417320" y="1371600"/>
            <a:ext cx="9829800" cy="0"/>
          </a:xfrm>
          <a:prstGeom prst="line">
            <a:avLst/>
          </a:prstGeom>
          <a:ln w="12700">
            <a:solidFill>
              <a:schemeClr val="accent1"/>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17469541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93DB6-3613-6016-2298-21C35BFC578E}"/>
              </a:ext>
            </a:extLst>
          </p:cNvPr>
          <p:cNvSpPr>
            <a:spLocks noGrp="1"/>
          </p:cNvSpPr>
          <p:nvPr>
            <p:ph type="title"/>
          </p:nvPr>
        </p:nvSpPr>
        <p:spPr/>
        <p:txBody>
          <a:bodyPr/>
          <a:lstStyle/>
          <a:p>
            <a:r>
              <a:rPr lang="en-US">
                <a:latin typeface="Gotham Condensed Medium"/>
              </a:rPr>
              <a:t>Asbestos Management Plan – AHERA  </a:t>
            </a:r>
            <a:endParaRPr lang="en-US"/>
          </a:p>
        </p:txBody>
      </p:sp>
      <p:sp>
        <p:nvSpPr>
          <p:cNvPr id="3" name="Content Placeholder 2">
            <a:extLst>
              <a:ext uri="{FF2B5EF4-FFF2-40B4-BE49-F238E27FC236}">
                <a16:creationId xmlns:a16="http://schemas.microsoft.com/office/drawing/2014/main" id="{252D4FD2-0B57-8014-4EDC-792F8849798B}"/>
              </a:ext>
            </a:extLst>
          </p:cNvPr>
          <p:cNvSpPr>
            <a:spLocks noGrp="1"/>
          </p:cNvSpPr>
          <p:nvPr>
            <p:ph idx="1"/>
          </p:nvPr>
        </p:nvSpPr>
        <p:spPr>
          <a:xfrm>
            <a:off x="1712686" y="1567543"/>
            <a:ext cx="9418320" cy="4343400"/>
          </a:xfrm>
        </p:spPr>
        <p:txBody>
          <a:bodyPr vert="horz" lIns="91440" tIns="45720" rIns="91440" bIns="45720" rtlCol="0" anchor="t">
            <a:normAutofit/>
          </a:bodyPr>
          <a:lstStyle/>
          <a:p>
            <a:r>
              <a:rPr lang="en-US" dirty="0">
                <a:latin typeface="Gotham Book"/>
                <a:hlinkClick r:id="rId2"/>
              </a:rPr>
              <a:t>1600 Asbestos Management Plan.pdf</a:t>
            </a:r>
            <a:endParaRPr lang="en-US" dirty="0"/>
          </a:p>
          <a:p>
            <a:r>
              <a:rPr lang="en-US" dirty="0">
                <a:latin typeface="Gotham Book"/>
              </a:rPr>
              <a:t>Please see your School Resources Page given to principals and school leaders in August</a:t>
            </a:r>
          </a:p>
          <a:p>
            <a:r>
              <a:rPr lang="en-US">
                <a:latin typeface="Gotham Book"/>
              </a:rPr>
              <a:t>AHERA communication to community – in school Family Handbook</a:t>
            </a:r>
          </a:p>
          <a:p>
            <a:r>
              <a:rPr lang="en-US" dirty="0">
                <a:latin typeface="Gotham Book"/>
              </a:rPr>
              <a:t>AHERA binder located, documents checked</a:t>
            </a:r>
          </a:p>
          <a:p>
            <a:r>
              <a:rPr lang="en-US" dirty="0">
                <a:latin typeface="Gotham Book"/>
              </a:rPr>
              <a:t>Maintenance Personnel must take a </a:t>
            </a:r>
            <a:r>
              <a:rPr lang="en-US">
                <a:latin typeface="Gotham Book"/>
              </a:rPr>
              <a:t>2-hour</a:t>
            </a:r>
            <a:r>
              <a:rPr lang="en-US" dirty="0">
                <a:latin typeface="Gotham Book"/>
              </a:rPr>
              <a:t> training, info in the Resources Guide</a:t>
            </a:r>
            <a:endParaRPr lang="en-US" dirty="0"/>
          </a:p>
          <a:p>
            <a:r>
              <a:rPr lang="en-US" dirty="0">
                <a:latin typeface="Gotham Book"/>
                <a:hlinkClick r:id="rId3"/>
              </a:rPr>
              <a:t>AHERA Log Form.xlsx</a:t>
            </a:r>
            <a:r>
              <a:rPr lang="en-US" dirty="0">
                <a:latin typeface="Gotham Book"/>
              </a:rPr>
              <a:t> (fill out and place in the front binder)</a:t>
            </a:r>
            <a:endParaRPr lang="en-US" dirty="0"/>
          </a:p>
          <a:p>
            <a:endParaRPr lang="en-US" dirty="0"/>
          </a:p>
          <a:p>
            <a:pPr lvl="1"/>
            <a:endParaRPr lang="en-US" dirty="0"/>
          </a:p>
        </p:txBody>
      </p:sp>
    </p:spTree>
    <p:extLst>
      <p:ext uri="{BB962C8B-B14F-4D97-AF65-F5344CB8AC3E}">
        <p14:creationId xmlns:p14="http://schemas.microsoft.com/office/powerpoint/2010/main" val="222653350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921FA-691E-423E-E7FA-BE8912D7D4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C38EE1-72DF-6610-3B7B-10F57BDE5EF1}"/>
              </a:ext>
            </a:extLst>
          </p:cNvPr>
          <p:cNvSpPr>
            <a:spLocks noGrp="1"/>
          </p:cNvSpPr>
          <p:nvPr>
            <p:ph type="title"/>
          </p:nvPr>
        </p:nvSpPr>
        <p:spPr>
          <a:xfrm>
            <a:off x="1417320" y="27432"/>
            <a:ext cx="9829800" cy="1325563"/>
          </a:xfrm>
        </p:spPr>
        <p:txBody>
          <a:bodyPr/>
          <a:lstStyle/>
          <a:p>
            <a:r>
              <a:rPr lang="en-US" dirty="0">
                <a:latin typeface="Gotham Condensed Medium"/>
              </a:rPr>
              <a:t>Asbestos Management Plan – Accountability  </a:t>
            </a:r>
            <a:endParaRPr lang="en-US" dirty="0"/>
          </a:p>
        </p:txBody>
      </p:sp>
      <p:graphicFrame>
        <p:nvGraphicFramePr>
          <p:cNvPr id="16" name="Table 15">
            <a:extLst>
              <a:ext uri="{FF2B5EF4-FFF2-40B4-BE49-F238E27FC236}">
                <a16:creationId xmlns:a16="http://schemas.microsoft.com/office/drawing/2014/main" id="{53F80C6B-8578-BA9C-3DD5-CA8CDC860963}"/>
              </a:ext>
            </a:extLst>
          </p:cNvPr>
          <p:cNvGraphicFramePr>
            <a:graphicFrameLocks noGrp="1"/>
          </p:cNvGraphicFramePr>
          <p:nvPr/>
        </p:nvGraphicFramePr>
        <p:xfrm>
          <a:off x="2148224" y="1002020"/>
          <a:ext cx="7705620" cy="4343401"/>
        </p:xfrm>
        <a:graphic>
          <a:graphicData uri="http://schemas.openxmlformats.org/drawingml/2006/table">
            <a:tbl>
              <a:tblPr firstRow="1" firstCol="1" bandRow="1">
                <a:tableStyleId>{5C22544A-7EE6-4342-B048-85BDC9FD1C3A}</a:tableStyleId>
              </a:tblPr>
              <a:tblGrid>
                <a:gridCol w="1826101">
                  <a:extLst>
                    <a:ext uri="{9D8B030D-6E8A-4147-A177-3AD203B41FA5}">
                      <a16:colId xmlns:a16="http://schemas.microsoft.com/office/drawing/2014/main" val="1207006422"/>
                    </a:ext>
                  </a:extLst>
                </a:gridCol>
                <a:gridCol w="1533335">
                  <a:extLst>
                    <a:ext uri="{9D8B030D-6E8A-4147-A177-3AD203B41FA5}">
                      <a16:colId xmlns:a16="http://schemas.microsoft.com/office/drawing/2014/main" val="3717713182"/>
                    </a:ext>
                  </a:extLst>
                </a:gridCol>
                <a:gridCol w="924170">
                  <a:extLst>
                    <a:ext uri="{9D8B030D-6E8A-4147-A177-3AD203B41FA5}">
                      <a16:colId xmlns:a16="http://schemas.microsoft.com/office/drawing/2014/main" val="2936368731"/>
                    </a:ext>
                  </a:extLst>
                </a:gridCol>
                <a:gridCol w="1131233">
                  <a:extLst>
                    <a:ext uri="{9D8B030D-6E8A-4147-A177-3AD203B41FA5}">
                      <a16:colId xmlns:a16="http://schemas.microsoft.com/office/drawing/2014/main" val="1553134900"/>
                    </a:ext>
                  </a:extLst>
                </a:gridCol>
                <a:gridCol w="1131233">
                  <a:extLst>
                    <a:ext uri="{9D8B030D-6E8A-4147-A177-3AD203B41FA5}">
                      <a16:colId xmlns:a16="http://schemas.microsoft.com/office/drawing/2014/main" val="3006029230"/>
                    </a:ext>
                  </a:extLst>
                </a:gridCol>
                <a:gridCol w="1159548">
                  <a:extLst>
                    <a:ext uri="{9D8B030D-6E8A-4147-A177-3AD203B41FA5}">
                      <a16:colId xmlns:a16="http://schemas.microsoft.com/office/drawing/2014/main" val="866258981"/>
                    </a:ext>
                  </a:extLst>
                </a:gridCol>
              </a:tblGrid>
              <a:tr h="592017">
                <a:tc>
                  <a:txBody>
                    <a:bodyPr/>
                    <a:lstStyle/>
                    <a:p>
                      <a:pPr marL="0" marR="0">
                        <a:lnSpc>
                          <a:spcPct val="115000"/>
                        </a:lnSpc>
                        <a:spcAft>
                          <a:spcPts val="800"/>
                        </a:spcAft>
                        <a:buNone/>
                      </a:pPr>
                      <a:r>
                        <a:rPr lang="en-US" sz="1100" kern="100" dirty="0">
                          <a:effectLst/>
                        </a:rPr>
                        <a:t>Activity</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Archdiocese Risk Management/OCS/Real Estate</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Principal</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latin typeface="Aptos" panose="020B0004020202020204" pitchFamily="34" charset="0"/>
                          <a:ea typeface="Aptos" panose="020B0004020202020204" pitchFamily="34" charset="0"/>
                          <a:cs typeface="Arial" panose="020B0604020202020204" pitchFamily="34" charset="0"/>
                        </a:rPr>
                        <a:t>Business Manager</a:t>
                      </a:r>
                    </a:p>
                  </a:txBody>
                  <a:tcPr marL="2668" marR="2668" marT="2668" marB="2668" anchor="ctr"/>
                </a:tc>
                <a:tc>
                  <a:txBody>
                    <a:bodyPr/>
                    <a:lstStyle/>
                    <a:p>
                      <a:pPr marL="0" marR="0" algn="ctr">
                        <a:lnSpc>
                          <a:spcPct val="115000"/>
                        </a:lnSpc>
                        <a:spcAft>
                          <a:spcPts val="800"/>
                        </a:spcAft>
                        <a:buNone/>
                      </a:pPr>
                      <a:r>
                        <a:rPr lang="en-US" sz="1100" kern="100" dirty="0">
                          <a:effectLst/>
                        </a:rPr>
                        <a:t>AHERA Designated Person</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Consultant</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extLst>
                  <a:ext uri="{0D108BD9-81ED-4DB2-BD59-A6C34878D82A}">
                    <a16:rowId xmlns:a16="http://schemas.microsoft.com/office/drawing/2014/main" val="2465896871"/>
                  </a:ext>
                </a:extLst>
              </a:tr>
              <a:tr h="493833">
                <a:tc>
                  <a:txBody>
                    <a:bodyPr/>
                    <a:lstStyle/>
                    <a:p>
                      <a:pPr marL="0" marR="0">
                        <a:lnSpc>
                          <a:spcPct val="115000"/>
                        </a:lnSpc>
                        <a:spcAft>
                          <a:spcPts val="800"/>
                        </a:spcAft>
                        <a:buNone/>
                      </a:pPr>
                      <a:r>
                        <a:rPr lang="en-US" sz="1100" kern="100">
                          <a:effectLst/>
                        </a:rPr>
                        <a:t>Governance and policy</a:t>
                      </a:r>
                      <a:endParaRPr lang="en-US" sz="1100" kern="10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A/R (RM and OCS)</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latin typeface="Aptos" panose="020B0004020202020204" pitchFamily="34" charset="0"/>
                          <a:ea typeface="Aptos" panose="020B0004020202020204" pitchFamily="34" charset="0"/>
                          <a:cs typeface="Arial" panose="020B0604020202020204" pitchFamily="34" charset="0"/>
                        </a:rPr>
                        <a:t>A</a:t>
                      </a:r>
                    </a:p>
                  </a:txBody>
                  <a:tcPr marL="2668" marR="2668" marT="2668" marB="2668" anchor="ctr"/>
                </a:tc>
                <a:tc>
                  <a:txBody>
                    <a:bodyPr/>
                    <a:lstStyle/>
                    <a:p>
                      <a:pPr marL="0" marR="0" algn="ctr">
                        <a:lnSpc>
                          <a:spcPct val="115000"/>
                        </a:lnSpc>
                        <a:spcAft>
                          <a:spcPts val="800"/>
                        </a:spcAft>
                        <a:buNone/>
                      </a:pPr>
                      <a:r>
                        <a:rPr lang="en-US" sz="1100" kern="100" dirty="0">
                          <a:effectLst/>
                          <a:latin typeface="Aptos" panose="020B0004020202020204" pitchFamily="34" charset="0"/>
                          <a:ea typeface="Aptos" panose="020B0004020202020204" pitchFamily="34" charset="0"/>
                          <a:cs typeface="Arial" panose="020B0604020202020204" pitchFamily="34" charset="0"/>
                        </a:rPr>
                        <a:t>I</a:t>
                      </a:r>
                    </a:p>
                  </a:txBody>
                  <a:tcPr marL="2668" marR="2668" marT="2668" marB="2668" anchor="ctr"/>
                </a:tc>
                <a:tc>
                  <a:txBody>
                    <a:bodyPr/>
                    <a:lstStyle/>
                    <a:p>
                      <a:pPr marL="0" marR="0" algn="ctr">
                        <a:lnSpc>
                          <a:spcPct val="115000"/>
                        </a:lnSpc>
                        <a:spcAft>
                          <a:spcPts val="800"/>
                        </a:spcAft>
                        <a:buNone/>
                      </a:pPr>
                      <a:r>
                        <a:rPr lang="en-US" sz="1100" kern="100" dirty="0">
                          <a:effectLst/>
                        </a:rPr>
                        <a:t>I</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C</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extLst>
                  <a:ext uri="{0D108BD9-81ED-4DB2-BD59-A6C34878D82A}">
                    <a16:rowId xmlns:a16="http://schemas.microsoft.com/office/drawing/2014/main" val="1443004612"/>
                  </a:ext>
                </a:extLst>
              </a:tr>
              <a:tr h="739292">
                <a:tc>
                  <a:txBody>
                    <a:bodyPr/>
                    <a:lstStyle/>
                    <a:p>
                      <a:pPr marL="0" marR="0">
                        <a:lnSpc>
                          <a:spcPct val="115000"/>
                        </a:lnSpc>
                        <a:spcAft>
                          <a:spcPts val="800"/>
                        </a:spcAft>
                        <a:buNone/>
                      </a:pPr>
                      <a:r>
                        <a:rPr lang="en-US" sz="1100" kern="100">
                          <a:effectLst/>
                        </a:rPr>
                        <a:t>Management plan maintenance</a:t>
                      </a:r>
                      <a:endParaRPr lang="en-US" sz="1100" kern="10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C</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latin typeface="Aptos" panose="020B0004020202020204" pitchFamily="34" charset="0"/>
                          <a:ea typeface="Aptos" panose="020B0004020202020204" pitchFamily="34" charset="0"/>
                          <a:cs typeface="Arial" panose="020B0604020202020204" pitchFamily="34" charset="0"/>
                        </a:rPr>
                        <a:t>I</a:t>
                      </a:r>
                    </a:p>
                  </a:txBody>
                  <a:tcPr marL="2668" marR="2668" marT="2668" marB="2668" anchor="ctr"/>
                </a:tc>
                <a:tc>
                  <a:txBody>
                    <a:bodyPr/>
                    <a:lstStyle/>
                    <a:p>
                      <a:pPr marL="0" marR="0" algn="ctr">
                        <a:lnSpc>
                          <a:spcPct val="115000"/>
                        </a:lnSpc>
                        <a:spcAft>
                          <a:spcPts val="800"/>
                        </a:spcAft>
                        <a:buNone/>
                      </a:pPr>
                      <a:r>
                        <a:rPr lang="en-US" sz="1100" kern="100" dirty="0">
                          <a:effectLst/>
                          <a:latin typeface="Aptos" panose="020B0004020202020204" pitchFamily="34" charset="0"/>
                          <a:ea typeface="Aptos" panose="020B0004020202020204" pitchFamily="34" charset="0"/>
                          <a:cs typeface="Arial" panose="020B0604020202020204" pitchFamily="34" charset="0"/>
                        </a:rPr>
                        <a:t>A</a:t>
                      </a:r>
                    </a:p>
                  </a:txBody>
                  <a:tcPr marL="2668" marR="2668" marT="2668" marB="2668" anchor="ctr"/>
                </a:tc>
                <a:tc>
                  <a:txBody>
                    <a:bodyPr/>
                    <a:lstStyle/>
                    <a:p>
                      <a:pPr marL="0" marR="0" algn="ctr">
                        <a:lnSpc>
                          <a:spcPct val="115000"/>
                        </a:lnSpc>
                        <a:spcAft>
                          <a:spcPts val="800"/>
                        </a:spcAft>
                        <a:buNone/>
                      </a:pPr>
                      <a:r>
                        <a:rPr lang="en-US" sz="1100" kern="100" dirty="0">
                          <a:effectLst/>
                        </a:rPr>
                        <a:t>R</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C</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extLst>
                  <a:ext uri="{0D108BD9-81ED-4DB2-BD59-A6C34878D82A}">
                    <a16:rowId xmlns:a16="http://schemas.microsoft.com/office/drawing/2014/main" val="1760425696"/>
                  </a:ext>
                </a:extLst>
              </a:tr>
              <a:tr h="444742">
                <a:tc>
                  <a:txBody>
                    <a:bodyPr/>
                    <a:lstStyle/>
                    <a:p>
                      <a:pPr marL="0" marR="0">
                        <a:lnSpc>
                          <a:spcPct val="115000"/>
                        </a:lnSpc>
                        <a:spcAft>
                          <a:spcPts val="800"/>
                        </a:spcAft>
                        <a:buNone/>
                      </a:pPr>
                      <a:r>
                        <a:rPr lang="en-US" sz="1100" kern="100" dirty="0">
                          <a:effectLst/>
                        </a:rPr>
                        <a:t>Triennial reinspection</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C</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latin typeface="Aptos" panose="020B0004020202020204" pitchFamily="34" charset="0"/>
                          <a:ea typeface="Aptos" panose="020B0004020202020204" pitchFamily="34" charset="0"/>
                          <a:cs typeface="Arial" panose="020B0604020202020204" pitchFamily="34" charset="0"/>
                        </a:rPr>
                        <a:t>I</a:t>
                      </a:r>
                    </a:p>
                  </a:txBody>
                  <a:tcPr marL="2668" marR="2668" marT="2668" marB="2668" anchor="ctr"/>
                </a:tc>
                <a:tc>
                  <a:txBody>
                    <a:bodyPr/>
                    <a:lstStyle/>
                    <a:p>
                      <a:pPr marL="0" marR="0" algn="ctr">
                        <a:lnSpc>
                          <a:spcPct val="115000"/>
                        </a:lnSpc>
                        <a:spcAft>
                          <a:spcPts val="800"/>
                        </a:spcAft>
                        <a:buNone/>
                      </a:pPr>
                      <a:r>
                        <a:rPr lang="en-US" sz="1100" kern="100" dirty="0">
                          <a:effectLst/>
                          <a:latin typeface="Aptos" panose="020B0004020202020204" pitchFamily="34" charset="0"/>
                          <a:ea typeface="Aptos" panose="020B0004020202020204" pitchFamily="34" charset="0"/>
                          <a:cs typeface="Arial" panose="020B0604020202020204" pitchFamily="34" charset="0"/>
                        </a:rPr>
                        <a:t>A</a:t>
                      </a:r>
                    </a:p>
                  </a:txBody>
                  <a:tcPr marL="2668" marR="2668" marT="2668" marB="2668" anchor="ctr"/>
                </a:tc>
                <a:tc>
                  <a:txBody>
                    <a:bodyPr/>
                    <a:lstStyle/>
                    <a:p>
                      <a:pPr marL="0" marR="0" algn="ctr">
                        <a:lnSpc>
                          <a:spcPct val="115000"/>
                        </a:lnSpc>
                        <a:spcAft>
                          <a:spcPts val="800"/>
                        </a:spcAft>
                        <a:buNone/>
                      </a:pPr>
                      <a:r>
                        <a:rPr lang="en-US" sz="1100" kern="100" dirty="0">
                          <a:effectLst/>
                        </a:rPr>
                        <a:t>R</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R</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extLst>
                  <a:ext uri="{0D108BD9-81ED-4DB2-BD59-A6C34878D82A}">
                    <a16:rowId xmlns:a16="http://schemas.microsoft.com/office/drawing/2014/main" val="2499974244"/>
                  </a:ext>
                </a:extLst>
              </a:tr>
              <a:tr h="493833">
                <a:tc>
                  <a:txBody>
                    <a:bodyPr/>
                    <a:lstStyle/>
                    <a:p>
                      <a:pPr marL="0" marR="0">
                        <a:lnSpc>
                          <a:spcPct val="115000"/>
                        </a:lnSpc>
                        <a:spcAft>
                          <a:spcPts val="800"/>
                        </a:spcAft>
                        <a:buNone/>
                      </a:pPr>
                      <a:r>
                        <a:rPr lang="en-US" sz="1100" kern="100" dirty="0">
                          <a:effectLst/>
                        </a:rPr>
                        <a:t>Periodic surveillance</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I</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latin typeface="Aptos" panose="020B0004020202020204" pitchFamily="34" charset="0"/>
                          <a:ea typeface="Aptos" panose="020B0004020202020204" pitchFamily="34" charset="0"/>
                          <a:cs typeface="Arial" panose="020B0604020202020204" pitchFamily="34" charset="0"/>
                        </a:rPr>
                        <a:t>I</a:t>
                      </a:r>
                    </a:p>
                  </a:txBody>
                  <a:tcPr marL="2668" marR="2668" marT="2668" marB="2668" anchor="ctr"/>
                </a:tc>
                <a:tc>
                  <a:txBody>
                    <a:bodyPr/>
                    <a:lstStyle/>
                    <a:p>
                      <a:pPr marL="0" marR="0" algn="ctr">
                        <a:lnSpc>
                          <a:spcPct val="115000"/>
                        </a:lnSpc>
                        <a:spcAft>
                          <a:spcPts val="800"/>
                        </a:spcAft>
                        <a:buNone/>
                      </a:pPr>
                      <a:r>
                        <a:rPr lang="en-US" sz="1100" kern="100" dirty="0">
                          <a:effectLst/>
                          <a:latin typeface="Aptos" panose="020B0004020202020204" pitchFamily="34" charset="0"/>
                          <a:ea typeface="Aptos" panose="020B0004020202020204" pitchFamily="34" charset="0"/>
                          <a:cs typeface="Arial" panose="020B0604020202020204" pitchFamily="34" charset="0"/>
                        </a:rPr>
                        <a:t>A</a:t>
                      </a:r>
                    </a:p>
                  </a:txBody>
                  <a:tcPr marL="2668" marR="2668" marT="2668" marB="2668" anchor="ctr"/>
                </a:tc>
                <a:tc>
                  <a:txBody>
                    <a:bodyPr/>
                    <a:lstStyle/>
                    <a:p>
                      <a:pPr marL="0" marR="0" algn="ctr">
                        <a:lnSpc>
                          <a:spcPct val="115000"/>
                        </a:lnSpc>
                        <a:spcAft>
                          <a:spcPts val="800"/>
                        </a:spcAft>
                        <a:buNone/>
                      </a:pPr>
                      <a:r>
                        <a:rPr lang="en-US" sz="1100" kern="100" dirty="0">
                          <a:effectLst/>
                        </a:rPr>
                        <a:t>R</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C</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extLst>
                  <a:ext uri="{0D108BD9-81ED-4DB2-BD59-A6C34878D82A}">
                    <a16:rowId xmlns:a16="http://schemas.microsoft.com/office/drawing/2014/main" val="3159579046"/>
                  </a:ext>
                </a:extLst>
              </a:tr>
              <a:tr h="395650">
                <a:tc>
                  <a:txBody>
                    <a:bodyPr/>
                    <a:lstStyle/>
                    <a:p>
                      <a:pPr marL="0" marR="0">
                        <a:lnSpc>
                          <a:spcPct val="115000"/>
                        </a:lnSpc>
                        <a:spcAft>
                          <a:spcPts val="800"/>
                        </a:spcAft>
                        <a:buNone/>
                      </a:pPr>
                      <a:r>
                        <a:rPr lang="en-US" sz="1100" kern="100" dirty="0">
                          <a:effectLst/>
                        </a:rPr>
                        <a:t>Annual notification</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C</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a:effectLst/>
                        </a:rPr>
                        <a:t>A</a:t>
                      </a:r>
                      <a:endParaRPr lang="en-US" sz="1100" kern="10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latin typeface="Aptos" panose="020B0004020202020204" pitchFamily="34" charset="0"/>
                          <a:ea typeface="Aptos" panose="020B0004020202020204" pitchFamily="34" charset="0"/>
                          <a:cs typeface="Arial" panose="020B0604020202020204" pitchFamily="34" charset="0"/>
                        </a:rPr>
                        <a:t>A</a:t>
                      </a:r>
                    </a:p>
                  </a:txBody>
                  <a:tcPr marL="2668" marR="2668" marT="2668" marB="2668" anchor="ctr"/>
                </a:tc>
                <a:tc>
                  <a:txBody>
                    <a:bodyPr/>
                    <a:lstStyle/>
                    <a:p>
                      <a:pPr marL="0" marR="0" algn="ctr">
                        <a:lnSpc>
                          <a:spcPct val="115000"/>
                        </a:lnSpc>
                        <a:spcAft>
                          <a:spcPts val="800"/>
                        </a:spcAft>
                        <a:buNone/>
                      </a:pPr>
                      <a:r>
                        <a:rPr lang="en-US" sz="1100" kern="100" dirty="0">
                          <a:effectLst/>
                        </a:rPr>
                        <a:t>R</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C</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extLst>
                  <a:ext uri="{0D108BD9-81ED-4DB2-BD59-A6C34878D82A}">
                    <a16:rowId xmlns:a16="http://schemas.microsoft.com/office/drawing/2014/main" val="590183934"/>
                  </a:ext>
                </a:extLst>
              </a:tr>
              <a:tr h="739292">
                <a:tc>
                  <a:txBody>
                    <a:bodyPr/>
                    <a:lstStyle/>
                    <a:p>
                      <a:pPr marL="0" marR="0">
                        <a:lnSpc>
                          <a:spcPct val="115000"/>
                        </a:lnSpc>
                        <a:spcAft>
                          <a:spcPts val="800"/>
                        </a:spcAft>
                        <a:buNone/>
                      </a:pPr>
                      <a:r>
                        <a:rPr lang="en-US" sz="1100" kern="100" dirty="0">
                          <a:effectLst/>
                        </a:rPr>
                        <a:t>Capital project/construction review</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A (Real Estate)</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a:effectLst/>
                        </a:rPr>
                        <a:t>C</a:t>
                      </a:r>
                      <a:endParaRPr lang="en-US" sz="1100" kern="10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latin typeface="Aptos" panose="020B0004020202020204" pitchFamily="34" charset="0"/>
                          <a:ea typeface="Aptos" panose="020B0004020202020204" pitchFamily="34" charset="0"/>
                          <a:cs typeface="Arial" panose="020B0604020202020204" pitchFamily="34" charset="0"/>
                        </a:rPr>
                        <a:t>C</a:t>
                      </a:r>
                    </a:p>
                  </a:txBody>
                  <a:tcPr marL="2668" marR="2668" marT="2668" marB="2668" anchor="ctr"/>
                </a:tc>
                <a:tc>
                  <a:txBody>
                    <a:bodyPr/>
                    <a:lstStyle/>
                    <a:p>
                      <a:pPr marL="0" marR="0" algn="ctr">
                        <a:lnSpc>
                          <a:spcPct val="115000"/>
                        </a:lnSpc>
                        <a:spcAft>
                          <a:spcPts val="800"/>
                        </a:spcAft>
                        <a:buNone/>
                      </a:pPr>
                      <a:r>
                        <a:rPr lang="en-US" sz="1100" kern="100" dirty="0">
                          <a:effectLst/>
                        </a:rPr>
                        <a:t>R</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C</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extLst>
                  <a:ext uri="{0D108BD9-81ED-4DB2-BD59-A6C34878D82A}">
                    <a16:rowId xmlns:a16="http://schemas.microsoft.com/office/drawing/2014/main" val="2351180465"/>
                  </a:ext>
                </a:extLst>
              </a:tr>
              <a:tr h="444742">
                <a:tc>
                  <a:txBody>
                    <a:bodyPr/>
                    <a:lstStyle/>
                    <a:p>
                      <a:pPr marL="0" marR="0">
                        <a:lnSpc>
                          <a:spcPct val="115000"/>
                        </a:lnSpc>
                        <a:spcAft>
                          <a:spcPts val="800"/>
                        </a:spcAft>
                        <a:buNone/>
                      </a:pPr>
                      <a:r>
                        <a:rPr lang="en-US" sz="1100" kern="100" dirty="0">
                          <a:effectLst/>
                        </a:rPr>
                        <a:t>Regulatory records</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C</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A</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latin typeface="Aptos" panose="020B0004020202020204" pitchFamily="34" charset="0"/>
                          <a:ea typeface="Aptos" panose="020B0004020202020204" pitchFamily="34" charset="0"/>
                          <a:cs typeface="Arial" panose="020B0604020202020204" pitchFamily="34" charset="0"/>
                        </a:rPr>
                        <a:t>A</a:t>
                      </a:r>
                    </a:p>
                  </a:txBody>
                  <a:tcPr marL="2668" marR="2668" marT="2668" marB="2668" anchor="ctr"/>
                </a:tc>
                <a:tc>
                  <a:txBody>
                    <a:bodyPr/>
                    <a:lstStyle/>
                    <a:p>
                      <a:pPr marL="0" marR="0" algn="ctr">
                        <a:lnSpc>
                          <a:spcPct val="115000"/>
                        </a:lnSpc>
                        <a:spcAft>
                          <a:spcPts val="800"/>
                        </a:spcAft>
                        <a:buNone/>
                      </a:pPr>
                      <a:r>
                        <a:rPr lang="en-US" sz="1100" kern="100" dirty="0">
                          <a:effectLst/>
                        </a:rPr>
                        <a:t>R</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tc>
                  <a:txBody>
                    <a:bodyPr/>
                    <a:lstStyle/>
                    <a:p>
                      <a:pPr marL="0" marR="0" algn="ctr">
                        <a:lnSpc>
                          <a:spcPct val="115000"/>
                        </a:lnSpc>
                        <a:spcAft>
                          <a:spcPts val="800"/>
                        </a:spcAft>
                        <a:buNone/>
                      </a:pPr>
                      <a:r>
                        <a:rPr lang="en-US" sz="1100" kern="100" dirty="0">
                          <a:effectLst/>
                        </a:rPr>
                        <a:t>C</a:t>
                      </a:r>
                      <a:endParaRPr lang="en-US" sz="1100" kern="100" dirty="0">
                        <a:effectLst/>
                        <a:latin typeface="Aptos" panose="020B0004020202020204" pitchFamily="34" charset="0"/>
                        <a:ea typeface="Aptos" panose="020B0004020202020204" pitchFamily="34" charset="0"/>
                        <a:cs typeface="Arial" panose="020B0604020202020204" pitchFamily="34" charset="0"/>
                      </a:endParaRPr>
                    </a:p>
                  </a:txBody>
                  <a:tcPr marL="2668" marR="2668" marT="2668" marB="2668" anchor="ctr"/>
                </a:tc>
                <a:extLst>
                  <a:ext uri="{0D108BD9-81ED-4DB2-BD59-A6C34878D82A}">
                    <a16:rowId xmlns:a16="http://schemas.microsoft.com/office/drawing/2014/main" val="147563732"/>
                  </a:ext>
                </a:extLst>
              </a:tr>
            </a:tbl>
          </a:graphicData>
        </a:graphic>
      </p:graphicFrame>
      <p:sp>
        <p:nvSpPr>
          <p:cNvPr id="18" name="TextBox 17">
            <a:extLst>
              <a:ext uri="{FF2B5EF4-FFF2-40B4-BE49-F238E27FC236}">
                <a16:creationId xmlns:a16="http://schemas.microsoft.com/office/drawing/2014/main" id="{17C016CD-42D0-06C5-C853-9227F9B1B1AE}"/>
              </a:ext>
            </a:extLst>
          </p:cNvPr>
          <p:cNvSpPr txBox="1"/>
          <p:nvPr/>
        </p:nvSpPr>
        <p:spPr>
          <a:xfrm>
            <a:off x="3047238" y="5532753"/>
            <a:ext cx="6094476" cy="113877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200" b="0" i="1" u="none" strike="noStrike" kern="100" cap="none" spc="0" normalizeH="0" baseline="0" noProof="0" dirty="0">
                <a:ln>
                  <a:noFill/>
                </a:ln>
                <a:solidFill>
                  <a:srgbClr val="2C2925"/>
                </a:solidFill>
                <a:effectLst/>
                <a:uLnTx/>
                <a:uFillTx/>
                <a:latin typeface="Arial" panose="020B0604020202020204"/>
                <a:ea typeface="Aptos" panose="020B0004020202020204" pitchFamily="34" charset="0"/>
                <a:cs typeface="Arial" panose="020B0604020202020204" pitchFamily="34" charset="0"/>
              </a:rPr>
              <a:t>R = Responsible—does the work </a:t>
            </a:r>
            <a:endParaRPr kumimoji="0" lang="en-US" sz="1200" b="0" i="0" u="none" strike="noStrike" kern="100" cap="none" spc="0" normalizeH="0" baseline="0" noProof="0" dirty="0">
              <a:ln>
                <a:noFill/>
              </a:ln>
              <a:solidFill>
                <a:srgbClr val="2C2925"/>
              </a:solidFill>
              <a:effectLst/>
              <a:uLnTx/>
              <a:uFillTx/>
              <a:latin typeface="Arial" panose="020B0604020202020204"/>
              <a:ea typeface="Aptos" panose="020B00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200" b="0" i="1" u="none" strike="noStrike" kern="100" cap="none" spc="0" normalizeH="0" baseline="0" noProof="0" dirty="0">
                <a:ln>
                  <a:noFill/>
                </a:ln>
                <a:solidFill>
                  <a:srgbClr val="2C2925"/>
                </a:solidFill>
                <a:effectLst/>
                <a:uLnTx/>
                <a:uFillTx/>
                <a:latin typeface="Arial" panose="020B0604020202020204"/>
                <a:ea typeface="Aptos" panose="020B0004020202020204" pitchFamily="34" charset="0"/>
                <a:cs typeface="Arial" panose="020B0604020202020204" pitchFamily="34" charset="0"/>
              </a:rPr>
              <a:t>A = Accountable—owns the outcome </a:t>
            </a:r>
            <a:endParaRPr kumimoji="0" lang="en-US" sz="1200" b="0" i="0" u="none" strike="noStrike" kern="100" cap="none" spc="0" normalizeH="0" baseline="0" noProof="0" dirty="0">
              <a:ln>
                <a:noFill/>
              </a:ln>
              <a:solidFill>
                <a:srgbClr val="2C2925"/>
              </a:solidFill>
              <a:effectLst/>
              <a:uLnTx/>
              <a:uFillTx/>
              <a:latin typeface="Arial" panose="020B0604020202020204"/>
              <a:ea typeface="Aptos" panose="020B00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200" b="0" i="1" u="none" strike="noStrike" kern="100" cap="none" spc="0" normalizeH="0" baseline="0" noProof="0" dirty="0">
                <a:ln>
                  <a:noFill/>
                </a:ln>
                <a:solidFill>
                  <a:srgbClr val="2C2925"/>
                </a:solidFill>
                <a:effectLst/>
                <a:uLnTx/>
                <a:uFillTx/>
                <a:latin typeface="Arial" panose="020B0604020202020204"/>
                <a:ea typeface="Aptos" panose="020B0004020202020204" pitchFamily="34" charset="0"/>
                <a:cs typeface="Arial" panose="020B0604020202020204" pitchFamily="34" charset="0"/>
              </a:rPr>
              <a:t>C = Consulted—provide expertise before action is taken</a:t>
            </a:r>
            <a:endParaRPr kumimoji="0" lang="en-US" sz="1200" b="0" i="0" u="none" strike="noStrike" kern="100" cap="none" spc="0" normalizeH="0" baseline="0" noProof="0" dirty="0">
              <a:ln>
                <a:noFill/>
              </a:ln>
              <a:solidFill>
                <a:srgbClr val="2C2925"/>
              </a:solidFill>
              <a:effectLst/>
              <a:uLnTx/>
              <a:uFillTx/>
              <a:latin typeface="Arial" panose="020B0604020202020204"/>
              <a:ea typeface="Aptos" panose="020B00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200" b="0" i="1" u="none" strike="noStrike" kern="100" cap="none" spc="0" normalizeH="0" baseline="0" noProof="0" dirty="0">
                <a:ln>
                  <a:noFill/>
                </a:ln>
                <a:solidFill>
                  <a:srgbClr val="2C2925"/>
                </a:solidFill>
                <a:effectLst/>
                <a:uLnTx/>
                <a:uFillTx/>
                <a:latin typeface="Arial" panose="020B0604020202020204"/>
                <a:ea typeface="Aptos" panose="020B0004020202020204" pitchFamily="34" charset="0"/>
                <a:cs typeface="Arial" panose="020B0604020202020204" pitchFamily="34" charset="0"/>
              </a:rPr>
              <a:t>I = Informed—need awareness but do not make decisions or perform the work</a:t>
            </a:r>
            <a:endParaRPr kumimoji="0" lang="en-US" sz="1000" b="0" i="0" u="none" strike="noStrike" kern="100" cap="none" spc="0" normalizeH="0" baseline="0" noProof="0" dirty="0">
              <a:ln>
                <a:noFill/>
              </a:ln>
              <a:solidFill>
                <a:srgbClr val="2C2925"/>
              </a:solidFill>
              <a:effectLst/>
              <a:uLnTx/>
              <a:uFillTx/>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94785924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5EBC1-A0BE-B3FA-D741-F1E2DFA2B954}"/>
              </a:ext>
            </a:extLst>
          </p:cNvPr>
          <p:cNvSpPr>
            <a:spLocks noGrp="1"/>
          </p:cNvSpPr>
          <p:nvPr>
            <p:ph type="title"/>
          </p:nvPr>
        </p:nvSpPr>
        <p:spPr/>
        <p:txBody>
          <a:bodyPr/>
          <a:lstStyle/>
          <a:p>
            <a:pPr algn="ctr"/>
            <a:r>
              <a:rPr lang="en-US" dirty="0">
                <a:latin typeface="Oswald"/>
              </a:rPr>
              <a:t>AED Policy-Compliance with SB25-191: </a:t>
            </a:r>
            <a:r>
              <a:rPr lang="en-US">
                <a:latin typeface="Oswald"/>
              </a:rPr>
              <a:t>Cardiac Emergency Plans for Schools</a:t>
            </a:r>
            <a:endParaRPr lang="en-US" dirty="0"/>
          </a:p>
        </p:txBody>
      </p:sp>
      <p:sp>
        <p:nvSpPr>
          <p:cNvPr id="3" name="Content Placeholder 2">
            <a:extLst>
              <a:ext uri="{FF2B5EF4-FFF2-40B4-BE49-F238E27FC236}">
                <a16:creationId xmlns:a16="http://schemas.microsoft.com/office/drawing/2014/main" id="{9A0DEF62-2B9A-A4D4-D50D-336E6BF660F5}"/>
              </a:ext>
            </a:extLst>
          </p:cNvPr>
          <p:cNvSpPr>
            <a:spLocks noGrp="1"/>
          </p:cNvSpPr>
          <p:nvPr>
            <p:ph idx="1"/>
          </p:nvPr>
        </p:nvSpPr>
        <p:spPr/>
        <p:txBody>
          <a:bodyPr vert="horz" lIns="91440" tIns="45720" rIns="91440" bIns="45720" rtlCol="0" anchor="t">
            <a:noAutofit/>
          </a:bodyPr>
          <a:lstStyle/>
          <a:p>
            <a:pPr>
              <a:buFont typeface="Wingdings" panose="05000000000000000000" pitchFamily="2" charset="2"/>
              <a:buChar char="Ø"/>
            </a:pPr>
            <a:r>
              <a:rPr lang="en-US" sz="2400" b="1" dirty="0">
                <a:solidFill>
                  <a:schemeClr val="tx2"/>
                </a:solidFill>
                <a:latin typeface="Calibri"/>
                <a:ea typeface="Calibri"/>
                <a:cs typeface="Calibri"/>
              </a:rPr>
              <a:t>Response Time</a:t>
            </a:r>
            <a:r>
              <a:rPr lang="en-US" sz="2400" dirty="0">
                <a:solidFill>
                  <a:schemeClr val="tx2"/>
                </a:solidFill>
                <a:latin typeface="Calibri"/>
                <a:ea typeface="Calibri"/>
                <a:cs typeface="Calibri"/>
              </a:rPr>
              <a:t>: AED access within 3 minutes of a cardiac event</a:t>
            </a:r>
          </a:p>
          <a:p>
            <a:pPr>
              <a:buFont typeface="Wingdings" panose="05000000000000000000" pitchFamily="2" charset="2"/>
              <a:buChar char="Ø"/>
            </a:pPr>
            <a:r>
              <a:rPr lang="en-US" sz="2400" b="1" dirty="0">
                <a:solidFill>
                  <a:schemeClr val="tx2"/>
                </a:solidFill>
                <a:latin typeface="Calibri"/>
                <a:ea typeface="Calibri"/>
                <a:cs typeface="Calibri"/>
              </a:rPr>
              <a:t>Accessibility:</a:t>
            </a:r>
            <a:r>
              <a:rPr lang="en-US" sz="2400" dirty="0">
                <a:solidFill>
                  <a:schemeClr val="tx2"/>
                </a:solidFill>
                <a:latin typeface="Calibri"/>
                <a:ea typeface="Calibri"/>
                <a:cs typeface="Calibri"/>
              </a:rPr>
              <a:t> Place AED in visible unlocked locations near gyms, athletic fields and high-traffic areas</a:t>
            </a:r>
          </a:p>
          <a:p>
            <a:pPr>
              <a:buFont typeface="Wingdings" panose="05000000000000000000" pitchFamily="2" charset="2"/>
              <a:buChar char="Ø"/>
            </a:pPr>
            <a:r>
              <a:rPr lang="en-US" sz="2400" b="1" dirty="0">
                <a:solidFill>
                  <a:schemeClr val="tx2"/>
                </a:solidFill>
                <a:latin typeface="Calibri"/>
                <a:ea typeface="Calibri"/>
                <a:cs typeface="Calibri"/>
              </a:rPr>
              <a:t>Signage:</a:t>
            </a:r>
            <a:r>
              <a:rPr lang="en-US" sz="2400" dirty="0">
                <a:solidFill>
                  <a:schemeClr val="tx2"/>
                </a:solidFill>
                <a:latin typeface="Calibri"/>
                <a:ea typeface="Calibri"/>
                <a:cs typeface="Calibri"/>
              </a:rPr>
              <a:t> Clearly mark AED locations with standardized signs</a:t>
            </a:r>
          </a:p>
          <a:p>
            <a:pPr>
              <a:buFont typeface="Wingdings" panose="05000000000000000000" pitchFamily="2" charset="2"/>
              <a:buChar char="Ø"/>
            </a:pPr>
            <a:r>
              <a:rPr lang="en-US" sz="2400" b="1" dirty="0">
                <a:solidFill>
                  <a:schemeClr val="tx2"/>
                </a:solidFill>
                <a:latin typeface="Calibri"/>
                <a:ea typeface="Calibri"/>
                <a:cs typeface="Calibri"/>
              </a:rPr>
              <a:t>Maintenance:</a:t>
            </a:r>
            <a:r>
              <a:rPr lang="en-US" sz="2400" dirty="0">
                <a:solidFill>
                  <a:schemeClr val="tx2"/>
                </a:solidFill>
                <a:latin typeface="Calibri"/>
                <a:ea typeface="Calibri"/>
                <a:cs typeface="Calibri"/>
              </a:rPr>
              <a:t> Check battery and electrode pad expiration dates regularly; perform monthly visual inspections and document</a:t>
            </a:r>
          </a:p>
          <a:p>
            <a:endParaRPr lang="en-US" sz="4000" dirty="0">
              <a:solidFill>
                <a:srgbClr val="000000"/>
              </a:solidFill>
              <a:latin typeface="Oswald"/>
            </a:endParaRPr>
          </a:p>
        </p:txBody>
      </p:sp>
    </p:spTree>
    <p:extLst>
      <p:ext uri="{BB962C8B-B14F-4D97-AF65-F5344CB8AC3E}">
        <p14:creationId xmlns:p14="http://schemas.microsoft.com/office/powerpoint/2010/main" val="20781107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F89C9-3ACC-BD04-8511-38900F132311}"/>
              </a:ext>
            </a:extLst>
          </p:cNvPr>
          <p:cNvSpPr>
            <a:spLocks noGrp="1"/>
          </p:cNvSpPr>
          <p:nvPr>
            <p:ph type="title"/>
          </p:nvPr>
        </p:nvSpPr>
        <p:spPr/>
        <p:txBody>
          <a:bodyPr/>
          <a:lstStyle/>
          <a:p>
            <a:pPr algn="ctr"/>
            <a:r>
              <a:rPr lang="en-US" dirty="0">
                <a:latin typeface="Oswald"/>
              </a:rPr>
              <a:t>Safety and Security</a:t>
            </a:r>
            <a:endParaRPr lang="en-US" dirty="0"/>
          </a:p>
        </p:txBody>
      </p:sp>
      <p:sp>
        <p:nvSpPr>
          <p:cNvPr id="3" name="Content Placeholder 2">
            <a:extLst>
              <a:ext uri="{FF2B5EF4-FFF2-40B4-BE49-F238E27FC236}">
                <a16:creationId xmlns:a16="http://schemas.microsoft.com/office/drawing/2014/main" id="{7DD92C22-40F0-5298-407D-14A80778B004}"/>
              </a:ext>
            </a:extLst>
          </p:cNvPr>
          <p:cNvSpPr>
            <a:spLocks noGrp="1"/>
          </p:cNvSpPr>
          <p:nvPr>
            <p:ph idx="1"/>
          </p:nvPr>
        </p:nvSpPr>
        <p:spPr/>
        <p:txBody>
          <a:bodyPr vert="horz" lIns="91440" tIns="45720" rIns="91440" bIns="45720" rtlCol="0" anchor="t">
            <a:normAutofit/>
          </a:bodyPr>
          <a:lstStyle/>
          <a:p>
            <a:pPr>
              <a:buFont typeface="Wingdings" panose="05000000000000000000" pitchFamily="2" charset="2"/>
              <a:buChar char="Ø"/>
            </a:pPr>
            <a:r>
              <a:rPr lang="en-US" sz="2400" dirty="0">
                <a:solidFill>
                  <a:schemeClr val="tx2"/>
                </a:solidFill>
                <a:latin typeface="Montserrat"/>
              </a:rPr>
              <a:t>School Emergency Operations Plans (EOP) are due to Deacon Daly by March 24 (Spring Break)</a:t>
            </a:r>
            <a:endParaRPr lang="en-US" sz="2400" dirty="0">
              <a:solidFill>
                <a:schemeClr val="tx2"/>
              </a:solidFill>
            </a:endParaRPr>
          </a:p>
          <a:p>
            <a:pPr>
              <a:buFont typeface="Wingdings" panose="05000000000000000000" pitchFamily="2" charset="2"/>
              <a:buChar char="Ø"/>
            </a:pPr>
            <a:r>
              <a:rPr lang="en-US" sz="2400" dirty="0">
                <a:solidFill>
                  <a:schemeClr val="tx2"/>
                </a:solidFill>
                <a:latin typeface="Montserrat"/>
              </a:rPr>
              <a:t>Important to have Parishes on the same page with the school</a:t>
            </a:r>
          </a:p>
          <a:p>
            <a:pPr>
              <a:buFont typeface="Wingdings" panose="05000000000000000000" pitchFamily="2" charset="2"/>
              <a:buChar char="Ø"/>
            </a:pPr>
            <a:r>
              <a:rPr lang="en-US" sz="2400" dirty="0">
                <a:solidFill>
                  <a:schemeClr val="tx2"/>
                </a:solidFill>
                <a:latin typeface="Montserrat"/>
              </a:rPr>
              <a:t>Standard Response Protocol (SRP)</a:t>
            </a:r>
            <a:endParaRPr lang="en-US" sz="2400" dirty="0">
              <a:solidFill>
                <a:schemeClr val="tx2"/>
              </a:solidFill>
            </a:endParaRPr>
          </a:p>
        </p:txBody>
      </p:sp>
    </p:spTree>
    <p:extLst>
      <p:ext uri="{BB962C8B-B14F-4D97-AF65-F5344CB8AC3E}">
        <p14:creationId xmlns:p14="http://schemas.microsoft.com/office/powerpoint/2010/main" val="273101391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72BB4-463F-DF37-3BE9-375D98F6A3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8788AD-3963-FDBD-7BF6-45DEF6F51E27}"/>
              </a:ext>
            </a:extLst>
          </p:cNvPr>
          <p:cNvSpPr>
            <a:spLocks noGrp="1"/>
          </p:cNvSpPr>
          <p:nvPr>
            <p:ph type="title"/>
          </p:nvPr>
        </p:nvSpPr>
        <p:spPr>
          <a:xfrm>
            <a:off x="1417320" y="365760"/>
            <a:ext cx="9829800" cy="1325563"/>
          </a:xfrm>
        </p:spPr>
        <p:txBody>
          <a:bodyPr/>
          <a:lstStyle/>
          <a:p>
            <a:r>
              <a:rPr lang="en-US" dirty="0">
                <a:latin typeface="+mn-lt"/>
                <a:ea typeface="Verdana" panose="020B0604030504040204" pitchFamily="34" charset="0"/>
              </a:rPr>
              <a:t>Miscellaneous Topics </a:t>
            </a:r>
          </a:p>
        </p:txBody>
      </p:sp>
      <p:sp>
        <p:nvSpPr>
          <p:cNvPr id="4" name="Content Placeholder 3">
            <a:extLst>
              <a:ext uri="{FF2B5EF4-FFF2-40B4-BE49-F238E27FC236}">
                <a16:creationId xmlns:a16="http://schemas.microsoft.com/office/drawing/2014/main" id="{99C4F3C7-6156-728D-1BBD-BEA3559318CB}"/>
              </a:ext>
            </a:extLst>
          </p:cNvPr>
          <p:cNvSpPr>
            <a:spLocks noGrp="1"/>
          </p:cNvSpPr>
          <p:nvPr>
            <p:ph idx="1"/>
          </p:nvPr>
        </p:nvSpPr>
        <p:spPr/>
        <p:txBody>
          <a:bodyPr/>
          <a:lstStyle/>
          <a:p>
            <a:pPr>
              <a:buFont typeface="Wingdings" panose="05000000000000000000" pitchFamily="2" charset="2"/>
              <a:buChar char="Ø"/>
            </a:pPr>
            <a:r>
              <a:rPr lang="en-US" dirty="0">
                <a:solidFill>
                  <a:schemeClr val="tx2"/>
                </a:solidFill>
              </a:rPr>
              <a:t>Risk Management Manual</a:t>
            </a:r>
          </a:p>
          <a:p>
            <a:pPr>
              <a:buFont typeface="Wingdings" panose="05000000000000000000" pitchFamily="2" charset="2"/>
              <a:buChar char="Ø"/>
            </a:pPr>
            <a:r>
              <a:rPr lang="en-US" dirty="0">
                <a:solidFill>
                  <a:schemeClr val="tx2"/>
                </a:solidFill>
              </a:rPr>
              <a:t>2027 Risk Management Day meetings</a:t>
            </a:r>
          </a:p>
          <a:p>
            <a:pPr>
              <a:buFont typeface="Wingdings" panose="05000000000000000000" pitchFamily="2" charset="2"/>
              <a:buChar char="Ø"/>
            </a:pPr>
            <a:r>
              <a:rPr lang="en-US" dirty="0">
                <a:solidFill>
                  <a:schemeClr val="tx2"/>
                </a:solidFill>
              </a:rPr>
              <a:t>Meeting Evaluation Survey </a:t>
            </a:r>
          </a:p>
        </p:txBody>
      </p:sp>
    </p:spTree>
    <p:extLst>
      <p:ext uri="{BB962C8B-B14F-4D97-AF65-F5344CB8AC3E}">
        <p14:creationId xmlns:p14="http://schemas.microsoft.com/office/powerpoint/2010/main" val="10205615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41F8C-BD48-E902-DDD4-771968A2BC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2BA07F-AC8A-AC9B-BD78-B5689D4DCF03}"/>
              </a:ext>
            </a:extLst>
          </p:cNvPr>
          <p:cNvSpPr>
            <a:spLocks noGrp="1"/>
          </p:cNvSpPr>
          <p:nvPr>
            <p:ph type="title"/>
          </p:nvPr>
        </p:nvSpPr>
        <p:spPr>
          <a:xfrm>
            <a:off x="1417320" y="365760"/>
            <a:ext cx="9829800" cy="1325563"/>
          </a:xfrm>
        </p:spPr>
        <p:txBody>
          <a:bodyPr/>
          <a:lstStyle/>
          <a:p>
            <a:r>
              <a:rPr lang="en-US" dirty="0">
                <a:ea typeface="Verdana" panose="020B0604030504040204" pitchFamily="34" charset="0"/>
              </a:rPr>
              <a:t>Questions?</a:t>
            </a:r>
          </a:p>
        </p:txBody>
      </p:sp>
      <p:sp>
        <p:nvSpPr>
          <p:cNvPr id="3" name="Content Placeholder 2">
            <a:extLst>
              <a:ext uri="{FF2B5EF4-FFF2-40B4-BE49-F238E27FC236}">
                <a16:creationId xmlns:a16="http://schemas.microsoft.com/office/drawing/2014/main" id="{FA369483-064F-E1F5-9469-99F38C7D73E8}"/>
              </a:ext>
            </a:extLst>
          </p:cNvPr>
          <p:cNvSpPr>
            <a:spLocks noGrp="1"/>
          </p:cNvSpPr>
          <p:nvPr>
            <p:ph idx="1"/>
          </p:nvPr>
        </p:nvSpPr>
        <p:spPr>
          <a:xfrm>
            <a:off x="1828801" y="1946719"/>
            <a:ext cx="9418319" cy="1619441"/>
          </a:xfrm>
        </p:spPr>
        <p:txBody>
          <a:bodyPr>
            <a:noAutofit/>
          </a:bodyPr>
          <a:lstStyle/>
          <a:p>
            <a:pPr>
              <a:buFont typeface="Wingdings" panose="05000000000000000000" pitchFamily="2" charset="2"/>
              <a:buChar char="Ø"/>
            </a:pPr>
            <a:r>
              <a:rPr lang="en-US" sz="1800" dirty="0">
                <a:solidFill>
                  <a:schemeClr val="tx2"/>
                </a:solidFill>
                <a:latin typeface="+mn-lt"/>
                <a:ea typeface="Calibri" panose="020F0502020204030204" pitchFamily="34" charset="0"/>
                <a:cs typeface="Calibri" panose="020F0502020204030204" pitchFamily="34" charset="0"/>
              </a:rPr>
              <a:t>Risk management in an apostolic age is more important than ever. Risk is ever-present and can never be totally eliminated. Recognizing that not all risk is bad and with the correct processes and oversight in place you can manage risk and the financial, reputational, and operational effects it has on parish mission.</a:t>
            </a:r>
          </a:p>
          <a:p>
            <a:pPr lvl="1"/>
            <a:r>
              <a:rPr lang="en-US" sz="1500" dirty="0">
                <a:solidFill>
                  <a:schemeClr val="tx2"/>
                </a:solidFill>
                <a:latin typeface="+mn-lt"/>
                <a:ea typeface="Calibri" panose="020F0502020204030204" pitchFamily="34" charset="0"/>
                <a:cs typeface="Calibri" panose="020F0502020204030204" pitchFamily="34" charset="0"/>
              </a:rPr>
              <a:t>Identify risk in your Parish</a:t>
            </a:r>
          </a:p>
          <a:p>
            <a:pPr lvl="1"/>
            <a:r>
              <a:rPr lang="en-US" sz="1500" dirty="0">
                <a:solidFill>
                  <a:schemeClr val="tx2"/>
                </a:solidFill>
                <a:latin typeface="+mn-lt"/>
                <a:ea typeface="Calibri" panose="020F0502020204030204" pitchFamily="34" charset="0"/>
                <a:cs typeface="Calibri" panose="020F0502020204030204" pitchFamily="34" charset="0"/>
              </a:rPr>
              <a:t>Assess the impact risk can have</a:t>
            </a:r>
          </a:p>
          <a:p>
            <a:pPr lvl="1"/>
            <a:r>
              <a:rPr lang="en-US" sz="1500" dirty="0">
                <a:solidFill>
                  <a:schemeClr val="tx2"/>
                </a:solidFill>
                <a:latin typeface="+mn-lt"/>
                <a:ea typeface="Calibri" panose="020F0502020204030204" pitchFamily="34" charset="0"/>
                <a:cs typeface="Calibri" panose="020F0502020204030204" pitchFamily="34" charset="0"/>
              </a:rPr>
              <a:t>Develop solid mitigation/management strategies</a:t>
            </a:r>
          </a:p>
          <a:p>
            <a:pPr lvl="1"/>
            <a:r>
              <a:rPr lang="en-US" sz="1500" dirty="0">
                <a:solidFill>
                  <a:schemeClr val="tx2"/>
                </a:solidFill>
                <a:latin typeface="+mn-lt"/>
                <a:ea typeface="Calibri" panose="020F0502020204030204" pitchFamily="34" charset="0"/>
                <a:cs typeface="Calibri" panose="020F0502020204030204" pitchFamily="34" charset="0"/>
              </a:rPr>
              <a:t>Monitor and communicate throughout the parish</a:t>
            </a:r>
          </a:p>
        </p:txBody>
      </p:sp>
      <p:cxnSp>
        <p:nvCxnSpPr>
          <p:cNvPr id="5" name="Straight Connector 4">
            <a:extLst>
              <a:ext uri="{FF2B5EF4-FFF2-40B4-BE49-F238E27FC236}">
                <a16:creationId xmlns:a16="http://schemas.microsoft.com/office/drawing/2014/main" id="{5A36A746-6269-B047-9711-7E35AA98B171}"/>
              </a:ext>
            </a:extLst>
          </p:cNvPr>
          <p:cNvCxnSpPr>
            <a:cxnSpLocks/>
          </p:cNvCxnSpPr>
          <p:nvPr/>
        </p:nvCxnSpPr>
        <p:spPr>
          <a:xfrm>
            <a:off x="1417320" y="1371600"/>
            <a:ext cx="9829800" cy="0"/>
          </a:xfrm>
          <a:prstGeom prst="line">
            <a:avLst/>
          </a:prstGeom>
          <a:ln w="12700">
            <a:solidFill>
              <a:schemeClr val="accent1"/>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879500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715220-2BA5-7A17-B440-667F1C39D78A}"/>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4F49B4F-BF48-B5F2-0ABA-C9643A9EB006}"/>
              </a:ext>
            </a:extLst>
          </p:cNvPr>
          <p:cNvSpPr>
            <a:spLocks noGrp="1"/>
          </p:cNvSpPr>
          <p:nvPr>
            <p:ph type="title"/>
          </p:nvPr>
        </p:nvSpPr>
        <p:spPr>
          <a:xfrm>
            <a:off x="826396" y="586855"/>
            <a:ext cx="4230100" cy="3387497"/>
          </a:xfrm>
        </p:spPr>
        <p:txBody>
          <a:bodyPr vert="horz" lIns="91440" tIns="45720" rIns="91440" bIns="45720" rtlCol="0" anchor="b">
            <a:normAutofit/>
          </a:bodyPr>
          <a:lstStyle/>
          <a:p>
            <a:pPr algn="r"/>
            <a:br>
              <a:rPr lang="en-US" sz="4000" kern="1200" dirty="0">
                <a:solidFill>
                  <a:srgbClr val="FFFFFF"/>
                </a:solidFill>
                <a:latin typeface="+mj-lt"/>
                <a:ea typeface="+mj-ea"/>
                <a:cs typeface="+mj-cs"/>
              </a:rPr>
            </a:br>
            <a:endParaRPr lang="en-US" sz="4000" kern="1200" dirty="0">
              <a:solidFill>
                <a:srgbClr val="FFFFFF"/>
              </a:solidFill>
              <a:latin typeface="+mj-lt"/>
              <a:ea typeface="+mj-ea"/>
              <a:cs typeface="+mj-cs"/>
            </a:endParaRPr>
          </a:p>
        </p:txBody>
      </p:sp>
      <p:sp>
        <p:nvSpPr>
          <p:cNvPr id="3" name="TextBox 2">
            <a:extLst>
              <a:ext uri="{FF2B5EF4-FFF2-40B4-BE49-F238E27FC236}">
                <a16:creationId xmlns:a16="http://schemas.microsoft.com/office/drawing/2014/main" id="{8ADDB4F6-40DA-1C08-DEC6-8932118FFB16}"/>
              </a:ext>
            </a:extLst>
          </p:cNvPr>
          <p:cNvSpPr txBox="1"/>
          <p:nvPr/>
        </p:nvSpPr>
        <p:spPr>
          <a:xfrm>
            <a:off x="5941183" y="2602230"/>
            <a:ext cx="4862447" cy="2779395"/>
          </a:xfrm>
          <a:prstGeom prst="rect">
            <a:avLst/>
          </a:prstGeom>
        </p:spPr>
        <p:txBody>
          <a:bodyPr vert="horz" lIns="91440" tIns="45720" rIns="91440" bIns="45720" rtlCol="0" anchor="ctr">
            <a:normAutofit/>
          </a:bodyPr>
          <a:lstStyle/>
          <a:p>
            <a:pPr marL="400050" indent="-342900" defTabSz="914400">
              <a:lnSpc>
                <a:spcPct val="90000"/>
              </a:lnSpc>
              <a:spcAft>
                <a:spcPts val="600"/>
              </a:spcAft>
              <a:buFont typeface="Wingdings" panose="05000000000000000000" pitchFamily="2" charset="2"/>
              <a:buChar char="Ø"/>
            </a:pPr>
            <a:endParaRPr lang="en-US" sz="1700" dirty="0">
              <a:solidFill>
                <a:schemeClr val="accent3"/>
              </a:solidFill>
            </a:endParaRPr>
          </a:p>
          <a:p>
            <a:pPr marL="57150" defTabSz="914400">
              <a:lnSpc>
                <a:spcPct val="90000"/>
              </a:lnSpc>
              <a:spcAft>
                <a:spcPts val="600"/>
              </a:spcAft>
            </a:pPr>
            <a:endParaRPr lang="en-US" sz="3200" dirty="0">
              <a:solidFill>
                <a:schemeClr val="accent3"/>
              </a:solidFill>
            </a:endParaRPr>
          </a:p>
          <a:p>
            <a:pPr marL="57150" defTabSz="914400">
              <a:lnSpc>
                <a:spcPct val="90000"/>
              </a:lnSpc>
              <a:spcAft>
                <a:spcPts val="600"/>
              </a:spcAft>
            </a:pPr>
            <a:r>
              <a:rPr lang="en-US" sz="3600" dirty="0">
                <a:solidFill>
                  <a:schemeClr val="accent3"/>
                </a:solidFill>
              </a:rPr>
              <a:t>Adjourn</a:t>
            </a:r>
          </a:p>
          <a:p>
            <a:pPr marL="57150" defTabSz="914400">
              <a:lnSpc>
                <a:spcPct val="90000"/>
              </a:lnSpc>
              <a:spcAft>
                <a:spcPts val="600"/>
              </a:spcAft>
            </a:pPr>
            <a:r>
              <a:rPr lang="en-US" dirty="0">
                <a:solidFill>
                  <a:schemeClr val="accent3"/>
                </a:solidFill>
              </a:rPr>
              <a:t> </a:t>
            </a:r>
          </a:p>
          <a:p>
            <a:pPr marL="1314450" lvl="2" indent="-342900" defTabSz="914400">
              <a:lnSpc>
                <a:spcPct val="90000"/>
              </a:lnSpc>
              <a:spcAft>
                <a:spcPts val="600"/>
              </a:spcAft>
              <a:buFont typeface="Courier New" panose="02070309020205020404" pitchFamily="49" charset="0"/>
              <a:buChar char="o"/>
            </a:pPr>
            <a:endParaRPr lang="en-US" dirty="0">
              <a:solidFill>
                <a:schemeClr val="accent3"/>
              </a:solidFill>
            </a:endParaRPr>
          </a:p>
          <a:p>
            <a:pPr marL="400050" indent="-342900" defTabSz="914400">
              <a:lnSpc>
                <a:spcPct val="90000"/>
              </a:lnSpc>
              <a:spcAft>
                <a:spcPts val="600"/>
              </a:spcAft>
              <a:buFont typeface="Wingdings" panose="05000000000000000000" pitchFamily="2" charset="2"/>
              <a:buChar char="Ø"/>
            </a:pPr>
            <a:endParaRPr lang="en-US" sz="2000" dirty="0">
              <a:solidFill>
                <a:schemeClr val="accent3"/>
              </a:solidFill>
            </a:endParaRPr>
          </a:p>
          <a:p>
            <a:pPr marL="285750" indent="-228600" defTabSz="914400">
              <a:lnSpc>
                <a:spcPct val="90000"/>
              </a:lnSpc>
              <a:spcAft>
                <a:spcPts val="600"/>
              </a:spcAft>
              <a:buFont typeface="Arial" panose="020B0604020202020204" pitchFamily="34" charset="0"/>
              <a:buChar char="•"/>
            </a:pPr>
            <a:endParaRPr lang="en-US" sz="2000" dirty="0"/>
          </a:p>
          <a:p>
            <a:pPr marL="285750" indent="-228600" defTabSz="914400">
              <a:lnSpc>
                <a:spcPct val="90000"/>
              </a:lnSpc>
              <a:spcAft>
                <a:spcPts val="600"/>
              </a:spcAft>
              <a:buFont typeface="Arial" panose="020B0604020202020204" pitchFamily="34" charset="0"/>
              <a:buChar char="•"/>
            </a:pPr>
            <a:endParaRPr lang="en-US" sz="2000" dirty="0"/>
          </a:p>
          <a:p>
            <a:pPr marL="742950" lvl="1" indent="-228600" defTabSz="914400">
              <a:lnSpc>
                <a:spcPct val="90000"/>
              </a:lnSpc>
              <a:spcAft>
                <a:spcPts val="600"/>
              </a:spcAft>
              <a:buFont typeface="Arial" panose="020B0604020202020204" pitchFamily="34" charset="0"/>
              <a:buChar char="•"/>
            </a:pPr>
            <a:endParaRPr lang="en-US" sz="2000" dirty="0"/>
          </a:p>
          <a:p>
            <a:pPr marL="742950" lvl="1" indent="-228600" defTabSz="914400">
              <a:lnSpc>
                <a:spcPct val="90000"/>
              </a:lnSpc>
              <a:spcAft>
                <a:spcPts val="6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6077691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PL_TAG" val="&lt;presentationLibrarian xmlns:xsd=&quot;http://www.w3.org/2001/XMLSchema&quot; xmlns:xsi=&quot;http://www.w3.org/2001/XMLSchema-instance&quot;&gt;&lt;library environment=&quot;N14&quot; shortName=&quot;gb&quot; /&gt;&lt;file id=&quot;3054&quot; lastModDate=&quot;2025-06-18T12:54:00-05:00&quot; contentType=&quot;1&quot; /&gt;&lt;slide id=&quot;25965&quot; pptSlideId=&quot;0&quot; lastModDate=&quot;2025-06-18T12:54:00-05:00&quot; vpEditLinkId=&quot;-1&quot; /&gt;&lt;/presentationLibrarian&gt;"/>
</p:tagLst>
</file>

<file path=ppt/tags/tag3.xml><?xml version="1.0" encoding="utf-8"?>
<p:tagLst xmlns:a="http://schemas.openxmlformats.org/drawingml/2006/main" xmlns:r="http://schemas.openxmlformats.org/officeDocument/2006/relationships" xmlns:p="http://schemas.openxmlformats.org/presentationml/2006/main">
  <p:tag name="PL_TAG" val="&lt;presentationLibrarian xmlns:xsd=&quot;http://www.w3.org/2001/XMLSchema&quot; xmlns:xsi=&quot;http://www.w3.org/2001/XMLSchema-instance&quot;&gt;&lt;library environment=&quot;N14&quot; shortName=&quot;gb&quot; /&gt;&lt;file id=&quot;2326&quot; lastModDate=&quot;2024-07-11T09:56:31-05:00&quot; contentType=&quot;1&quot; /&gt;&lt;slide id=&quot;17366&quot; pptSlideId=&quot;0&quot; lastModDate=&quot;2024-07-11T09:56:31-05:00&quot; vpEditLinkId=&quot;-1&quot; /&gt;&lt;/presentationLibrarian&gt;"/>
</p:tagLst>
</file>

<file path=ppt/tags/tag4.xml><?xml version="1.0" encoding="utf-8"?>
<p:tagLst xmlns:a="http://schemas.openxmlformats.org/drawingml/2006/main" xmlns:r="http://schemas.openxmlformats.org/officeDocument/2006/relationships" xmlns:p="http://schemas.openxmlformats.org/presentationml/2006/main">
  <p:tag name="PL_TAG" val="&lt;presentationLibrarian xmlns:xsd=&quot;http://www.w3.org/2001/XMLSchema&quot; xmlns:xsi=&quot;http://www.w3.org/2001/XMLSchema-instance&quot;&gt;&lt;library environment=&quot;N14&quot; shortName=&quot;gb&quot; /&gt;&lt;file id=&quot;2326&quot; lastModDate=&quot;2024-07-11T09:56:31-05:00&quot; contentType=&quot;1&quot; /&gt;&lt;slide id=&quot;17366&quot; pptSlideId=&quot;0&quot; lastModDate=&quot;2024-07-11T09:56:31-05:00&quot; vpEditLinkId=&quot;-1&quot; /&gt;&lt;/presentationLibrarian&gt;"/>
</p:tagLst>
</file>

<file path=ppt/theme/theme1.xml><?xml version="1.0" encoding="utf-8"?>
<a:theme xmlns:a="http://schemas.openxmlformats.org/drawingml/2006/main" name="Office Theme">
  <a:themeElements>
    <a:clrScheme name="AoD">
      <a:dk1>
        <a:srgbClr val="2C2925"/>
      </a:dk1>
      <a:lt1>
        <a:srgbClr val="FFFFFF"/>
      </a:lt1>
      <a:dk2>
        <a:srgbClr val="00556A"/>
      </a:dk2>
      <a:lt2>
        <a:srgbClr val="E6E2E7"/>
      </a:lt2>
      <a:accent1>
        <a:srgbClr val="2FB779"/>
      </a:accent1>
      <a:accent2>
        <a:srgbClr val="148F77"/>
      </a:accent2>
      <a:accent3>
        <a:srgbClr val="00676F"/>
      </a:accent3>
      <a:accent4>
        <a:srgbClr val="005569"/>
      </a:accent4>
      <a:accent5>
        <a:srgbClr val="EDB358"/>
      </a:accent5>
      <a:accent6>
        <a:srgbClr val="C36058"/>
      </a:accent6>
      <a:hlink>
        <a:srgbClr val="2FB779"/>
      </a:hlink>
      <a:folHlink>
        <a:srgbClr val="00556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Global brand_Associate template">
  <a:themeElements>
    <a:clrScheme name="Lockton Global Brand Colors">
      <a:dk1>
        <a:srgbClr val="000000"/>
      </a:dk1>
      <a:lt1>
        <a:srgbClr val="FFFFFF"/>
      </a:lt1>
      <a:dk2>
        <a:srgbClr val="5B6770"/>
      </a:dk2>
      <a:lt2>
        <a:srgbClr val="A2AAAD"/>
      </a:lt2>
      <a:accent1>
        <a:srgbClr val="00AEEF"/>
      </a:accent1>
      <a:accent2>
        <a:srgbClr val="EF5399"/>
      </a:accent2>
      <a:accent3>
        <a:srgbClr val="00AE5E"/>
      </a:accent3>
      <a:accent4>
        <a:srgbClr val="FFD534"/>
      </a:accent4>
      <a:accent5>
        <a:srgbClr val="F68A33"/>
      </a:accent5>
      <a:accent6>
        <a:srgbClr val="CB333B"/>
      </a:accent6>
      <a:hlink>
        <a:srgbClr val="000000"/>
      </a:hlink>
      <a:folHlink>
        <a:srgbClr val="3F3F3F"/>
      </a:folHlink>
    </a:clrScheme>
    <a:fontScheme name="Lockton Print Safe">
      <a:majorFont>
        <a:latin typeface="Garamon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fault template" id="{9183B3CC-D1D4-4826-AA6A-21194963B743}" vid="{2514BDE9-746E-4611-B088-FAA3EB368F30}"/>
    </a:ext>
  </a:extLst>
</a:theme>
</file>

<file path=ppt/theme/theme3.xml><?xml version="1.0" encoding="utf-8"?>
<a:theme xmlns:a="http://schemas.openxmlformats.org/drawingml/2006/main" name="Global brand 16x9_Associate template">
  <a:themeElements>
    <a:clrScheme name="Lockton Refresh 2025">
      <a:dk1>
        <a:srgbClr val="000000"/>
      </a:dk1>
      <a:lt1>
        <a:srgbClr val="FFFFFF"/>
      </a:lt1>
      <a:dk2>
        <a:srgbClr val="363636"/>
      </a:dk2>
      <a:lt2>
        <a:srgbClr val="B9B9B8"/>
      </a:lt2>
      <a:accent1>
        <a:srgbClr val="00AEEF"/>
      </a:accent1>
      <a:accent2>
        <a:srgbClr val="7DAF42"/>
      </a:accent2>
      <a:accent3>
        <a:srgbClr val="FFD534"/>
      </a:accent3>
      <a:accent4>
        <a:srgbClr val="FF732B"/>
      </a:accent4>
      <a:accent5>
        <a:srgbClr val="FF2147"/>
      </a:accent5>
      <a:accent6>
        <a:srgbClr val="822EBF"/>
      </a:accent6>
      <a:hlink>
        <a:srgbClr val="00AEEF"/>
      </a:hlink>
      <a:folHlink>
        <a:srgbClr val="822EBF"/>
      </a:folHlink>
    </a:clrScheme>
    <a:fontScheme name="Custom 1">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8" id="{3B161080-C284-442B-9A5F-CE91CAC5D727}" vid="{5DBE0179-9062-40CF-AA4C-24C3176C9D25}"/>
    </a:ext>
  </a:extLst>
</a:theme>
</file>

<file path=ppt/theme/theme4.xml><?xml version="1.0" encoding="utf-8"?>
<a:theme xmlns:a="http://schemas.openxmlformats.org/drawingml/2006/main" name="Resilience">
  <a:themeElements>
    <a:clrScheme name="Resilience">
      <a:dk1>
        <a:srgbClr val="161616"/>
      </a:dk1>
      <a:lt1>
        <a:srgbClr val="FFFFFF"/>
      </a:lt1>
      <a:dk2>
        <a:srgbClr val="333333"/>
      </a:dk2>
      <a:lt2>
        <a:srgbClr val="F4EDE1"/>
      </a:lt2>
      <a:accent1>
        <a:srgbClr val="CFF1B2"/>
      </a:accent1>
      <a:accent2>
        <a:srgbClr val="7E9F65"/>
      </a:accent2>
      <a:accent3>
        <a:srgbClr val="506142"/>
      </a:accent3>
      <a:accent4>
        <a:srgbClr val="E9FBDA"/>
      </a:accent4>
      <a:accent5>
        <a:srgbClr val="BCDBA2"/>
      </a:accent5>
      <a:accent6>
        <a:srgbClr val="414B3A"/>
      </a:accent6>
      <a:hlink>
        <a:srgbClr val="506142"/>
      </a:hlink>
      <a:folHlink>
        <a:srgbClr val="414B3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8_2025 Global Sales-final">
  <a:themeElements>
    <a:clrScheme name="20025 Global Sales-final">
      <a:dk1>
        <a:srgbClr val="000000"/>
      </a:dk1>
      <a:lt1>
        <a:srgbClr val="FFFFFF"/>
      </a:lt1>
      <a:dk2>
        <a:srgbClr val="696765"/>
      </a:dk2>
      <a:lt2>
        <a:srgbClr val="FFFFFF"/>
      </a:lt2>
      <a:accent1>
        <a:srgbClr val="00B3BE"/>
      </a:accent1>
      <a:accent2>
        <a:srgbClr val="CFD4D8"/>
      </a:accent2>
      <a:accent3>
        <a:srgbClr val="003145"/>
      </a:accent3>
      <a:accent4>
        <a:srgbClr val="005984"/>
      </a:accent4>
      <a:accent5>
        <a:srgbClr val="FAA61A"/>
      </a:accent5>
      <a:accent6>
        <a:srgbClr val="696765"/>
      </a:accent6>
      <a:hlink>
        <a:srgbClr val="00C2F3"/>
      </a:hlink>
      <a:folHlink>
        <a:srgbClr val="69E2FF"/>
      </a:folHlink>
    </a:clrScheme>
    <a:fontScheme name="2025 Global Sales-final">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171F2A"/>
            </a:gs>
            <a:gs pos="50000">
              <a:schemeClr val="accent4">
                <a:lumMod val="50000"/>
                <a:alpha val="90000"/>
              </a:schemeClr>
            </a:gs>
            <a:gs pos="100000">
              <a:schemeClr val="accent4"/>
            </a:gs>
          </a:gsLst>
          <a:lin ang="2700000" scaled="1"/>
          <a:tileRect/>
        </a:gra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Century Gothic"/>
            <a:cs typeface="Century Gothic"/>
          </a:defRPr>
        </a:defPPr>
      </a:lstStyle>
    </a:txDef>
  </a:objectDefaults>
  <a:extraClrSchemeLst/>
  <a:custClrLst>
    <a:custClr name="Midnight Sky">
      <a:srgbClr val="00274D"/>
    </a:custClr>
    <a:custClr name="Night Sky">
      <a:srgbClr val="005984"/>
    </a:custClr>
    <a:custClr name="Sky">
      <a:srgbClr val="00C2F3"/>
    </a:custClr>
    <a:custClr name="Burnt Orange">
      <a:srgbClr val="D95E00"/>
    </a:custClr>
    <a:custClr name="Sun">
      <a:srgbClr val="FAA61A"/>
    </a:custClr>
    <a:custClr name="Dark Path">
      <a:srgbClr val="62492D"/>
    </a:custClr>
    <a:custClr name="Path">
      <a:srgbClr val="988064"/>
    </a:custClr>
    <a:custClr name="Nonmetallic Logo Grey">
      <a:srgbClr val="696A6D"/>
    </a:custClr>
    <a:custClr name="Light Grey">
      <a:srgbClr val="CFD4D8"/>
    </a:custClr>
    <a:custClr name="White">
      <a:srgbClr val="FFFFFF"/>
    </a:custClr>
    <a:custClr name="Midnight Blue">
      <a:srgbClr val="171F2A"/>
    </a:custClr>
    <a:custClr name="Fresh Aqua">
      <a:srgbClr val="00B3BE"/>
    </a:custClr>
    <a:custClr name="Light Sky">
      <a:srgbClr val="72C7E7"/>
    </a:custClr>
    <a:custClr name="Logo Blue">
      <a:srgbClr val="8FC3EA"/>
    </a:custClr>
    <a:custClr name="Light Sun">
      <a:srgbClr val="FFC907"/>
    </a:custClr>
    <a:custClr name="Foliage">
      <a:srgbClr val="3C8941"/>
    </a:custClr>
    <a:custClr name="Light Foliage">
      <a:srgbClr val="C8D52C"/>
    </a:custClr>
  </a:custClrLst>
  <a:extLst>
    <a:ext uri="{05A4C25C-085E-4340-85A3-A5531E510DB2}">
      <thm15:themeFamily xmlns:thm15="http://schemas.microsoft.com/office/thememl/2012/main" name="2025 Global Sales-final" id="{A65DF374-A124-4265-A8B5-7F3A541ACEDC}" vid="{1C3223E1-C682-41F9-9EA0-670DEF127AFA}"/>
    </a:ext>
  </a:extLst>
</a:theme>
</file>

<file path=ppt/theme/theme6.xml><?xml version="1.0" encoding="utf-8"?>
<a:theme xmlns:a="http://schemas.openxmlformats.org/drawingml/2006/main" name="9_2025 Global Sales-final">
  <a:themeElements>
    <a:clrScheme name="20025 Global Sales-final">
      <a:dk1>
        <a:srgbClr val="000000"/>
      </a:dk1>
      <a:lt1>
        <a:srgbClr val="FFFFFF"/>
      </a:lt1>
      <a:dk2>
        <a:srgbClr val="696765"/>
      </a:dk2>
      <a:lt2>
        <a:srgbClr val="FFFFFF"/>
      </a:lt2>
      <a:accent1>
        <a:srgbClr val="00B3BE"/>
      </a:accent1>
      <a:accent2>
        <a:srgbClr val="CFD4D8"/>
      </a:accent2>
      <a:accent3>
        <a:srgbClr val="003145"/>
      </a:accent3>
      <a:accent4>
        <a:srgbClr val="005984"/>
      </a:accent4>
      <a:accent5>
        <a:srgbClr val="FAA61A"/>
      </a:accent5>
      <a:accent6>
        <a:srgbClr val="696765"/>
      </a:accent6>
      <a:hlink>
        <a:srgbClr val="00C2F3"/>
      </a:hlink>
      <a:folHlink>
        <a:srgbClr val="69E2FF"/>
      </a:folHlink>
    </a:clrScheme>
    <a:fontScheme name="2025 Global Sales-final">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171F2A"/>
            </a:gs>
            <a:gs pos="50000">
              <a:schemeClr val="accent4">
                <a:lumMod val="50000"/>
                <a:alpha val="90000"/>
              </a:schemeClr>
            </a:gs>
            <a:gs pos="100000">
              <a:schemeClr val="accent4"/>
            </a:gs>
          </a:gsLst>
          <a:lin ang="2700000" scaled="1"/>
          <a:tileRect/>
        </a:gra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Century Gothic"/>
            <a:cs typeface="Century Gothic"/>
          </a:defRPr>
        </a:defPPr>
      </a:lstStyle>
    </a:txDef>
  </a:objectDefaults>
  <a:extraClrSchemeLst/>
  <a:custClrLst>
    <a:custClr name="Midnight Sky">
      <a:srgbClr val="00274D"/>
    </a:custClr>
    <a:custClr name="Night Sky">
      <a:srgbClr val="005984"/>
    </a:custClr>
    <a:custClr name="Sky">
      <a:srgbClr val="00C2F3"/>
    </a:custClr>
    <a:custClr name="Burnt Orange">
      <a:srgbClr val="D95E00"/>
    </a:custClr>
    <a:custClr name="Sun">
      <a:srgbClr val="FAA61A"/>
    </a:custClr>
    <a:custClr name="Dark Path">
      <a:srgbClr val="62492D"/>
    </a:custClr>
    <a:custClr name="Path">
      <a:srgbClr val="988064"/>
    </a:custClr>
    <a:custClr name="Nonmetallic Logo Grey">
      <a:srgbClr val="696A6D"/>
    </a:custClr>
    <a:custClr name="Light Grey">
      <a:srgbClr val="CFD4D8"/>
    </a:custClr>
    <a:custClr name="White">
      <a:srgbClr val="FFFFFF"/>
    </a:custClr>
    <a:custClr name="Midnight Blue">
      <a:srgbClr val="171F2A"/>
    </a:custClr>
    <a:custClr name="Fresh Aqua">
      <a:srgbClr val="00B3BE"/>
    </a:custClr>
    <a:custClr name="Light Sky">
      <a:srgbClr val="72C7E7"/>
    </a:custClr>
    <a:custClr name="Logo Blue">
      <a:srgbClr val="8FC3EA"/>
    </a:custClr>
    <a:custClr name="Light Sun">
      <a:srgbClr val="FFC907"/>
    </a:custClr>
    <a:custClr name="Foliage">
      <a:srgbClr val="3C8941"/>
    </a:custClr>
    <a:custClr name="Light Foliage">
      <a:srgbClr val="C8D52C"/>
    </a:custClr>
  </a:custClrLst>
  <a:extLst>
    <a:ext uri="{05A4C25C-085E-4340-85A3-A5531E510DB2}">
      <thm15:themeFamily xmlns:thm15="http://schemas.microsoft.com/office/thememl/2012/main" name="2025 Global Sales-final" id="{940A394A-B8B3-4061-AC2A-7705F0F953AC}" vid="{90CAA4C9-23A9-4A82-B2ED-6C3BA5499643}"/>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7059</TotalTime>
  <Words>7545</Words>
  <Application>Microsoft Office PowerPoint</Application>
  <PresentationFormat>Widescreen</PresentationFormat>
  <Paragraphs>1320</Paragraphs>
  <Slides>104</Slides>
  <Notes>51</Notes>
  <HiddenSlides>0</HiddenSlides>
  <MMClips>0</MMClips>
  <ScaleCrop>false</ScaleCrop>
  <HeadingPairs>
    <vt:vector size="4" baseType="variant">
      <vt:variant>
        <vt:lpstr>Theme</vt:lpstr>
      </vt:variant>
      <vt:variant>
        <vt:i4>6</vt:i4>
      </vt:variant>
      <vt:variant>
        <vt:lpstr>Slide Titles</vt:lpstr>
      </vt:variant>
      <vt:variant>
        <vt:i4>104</vt:i4>
      </vt:variant>
    </vt:vector>
  </HeadingPairs>
  <TitlesOfParts>
    <vt:vector size="110" baseType="lpstr">
      <vt:lpstr>Office Theme</vt:lpstr>
      <vt:lpstr>Global brand_Associate template</vt:lpstr>
      <vt:lpstr>Global brand 16x9_Associate template</vt:lpstr>
      <vt:lpstr>Resilience</vt:lpstr>
      <vt:lpstr>8_2025 Global Sales-final</vt:lpstr>
      <vt:lpstr>9_2025 Global Sales-final</vt:lpstr>
      <vt:lpstr>Risk Management Day</vt:lpstr>
      <vt:lpstr>PowerPoint Presentation</vt:lpstr>
      <vt:lpstr>The Day’s Agenda</vt:lpstr>
      <vt:lpstr>What is the difference between Risk and Risk Management?</vt:lpstr>
      <vt:lpstr>What is Risk?</vt:lpstr>
      <vt:lpstr>What is Risk Management?</vt:lpstr>
      <vt:lpstr>Parish Risk Management—Why it Matters </vt:lpstr>
      <vt:lpstr>PowerPoint Presentation</vt:lpstr>
      <vt:lpstr>Is Gallagher Bassett our Insurance Company, Third Party Administrator, or Insurance Broker?</vt:lpstr>
      <vt:lpstr>Archdiocese of Denver – Client Services Team</vt:lpstr>
      <vt:lpstr>PowerPoint Presentation</vt:lpstr>
      <vt:lpstr>PowerPoint Presentation</vt:lpstr>
      <vt:lpstr>PowerPoint Presentation</vt:lpstr>
      <vt:lpstr>WC Claim Reporting Lag</vt:lpstr>
      <vt:lpstr>Property Claim Reporting Lag</vt:lpstr>
      <vt:lpstr>Expedited Loss Reporting</vt:lpstr>
      <vt:lpstr>GB Standards of Excellence</vt:lpstr>
      <vt:lpstr>Lockton is our Insurance Carrier and determines the cost of our insurance premiums. T or F? Why?</vt:lpstr>
      <vt:lpstr>Introduction to lockton</vt:lpstr>
      <vt:lpstr>Introduction to Lockton </vt:lpstr>
      <vt:lpstr>Lockton  Service  Team</vt:lpstr>
      <vt:lpstr>Insurance program overview</vt:lpstr>
      <vt:lpstr>PowerPoint Presentation</vt:lpstr>
      <vt:lpstr>PowerPoint Presentation</vt:lpstr>
      <vt:lpstr>Self-Insured Retentions and Entity Deductibles as of 7/1/2026</vt:lpstr>
      <vt:lpstr>RENEWAL QUESTIONNAIRES</vt:lpstr>
      <vt:lpstr>Renewal Questionnaire Timeline </vt:lpstr>
      <vt:lpstr>Questionnaire and AoD Email Inbox Accurate renewal data starts with the right information sent to the right inbox.</vt:lpstr>
      <vt:lpstr>Q &amp; A </vt:lpstr>
      <vt:lpstr>Loss Control &amp; Prevention Overview</vt:lpstr>
      <vt:lpstr>What Is Loss Prevention? </vt:lpstr>
      <vt:lpstr>Achieving Loss Prevention Goals</vt:lpstr>
      <vt:lpstr>What is Loss Control?</vt:lpstr>
      <vt:lpstr>PowerPoint Presentation</vt:lpstr>
      <vt:lpstr>Injury Counselor</vt:lpstr>
      <vt:lpstr>PowerPoint Presentation</vt:lpstr>
      <vt:lpstr>PowerPoint Presentation</vt:lpstr>
      <vt:lpstr>Worker’s Compensation Claim Scenario</vt:lpstr>
      <vt:lpstr>Property Damage Claim Scenario</vt:lpstr>
      <vt:lpstr>General Liability Claim Scenario</vt:lpstr>
      <vt:lpstr> Kate Dohn kate.dohn@lockton.com </vt:lpstr>
      <vt:lpstr>Which of the following is NOT one of the four cyber security controls required by our carrier, Resilience?  </vt:lpstr>
      <vt:lpstr>       Cyber Liability and Security Update  Mike Lafond – IT Director AoD Ed Brandorff-Consultant AoD Ariel Brown-Resillience Sevan Sarkhoshian-Resillience</vt:lpstr>
      <vt:lpstr>Cyber Liability Renewal Update</vt:lpstr>
      <vt:lpstr>Cyber Security Coverage </vt:lpstr>
      <vt:lpstr>Cyber Risk Discussion</vt:lpstr>
      <vt:lpstr>Agenda</vt:lpstr>
      <vt:lpstr>What is happening in cyber risk</vt:lpstr>
      <vt:lpstr>What each control protects against</vt:lpstr>
      <vt:lpstr>PowerPoint Presentation</vt:lpstr>
      <vt:lpstr>Cyber Control Rollout &amp; Attestation Process</vt:lpstr>
      <vt:lpstr>PowerPoint Presentation</vt:lpstr>
      <vt:lpstr>PowerPoint Presentation</vt:lpstr>
      <vt:lpstr>PowerPoint Presentation</vt:lpstr>
      <vt:lpstr>PowerPoint Presentation</vt:lpstr>
      <vt:lpstr>PowerPoint Presentation</vt:lpstr>
      <vt:lpstr>PowerPoint Presentation</vt:lpstr>
      <vt:lpstr>Questions?</vt:lpstr>
      <vt:lpstr>Break and grab your lunch      </vt:lpstr>
      <vt:lpstr>What is one of the two upcoming changes to the background-check processes or administration that business managers should watch for and be prepared to act on?</vt:lpstr>
      <vt:lpstr>Safe Environment </vt:lpstr>
      <vt:lpstr>One Mission, Shared Responsibility</vt:lpstr>
      <vt:lpstr>Our Systems Should Serve People </vt:lpstr>
      <vt:lpstr>Your Partnership is Critical</vt:lpstr>
      <vt:lpstr>A Safe Environment is Revealed by How We Respond</vt:lpstr>
      <vt:lpstr>A Safe Environment is Revealed by How We Respond</vt:lpstr>
      <vt:lpstr>Food for thought…</vt:lpstr>
      <vt:lpstr>Protecting Dignity and Trust: Reliable Practices and Compliance</vt:lpstr>
      <vt:lpstr>Process Updates</vt:lpstr>
      <vt:lpstr>Protecting Dignity and Trust: Background Checks</vt:lpstr>
      <vt:lpstr>Process Updates</vt:lpstr>
      <vt:lpstr>Food for thought…</vt:lpstr>
      <vt:lpstr>Thank you…</vt:lpstr>
      <vt:lpstr>Questions and Concerns </vt:lpstr>
      <vt:lpstr>What is the difference between a Safety Team and Response Team?</vt:lpstr>
      <vt:lpstr>Safety &amp; Security</vt:lpstr>
      <vt:lpstr>Purpose &amp; Goal</vt:lpstr>
      <vt:lpstr>All-Hazards includes….</vt:lpstr>
      <vt:lpstr>Steps to Develop Safety &amp; Security Plan</vt:lpstr>
      <vt:lpstr>Safety Team Development</vt:lpstr>
      <vt:lpstr>Emergency Operations Plan</vt:lpstr>
      <vt:lpstr>Reporting of Incidents</vt:lpstr>
      <vt:lpstr>When to complete this report</vt:lpstr>
      <vt:lpstr>PowerPoint Presentation</vt:lpstr>
      <vt:lpstr>When is it necessary to consult the Real Estate office and the Office of Design and Construction?</vt:lpstr>
      <vt:lpstr>AOD Lease with Insurance Requirements</vt:lpstr>
      <vt:lpstr>Office of Real Estate</vt:lpstr>
      <vt:lpstr>Real Property, including Leasing Transactions</vt:lpstr>
      <vt:lpstr>Leases</vt:lpstr>
      <vt:lpstr>Insurance Requirements for Leases</vt:lpstr>
      <vt:lpstr>Office of Design &amp; Construction</vt:lpstr>
      <vt:lpstr>Deferred Maintenance</vt:lpstr>
      <vt:lpstr>Facilities Condition Assessments</vt:lpstr>
      <vt:lpstr>Stretching Your Dollar</vt:lpstr>
      <vt:lpstr>Break – 15 minutes      </vt:lpstr>
      <vt:lpstr>How often are asbestos reinspection visits required by Colorado state law?</vt:lpstr>
      <vt:lpstr>Schools and Parish Business Managers  Mark Strawbridge </vt:lpstr>
      <vt:lpstr>Asbestos Management Plan – AHERA  </vt:lpstr>
      <vt:lpstr>Asbestos Management Plan – Accountability  </vt:lpstr>
      <vt:lpstr>AED Policy-Compliance with SB25-191: Cardiac Emergency Plans for Schools</vt:lpstr>
      <vt:lpstr>Safety and Security</vt:lpstr>
      <vt:lpstr>Miscellaneous Topics </vt:lpstr>
      <vt:lpstr>Questions?</vt:lpstr>
      <vt:lpstr>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Here</dc:title>
  <dc:subject/>
  <dc:creator>Archdiocese of Denver</dc:creator>
  <cp:keywords/>
  <dc:description/>
  <cp:lastModifiedBy>Thomas May</cp:lastModifiedBy>
  <cp:revision>35</cp:revision>
  <dcterms:created xsi:type="dcterms:W3CDTF">2021-11-29T21:00:40Z</dcterms:created>
  <dcterms:modified xsi:type="dcterms:W3CDTF">2026-10-21T15:48:43Z</dcterms:modified>
  <cp:category/>
</cp:coreProperties>
</file>